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7"/>
    <p:sldMasterId id="2147484585" r:id="rId8"/>
    <p:sldMasterId id="2147484617" r:id="rId9"/>
    <p:sldMasterId id="2147484635" r:id="rId10"/>
    <p:sldMasterId id="2147484671" r:id="rId11"/>
    <p:sldMasterId id="2147484683" r:id="rId12"/>
  </p:sldMasterIdLst>
  <p:notesMasterIdLst>
    <p:notesMasterId r:id="rId58"/>
  </p:notesMasterIdLst>
  <p:handoutMasterIdLst>
    <p:handoutMasterId r:id="rId59"/>
  </p:handoutMasterIdLst>
  <p:sldIdLst>
    <p:sldId id="1621" r:id="rId13"/>
    <p:sldId id="2076137260" r:id="rId14"/>
    <p:sldId id="2076137256" r:id="rId15"/>
    <p:sldId id="2076137257" r:id="rId16"/>
    <p:sldId id="2076137258" r:id="rId17"/>
    <p:sldId id="2076137555" r:id="rId18"/>
    <p:sldId id="2076137585" r:id="rId19"/>
    <p:sldId id="1633" r:id="rId20"/>
    <p:sldId id="11343" r:id="rId21"/>
    <p:sldId id="10540" r:id="rId22"/>
    <p:sldId id="2076137589" r:id="rId23"/>
    <p:sldId id="2076137584" r:id="rId24"/>
    <p:sldId id="1637" r:id="rId25"/>
    <p:sldId id="1644" r:id="rId26"/>
    <p:sldId id="2076136447" r:id="rId27"/>
    <p:sldId id="1646" r:id="rId28"/>
    <p:sldId id="1648" r:id="rId29"/>
    <p:sldId id="10557" r:id="rId30"/>
    <p:sldId id="10559" r:id="rId31"/>
    <p:sldId id="2076137573" r:id="rId32"/>
    <p:sldId id="1653" r:id="rId33"/>
    <p:sldId id="2076136448" r:id="rId34"/>
    <p:sldId id="10533" r:id="rId35"/>
    <p:sldId id="2076137586" r:id="rId36"/>
    <p:sldId id="1673" r:id="rId37"/>
    <p:sldId id="8618" r:id="rId38"/>
    <p:sldId id="2076137592" r:id="rId39"/>
    <p:sldId id="1629" r:id="rId40"/>
    <p:sldId id="11311" r:id="rId41"/>
    <p:sldId id="10562" r:id="rId42"/>
    <p:sldId id="10563" r:id="rId43"/>
    <p:sldId id="11313" r:id="rId44"/>
    <p:sldId id="10566" r:id="rId45"/>
    <p:sldId id="10535" r:id="rId46"/>
    <p:sldId id="11355" r:id="rId47"/>
    <p:sldId id="10537" r:id="rId48"/>
    <p:sldId id="10538" r:id="rId49"/>
    <p:sldId id="10552" r:id="rId50"/>
    <p:sldId id="10544" r:id="rId51"/>
    <p:sldId id="2076136433" r:id="rId52"/>
    <p:sldId id="2076136460" r:id="rId53"/>
    <p:sldId id="1677" r:id="rId54"/>
    <p:sldId id="10517" r:id="rId55"/>
    <p:sldId id="2076136432" r:id="rId56"/>
    <p:sldId id="1598"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62A55AF-265B-42B3-9CB6-40C6288A9B30}">
          <p14:sldIdLst>
            <p14:sldId id="1621"/>
          </p14:sldIdLst>
        </p14:section>
        <p14:section name="Introduction" id="{22533849-185C-4C2C-9649-B4DDC81E4897}">
          <p14:sldIdLst>
            <p14:sldId id="2076137260"/>
            <p14:sldId id="2076137256"/>
            <p14:sldId id="2076137257"/>
            <p14:sldId id="2076137258"/>
            <p14:sldId id="2076137555"/>
            <p14:sldId id="2076137585"/>
          </p14:sldIdLst>
        </p14:section>
        <p14:section name="Kubernetes momentum" id="{4A35CBDE-4FC7-41C2-9D66-296BAAECDB42}">
          <p14:sldIdLst>
            <p14:sldId id="1633"/>
            <p14:sldId id="11343"/>
            <p14:sldId id="10540"/>
          </p14:sldIdLst>
        </p14:section>
        <p14:section name="Why Kubernetes on Azure" id="{1872318E-711C-4A4F-99BF-9F46EAD6E556}">
          <p14:sldIdLst>
            <p14:sldId id="2076137589"/>
            <p14:sldId id="2076137584"/>
            <p14:sldId id="1637"/>
          </p14:sldIdLst>
        </p14:section>
        <p14:section name="Top scenarios" id="{3024C1C7-3B74-4318-A266-30A914A11840}">
          <p14:sldIdLst>
            <p14:sldId id="1644"/>
            <p14:sldId id="2076136447"/>
            <p14:sldId id="1646"/>
            <p14:sldId id="1648"/>
            <p14:sldId id="10557"/>
            <p14:sldId id="10559"/>
            <p14:sldId id="2076137573"/>
            <p14:sldId id="1653"/>
            <p14:sldId id="2076136448"/>
          </p14:sldIdLst>
        </p14:section>
        <p14:section name="Customer stories" id="{7DC5F06A-0021-47A2-978E-43E2ECC9750A}">
          <p14:sldIdLst/>
        </p14:section>
        <p14:section name="Microsoft with the community" id="{54D8DC59-52C7-4227-973B-D226A5D16209}">
          <p14:sldIdLst>
            <p14:sldId id="10533"/>
            <p14:sldId id="2076137586"/>
          </p14:sldIdLst>
        </p14:section>
        <p14:section name="Resources" id="{1E726773-1538-4992-A979-121FF1927489}">
          <p14:sldIdLst>
            <p14:sldId id="1673"/>
            <p14:sldId id="8618"/>
            <p14:sldId id="2076137592"/>
          </p14:sldIdLst>
        </p14:section>
        <p14:section name="For Ops" id="{BC8F9B17-7C0E-4997-A63A-4096999FEB24}">
          <p14:sldIdLst>
            <p14:sldId id="1629"/>
            <p14:sldId id="11311"/>
            <p14:sldId id="10562"/>
            <p14:sldId id="10563"/>
            <p14:sldId id="11313"/>
          </p14:sldIdLst>
        </p14:section>
        <p14:section name="For security" id="{3802453F-96C2-488C-93C1-AF0020326BBC}">
          <p14:sldIdLst>
            <p14:sldId id="10566"/>
            <p14:sldId id="10535"/>
            <p14:sldId id="11355"/>
            <p14:sldId id="10537"/>
            <p14:sldId id="10538"/>
            <p14:sldId id="10552"/>
            <p14:sldId id="10544"/>
            <p14:sldId id="2076136433"/>
            <p14:sldId id="2076136460"/>
            <p14:sldId id="1677"/>
          </p14:sldIdLst>
        </p14:section>
        <p14:section name="Run anything, anywhere" id="{1B60A59F-3ACE-428C-A9E5-FFE2794D4ADB}">
          <p14:sldIdLst>
            <p14:sldId id="10517"/>
            <p14:sldId id="2076136432"/>
          </p14:sldIdLst>
        </p14:section>
        <p14:section name="Closing" id="{82884CC8-64E1-4CFE-9ADB-320B37E0B1C6}">
          <p14:sldIdLst>
            <p14:sldId id="15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5" name="Author" initials="A" lastIdx="52"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4"/>
    <a:srgbClr val="0066CC"/>
    <a:srgbClr val="3C3C41"/>
    <a:srgbClr val="69696D"/>
    <a:srgbClr val="FCFDFE"/>
    <a:srgbClr val="0F78D4"/>
    <a:srgbClr val="B3DEFF"/>
    <a:srgbClr val="F2F8FD"/>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83FA45-7692-7598-DE0C-619C1C1110ED}" v="46" dt="2021-09-06T12:53:22.6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87383" autoAdjust="0"/>
  </p:normalViewPr>
  <p:slideViewPr>
    <p:cSldViewPr snapToGrid="0">
      <p:cViewPr varScale="1">
        <p:scale>
          <a:sx n="95" d="100"/>
          <a:sy n="95" d="100"/>
        </p:scale>
        <p:origin x="104"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0" d="100"/>
        <a:sy n="12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theme" Target="theme/theme1.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5.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notesMaster" Target="notesMasters/notesMaster1.xml"/><Relationship Id="rId66" Type="http://schemas.microsoft.com/office/2018/10/relationships/authors" Target="authors.xml"/><Relationship Id="rId5" Type="http://schemas.openxmlformats.org/officeDocument/2006/relationships/customXml" Target="../customXml/item5.xml"/><Relationship Id="rId61" Type="http://schemas.openxmlformats.org/officeDocument/2006/relationships/presProps" Target="presProps.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tableStyles" Target="tableStyles.xml"/><Relationship Id="rId8" Type="http://schemas.openxmlformats.org/officeDocument/2006/relationships/slideMaster" Target="slideMasters/slideMaster2.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handoutMaster" Target="handoutMasters/handoutMaster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4.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3.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9/6/2021 5:49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9/6/2021 5:48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aka.ms/k8slearning"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aka.ms/aks/bestpractices"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artner.com/smarterwithgartner/6-best-practices-for-creating-a-container-platform-strateg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78006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918590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983251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528243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317811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636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413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Ø"/>
              <a:tabLst/>
              <a:defRP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663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948576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33354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280403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475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656319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Kubernetes cluster is typically made up of</a:t>
            </a:r>
          </a:p>
          <a:p>
            <a:pPr lvl="1"/>
            <a:r>
              <a:rPr lang="en-US" dirty="0"/>
              <a:t>Master nodes for system components like the API server, </a:t>
            </a:r>
            <a:r>
              <a:rPr lang="en-US" dirty="0" err="1"/>
              <a:t>etcd</a:t>
            </a:r>
            <a:r>
              <a:rPr lang="en-US" dirty="0"/>
              <a:t> store, and scheduler</a:t>
            </a:r>
          </a:p>
          <a:p>
            <a:pPr lvl="1"/>
            <a:r>
              <a:rPr lang="en-US" dirty="0"/>
              <a:t>Agent nodes for user container workloads</a:t>
            </a:r>
          </a:p>
          <a:p>
            <a:r>
              <a:rPr lang="en-US" dirty="0"/>
              <a:t>Managing the cluster involves:</a:t>
            </a:r>
          </a:p>
          <a:p>
            <a:pPr lvl="1"/>
            <a:r>
              <a:rPr lang="en-US" dirty="0"/>
              <a:t>Monitoring the API server</a:t>
            </a:r>
          </a:p>
          <a:p>
            <a:pPr lvl="1"/>
            <a:r>
              <a:rPr lang="en-US" dirty="0"/>
              <a:t>Ensuring HA/DR for the </a:t>
            </a:r>
            <a:r>
              <a:rPr lang="en-US" dirty="0" err="1"/>
              <a:t>etcd</a:t>
            </a:r>
            <a:r>
              <a:rPr lang="en-US" dirty="0"/>
              <a:t> store</a:t>
            </a:r>
          </a:p>
          <a:p>
            <a:pPr lvl="1"/>
            <a:r>
              <a:rPr lang="en-US" dirty="0"/>
              <a:t>Safely managing upgrades across Kubernetes versions</a:t>
            </a:r>
          </a:p>
          <a:p>
            <a:pPr lvl="1"/>
            <a:r>
              <a:rPr lang="en-US" dirty="0"/>
              <a:t>Safely scaling the cluster in and out</a:t>
            </a:r>
          </a:p>
          <a:p>
            <a:pPr lvl="1"/>
            <a:r>
              <a:rPr lang="en-US" dirty="0"/>
              <a:t>Patching master and agent VM nodes</a:t>
            </a:r>
          </a:p>
          <a:p>
            <a:pPr lvl="1"/>
            <a:r>
              <a:rPr lang="en-US" dirty="0"/>
              <a:t>And on and on…</a:t>
            </a:r>
          </a:p>
          <a:p>
            <a:r>
              <a:rPr lang="en-US" dirty="0"/>
              <a:t>This is complex, error-prone, and expensive</a:t>
            </a:r>
          </a:p>
          <a:p>
            <a:r>
              <a:rPr lang="en-US" dirty="0"/>
              <a:t>A managed service like AKS moves those tasks to the cloud provider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316851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More information</a:t>
            </a:r>
            <a:r>
              <a:rPr lang="en-US"/>
              <a:t>: https://azure.microsoft.com/en-us/blog/bringing-serverless-to-azure-kubernetes-service/</a:t>
            </a:r>
          </a:p>
          <a:p>
            <a:endParaRPr lang="en-US"/>
          </a:p>
          <a:p>
            <a:r>
              <a:rPr lang="en-US"/>
              <a:t>Virtual nodes feature is currently only available for Linux.</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244018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487274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106539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129399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752591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Azure policy for AKS allows users to select from a pre-defined set of policies and assign them to AKS clusters. They can check if resources that are currently deployed to AKS are in compliance with the assigned policies and take the appropriate action to rectify. If users try to create resources that are not compliant they will be denied and presented a message with policy that causing the denial.</a:t>
            </a:r>
          </a:p>
          <a:p>
            <a:endParaRPr lang="en-US"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Gatekeeper (OSS)</a:t>
            </a:r>
          </a:p>
          <a:p>
            <a:pPr lvl="0"/>
            <a:r>
              <a:rPr lang="en-US" sz="900" kern="1200">
                <a:solidFill>
                  <a:schemeClr val="tx1"/>
                </a:solidFill>
                <a:effectLst/>
                <a:latin typeface="Segoe UI Light" pitchFamily="34" charset="0"/>
                <a:ea typeface="+mn-ea"/>
                <a:cs typeface="+mn-cs"/>
              </a:rPr>
              <a:t>Gatekeeper is a generic policy controller for Kubernetes. It’s backed by open policy agent and allows users to write policy to ensure Kubernetes resources are compliant. Gatekeeper was initial written by MSFT upstream engineers and donated to the open policy agent organization under CNCF. Since then, we have been collaborating with other companies for example Google, Capital One, Commonwealth Bank of Australia, </a:t>
            </a:r>
            <a:r>
              <a:rPr lang="en-US" sz="900" kern="1200" err="1">
                <a:solidFill>
                  <a:schemeClr val="tx1"/>
                </a:solidFill>
                <a:effectLst/>
                <a:latin typeface="Segoe UI Light" pitchFamily="34" charset="0"/>
                <a:ea typeface="+mn-ea"/>
                <a:cs typeface="+mn-cs"/>
              </a:rPr>
              <a:t>Styra</a:t>
            </a:r>
            <a:r>
              <a:rPr lang="en-US" sz="900" kern="1200">
                <a:solidFill>
                  <a:schemeClr val="tx1"/>
                </a:solidFill>
                <a:effectLst/>
                <a:latin typeface="Segoe UI Light" pitchFamily="34" charset="0"/>
                <a:ea typeface="+mn-ea"/>
                <a:cs typeface="+mn-cs"/>
              </a:rPr>
              <a:t> on producing a stable release of the code.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254608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323553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Kubernetes is quickly becoming the new standard for deploying and managing software in the cloud. Few people have extensive experience with Kubernetes and many only focuses on general engineering and administration and overlook the security aspect. Kubernetes environment needs to be configured carefully to be secure, making sure container doors are not left open for attackers. Security Center is expanding its support in the container space to one of the latest growing services in Azure - Azure Kubernetes Service (AKS). The new capabilities in this public preview release include: </a:t>
            </a:r>
            <a:br>
              <a:rPr lang="en-US" sz="900" kern="1200">
                <a:solidFill>
                  <a:schemeClr val="tx1"/>
                </a:solidFill>
                <a:effectLst/>
                <a:latin typeface="Segoe UI Light" pitchFamily="34" charset="0"/>
                <a:ea typeface="+mn-ea"/>
                <a:cs typeface="+mn-cs"/>
              </a:rPr>
            </a:br>
            <a:endParaRPr lang="en-US" sz="900" kern="1200">
              <a:solidFill>
                <a:schemeClr val="tx1"/>
              </a:solidFill>
              <a:effectLst/>
              <a:latin typeface="Segoe UI Light" pitchFamily="34" charset="0"/>
              <a:ea typeface="+mn-ea"/>
              <a:cs typeface="+mn-cs"/>
            </a:endParaRPr>
          </a:p>
          <a:p>
            <a:pPr lvl="0"/>
            <a:r>
              <a:rPr lang="en-US" sz="900" kern="1200">
                <a:solidFill>
                  <a:schemeClr val="tx1"/>
                </a:solidFill>
                <a:effectLst/>
                <a:latin typeface="Segoe UI Light" pitchFamily="34" charset="0"/>
                <a:ea typeface="+mn-ea"/>
                <a:cs typeface="+mn-cs"/>
              </a:rPr>
              <a:t>Discovery &amp; Visibility - Continuous discovery of managed AKS instances within Security Center’s registered subscriptions.</a:t>
            </a:r>
          </a:p>
          <a:p>
            <a:pPr lvl="0"/>
            <a:r>
              <a:rPr lang="en-US" sz="900" kern="1200">
                <a:solidFill>
                  <a:schemeClr val="tx1"/>
                </a:solidFill>
                <a:effectLst/>
                <a:latin typeface="Segoe UI Light" pitchFamily="34" charset="0"/>
                <a:ea typeface="+mn-ea"/>
                <a:cs typeface="+mn-cs"/>
              </a:rPr>
              <a:t>Recommendations - Actionable items to help customers in complying to security best practices in AKS, such as "Role-Based Access Control should be used to restrict access to a Kubernetes Service Cluster" </a:t>
            </a:r>
          </a:p>
          <a:p>
            <a:pPr lvl="0"/>
            <a:r>
              <a:rPr lang="en-US" sz="900" kern="1200">
                <a:solidFill>
                  <a:schemeClr val="tx1"/>
                </a:solidFill>
                <a:effectLst/>
                <a:latin typeface="Segoe UI Light" pitchFamily="34" charset="0"/>
                <a:ea typeface="+mn-ea"/>
                <a:cs typeface="+mn-cs"/>
              </a:rPr>
              <a:t>Threat Detection - Host and cluster-based analytics  </a:t>
            </a:r>
          </a:p>
          <a:p>
            <a:r>
              <a:rPr lang="en-US" sz="900" kern="1200">
                <a:solidFill>
                  <a:schemeClr val="tx1"/>
                </a:solidFill>
                <a:effectLst/>
                <a:latin typeface="Segoe UI Light" pitchFamily="34" charset="0"/>
                <a:ea typeface="+mn-ea"/>
                <a:cs typeface="+mn-cs"/>
              </a:rPr>
              <a:t> </a:t>
            </a:r>
          </a:p>
          <a:p>
            <a:r>
              <a:rPr lang="en-US" sz="900" kern="1200">
                <a:solidFill>
                  <a:schemeClr val="tx1"/>
                </a:solidFill>
                <a:effectLst/>
                <a:latin typeface="Segoe UI Light" pitchFamily="34" charset="0"/>
                <a:ea typeface="+mn-ea"/>
                <a:cs typeface="+mn-cs"/>
              </a:rPr>
              <a:t>The new capabilities help create awareness and guidance towards security best practices for configuring AKS hosts and orchestration; harden AKS hosts and orchestration, proactively protects from a security breach within a containerized application and blends consistently with the Security Center experience.</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340004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0204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755473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pPr>
            <a:r>
              <a:rPr lang="en-US" sz="900">
                <a:solidFill>
                  <a:srgbClr val="000000"/>
                </a:solidFill>
                <a:ea typeface="Calibri" panose="020F0502020204030204" pitchFamily="34" charset="0"/>
                <a:cs typeface="Arial" panose="020B0604020202020204" pitchFamily="34" charset="0"/>
              </a:rPr>
              <a:t>From Windows to Linux containers, from public cloud to IoT edge, use Kubernetes on Azure to orchestrate any type of workloads running in the environment of your choice, including Azure Stack and Azure Government. </a:t>
            </a:r>
          </a:p>
          <a:p>
            <a:pPr>
              <a:lnSpc>
                <a:spcPct val="107000"/>
              </a:lnSpc>
            </a:pPr>
            <a:endParaRPr lang="en-US" sz="900">
              <a:ea typeface="Calibri" panose="020F0502020204030204" pitchFamily="34" charset="0"/>
              <a:cs typeface="Arial" panose="020B0604020202020204" pitchFamily="34" charset="0"/>
            </a:endParaRPr>
          </a:p>
          <a:p>
            <a:pPr>
              <a:lnSpc>
                <a:spcPct val="107000"/>
              </a:lnSpc>
            </a:pPr>
            <a:r>
              <a:rPr lang="en-US" sz="900">
                <a:solidFill>
                  <a:srgbClr val="000000"/>
                </a:solidFill>
                <a:cs typeface="Arial" panose="020B0604020202020204" pitchFamily="34" charset="0"/>
              </a:rPr>
              <a:t>Azure works with your app modernization goals, helps dial up your </a:t>
            </a:r>
            <a:r>
              <a:rPr lang="en-US" sz="900" u="sng">
                <a:solidFill>
                  <a:srgbClr val="0070C0"/>
                </a:solidFill>
                <a:ea typeface="Calibri" panose="020F0502020204030204" pitchFamily="34" charset="0"/>
                <a:hlinkClick r:id="rId3"/>
              </a:rPr>
              <a:t>Kubernetes skills</a:t>
            </a:r>
            <a:r>
              <a:rPr lang="en-US" sz="900">
                <a:solidFill>
                  <a:srgbClr val="000000"/>
                </a:solidFill>
                <a:cs typeface="Arial" panose="020B0604020202020204" pitchFamily="34" charset="0"/>
              </a:rPr>
              <a:t>, and apply </a:t>
            </a:r>
            <a:r>
              <a:rPr lang="en-US" sz="900" u="sng">
                <a:solidFill>
                  <a:srgbClr val="0070C0"/>
                </a:solidFill>
                <a:ea typeface="Calibri" panose="020F0502020204030204" pitchFamily="34" charset="0"/>
                <a:hlinkClick r:id="rId4"/>
              </a:rPr>
              <a:t>best practices</a:t>
            </a:r>
            <a:r>
              <a:rPr lang="en-US" sz="900">
                <a:solidFill>
                  <a:srgbClr val="0070C0"/>
                </a:solidFill>
                <a:ea typeface="Calibri" panose="020F0502020204030204" pitchFamily="34" charset="0"/>
              </a:rPr>
              <a:t> </a:t>
            </a:r>
            <a:r>
              <a:rPr lang="en-US" sz="900">
                <a:solidFill>
                  <a:srgbClr val="000000"/>
                </a:solidFill>
                <a:cs typeface="Arial" panose="020B0604020202020204" pitchFamily="34" charset="0"/>
              </a:rPr>
              <a:t>in production​.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5595581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987914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56</a:t>
            </a:fld>
            <a:endParaRPr lang="en-US"/>
          </a:p>
        </p:txBody>
      </p:sp>
    </p:spTree>
    <p:extLst>
      <p:ext uri="{BB962C8B-B14F-4D97-AF65-F5344CB8AC3E}">
        <p14:creationId xmlns:p14="http://schemas.microsoft.com/office/powerpoint/2010/main" val="1917197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4376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214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563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Full statistic sources</a:t>
            </a:r>
          </a:p>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kern="1200">
                <a:solidFill>
                  <a:schemeClr val="tx1"/>
                </a:solidFill>
                <a:latin typeface="Segoe UI Light" pitchFamily="34" charset="0"/>
                <a:ea typeface="+mn-ea"/>
                <a:cs typeface="+mn-cs"/>
              </a:rPr>
              <a:t>Gartner. “6 Best Practices for Creating a Container Platform Strategy.” April 23, 2019. </a:t>
            </a:r>
            <a:r>
              <a:rPr lang="en-US" sz="900" kern="1200">
                <a:solidFill>
                  <a:schemeClr val="tx1"/>
                </a:solidFill>
                <a:latin typeface="Segoe UI Light" pitchFamily="34" charset="0"/>
                <a:ea typeface="+mn-ea"/>
                <a:cs typeface="+mn-cs"/>
                <a:hlinkClick r:id="rId3">
                  <a:extLst>
                    <a:ext uri="{A12FA001-AC4F-418D-AE19-62706E023703}">
                      <ahyp:hlinkClr xmlns:ahyp="http://schemas.microsoft.com/office/drawing/2018/hyperlinkcolor" val="tx"/>
                    </a:ext>
                  </a:extLst>
                </a:hlinkClick>
              </a:rPr>
              <a:t>https://www.gartner.com/smarterwithgartner/6-best-practices-for-creating-a-container-platform-strategy/</a:t>
            </a:r>
            <a:endParaRPr lang="en-US" sz="900" kern="120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763863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371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55371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tif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4.xml"/><Relationship Id="rId4" Type="http://schemas.openxmlformats.org/officeDocument/2006/relationships/image" Target="../media/image7.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11.jp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350400972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49324394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US" dirty="0"/>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87760010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9170799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US" dirty="0"/>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D4DD7E-EE1C-400C-9060-766A6BA6E372}"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393424848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D4DD7E-EE1C-400C-9060-766A6BA6E372}"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94307112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D4DD7E-EE1C-400C-9060-766A6BA6E372}" type="datetimeFigureOut">
              <a:rPr lang="en-US" smtClean="0"/>
              <a:t>9/6/2021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45072045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D4DD7E-EE1C-400C-9060-766A6BA6E372}" type="datetimeFigureOut">
              <a:rPr lang="en-US" smtClean="0"/>
              <a:t>9/6/2021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06895631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181752E-AF9B-4B45-86AC-376D67E779D8}"/>
              </a:ext>
            </a:extLst>
          </p:cNvPr>
          <p:cNvSpPr>
            <a:spLocks noGrp="1"/>
          </p:cNvSpPr>
          <p:nvPr>
            <p:ph type="dt" sz="half" idx="10"/>
          </p:nvPr>
        </p:nvSpPr>
        <p:spPr/>
        <p:txBody>
          <a:bodyPr/>
          <a:lstStyle/>
          <a:p>
            <a:fld id="{C0D4DD7E-EE1C-400C-9060-766A6BA6E372}" type="datetimeFigureOut">
              <a:rPr lang="en-US" smtClean="0"/>
              <a:t>9/6/2021</a:t>
            </a:fld>
            <a:endParaRPr lang="en-US"/>
          </a:p>
        </p:txBody>
      </p:sp>
      <p:sp>
        <p:nvSpPr>
          <p:cNvPr id="4" name="Footer Placeholder 3">
            <a:extLst>
              <a:ext uri="{FF2B5EF4-FFF2-40B4-BE49-F238E27FC236}">
                <a16:creationId xmlns:a16="http://schemas.microsoft.com/office/drawing/2014/main" id="{F2A22CBE-9342-4FCD-A0EF-178C36A2E2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C844A6-3494-4A00-A0F0-CA1B7CFFD9B7}"/>
              </a:ext>
            </a:extLst>
          </p:cNvPr>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3479710458"/>
      </p:ext>
    </p:extLst>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D4DD7E-EE1C-400C-9060-766A6BA6E372}" type="datetimeFigureOut">
              <a:rPr lang="en-US" smtClean="0"/>
              <a:t>9/6/2021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3256268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C0D4DD7E-EE1C-400C-9060-766A6BA6E372}"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58801592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lang="en-US" dirty="0"/>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C0D4DD7E-EE1C-400C-9060-766A6BA6E372}"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94550878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42606523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766335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308972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4DD7E-EE1C-400C-9060-766A6BA6E372}"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049703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697070"/>
            <a:ext cx="9327356" cy="1882767"/>
          </a:xfrm>
        </p:spPr>
        <p:txBody>
          <a:bodyPr anchor="b"/>
          <a:lstStyle>
            <a:lvl1pPr algn="ctr">
              <a:defRPr sz="6117"/>
            </a:lvl1pPr>
          </a:lstStyle>
          <a:p>
            <a:r>
              <a:rPr lang="en-US"/>
              <a:t>Click to edit Master title style</a:t>
            </a:r>
          </a:p>
        </p:txBody>
      </p:sp>
      <p:sp>
        <p:nvSpPr>
          <p:cNvPr id="3" name="Subtitle 2"/>
          <p:cNvSpPr>
            <a:spLocks noGrp="1"/>
          </p:cNvSpPr>
          <p:nvPr>
            <p:ph type="subTitle" idx="1"/>
          </p:nvPr>
        </p:nvSpPr>
        <p:spPr>
          <a:xfrm>
            <a:off x="1554560" y="3673745"/>
            <a:ext cx="9327356" cy="561372"/>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C0D4DD7E-EE1C-400C-9060-766A6BA6E372}"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7352029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28"/>
            <a:ext cx="12436474" cy="6992469"/>
          </a:xfrm>
          <a:prstGeom prst="rect">
            <a:avLst/>
          </a:prstGeom>
        </p:spPr>
      </p:pic>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3025833"/>
            <a:ext cx="12436475" cy="3967664"/>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82006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915805"/>
            <a:ext cx="2045182" cy="436810"/>
          </a:xfrm>
          <a:prstGeom prst="rect">
            <a:avLst/>
          </a:prstGeom>
        </p:spPr>
      </p:pic>
    </p:spTree>
    <p:extLst>
      <p:ext uri="{BB962C8B-B14F-4D97-AF65-F5344CB8AC3E}">
        <p14:creationId xmlns:p14="http://schemas.microsoft.com/office/powerpoint/2010/main" val="10928821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4265363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00016270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3234968"/>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5906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75064" y="1929502"/>
            <a:ext cx="11889141" cy="1905395"/>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74641" y="1123199"/>
            <a:ext cx="11889141" cy="456587"/>
          </a:xfrm>
          <a:prstGeom prst="rect">
            <a:avLst/>
          </a:prstGeom>
        </p:spPr>
        <p:txBody>
          <a:bodyPr/>
          <a:lstStyle>
            <a:lvl1pPr marL="0" indent="0">
              <a:buNone/>
              <a:defRPr sz="2040" b="0">
                <a:solidFill>
                  <a:schemeClr val="accent1"/>
                </a:solidFill>
                <a:latin typeface="+mn-lt"/>
              </a:defRPr>
            </a:lvl1pPr>
            <a:lvl2pPr marL="342834" indent="0">
              <a:buNone/>
              <a:defRPr/>
            </a:lvl2pPr>
          </a:lstStyle>
          <a:p>
            <a:pPr lvl="0"/>
            <a:r>
              <a:rPr lang="en-US"/>
              <a:t>Click to edit Master text styles</a:t>
            </a:r>
          </a:p>
        </p:txBody>
      </p:sp>
    </p:spTree>
    <p:extLst>
      <p:ext uri="{BB962C8B-B14F-4D97-AF65-F5344CB8AC3E}">
        <p14:creationId xmlns:p14="http://schemas.microsoft.com/office/powerpoint/2010/main" val="24811477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descr="A person sitting at a desk looking at a computer&#10;&#10;Description automatically generated">
            <a:extLst>
              <a:ext uri="{FF2B5EF4-FFF2-40B4-BE49-F238E27FC236}">
                <a16:creationId xmlns:a16="http://schemas.microsoft.com/office/drawing/2014/main" id="{3BF2A54C-9AF8-44DD-9719-AAE6C72D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2" y="0"/>
            <a:ext cx="12436475"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32552676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330903"/>
            <a:ext cx="11889141" cy="4643587"/>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751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5416" y="1123198"/>
            <a:ext cx="11888787" cy="352327"/>
          </a:xfrm>
          <a:prstGeom prst="rect">
            <a:avLst/>
          </a:prstGeom>
        </p:spPr>
        <p:txBody>
          <a:bodyPr tIns="0" bIns="0"/>
          <a:lstStyle>
            <a:lvl1pPr marL="0" indent="0">
              <a:buNone/>
              <a:defRPr lang="en-US" sz="2040" kern="1200" spc="-30" baseline="0" dirty="0">
                <a:solidFill>
                  <a:srgbClr val="ED6722"/>
                </a:solidFill>
                <a:latin typeface="+mn-lt"/>
                <a:ea typeface="+mn-ea"/>
                <a:cs typeface="Bodoni Std Bold Italic"/>
              </a:defRPr>
            </a:lvl1pPr>
            <a:lvl2pPr marL="0" indent="0">
              <a:buNone/>
              <a:defRPr/>
            </a:lvl2pPr>
          </a:lstStyle>
          <a:p>
            <a:pPr marL="0" lvl="0" algn="l" defTabSz="914224" rtl="0" eaLnBrk="1" latinLnBrk="0" hangingPunct="1"/>
            <a:r>
              <a:rPr lang="en-US"/>
              <a:t>Click to edit Master text styles</a:t>
            </a:r>
          </a:p>
        </p:txBody>
      </p:sp>
      <p:sp>
        <p:nvSpPr>
          <p:cNvPr id="4" name="Content Placeholder 3"/>
          <p:cNvSpPr>
            <a:spLocks noGrp="1"/>
          </p:cNvSpPr>
          <p:nvPr>
            <p:ph sz="quarter" idx="11"/>
          </p:nvPr>
        </p:nvSpPr>
        <p:spPr>
          <a:xfrm>
            <a:off x="275289" y="1633675"/>
            <a:ext cx="11889141" cy="4810355"/>
          </a:xfrm>
          <a:prstGeom prst="rect">
            <a:avLst/>
          </a:prstGeom>
        </p:spPr>
        <p:txBody>
          <a:bodyPr/>
          <a:lstStyle>
            <a:lvl1pPr>
              <a:defRPr sz="3672">
                <a:solidFill>
                  <a:schemeClr val="bg2"/>
                </a:solidFill>
                <a:latin typeface="+mn-lt"/>
              </a:defRPr>
            </a:lvl1pPr>
            <a:lvl2pPr>
              <a:defRPr sz="2040">
                <a:solidFill>
                  <a:schemeClr val="bg2"/>
                </a:solidFill>
                <a:latin typeface="+mn-lt"/>
              </a:defRPr>
            </a:lvl2pPr>
            <a:lvl3pPr>
              <a:defRPr sz="1836">
                <a:solidFill>
                  <a:schemeClr val="bg2"/>
                </a:solidFill>
                <a:latin typeface="+mn-lt"/>
              </a:defRPr>
            </a:lvl3pPr>
            <a:lvl4pPr>
              <a:defRPr sz="1632">
                <a:solidFill>
                  <a:schemeClr val="bg2"/>
                </a:solidFill>
                <a:latin typeface="+mn-lt"/>
              </a:defRPr>
            </a:lvl4pPr>
            <a:lvl5pPr>
              <a:defRPr sz="1632">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3401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847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259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81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6813302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tx1">
                    <a:lumMod val="25000"/>
                    <a:lumOff val="75000"/>
                  </a:schemeClr>
                </a:solidFill>
                <a:cs typeface="Segoe UI" pitchFamily="34" charset="0"/>
              </a:rPr>
              <a:t>©</a:t>
            </a:r>
            <a:r>
              <a:rPr lang="en-US" sz="700" baseline="0">
                <a:solidFill>
                  <a:schemeClr val="tx1">
                    <a:lumMod val="25000"/>
                    <a:lumOff val="75000"/>
                  </a:schemeClr>
                </a:solidFill>
                <a:cs typeface="Segoe UI" pitchFamily="34" charset="0"/>
              </a:rPr>
              <a:t> Copyright</a:t>
            </a:r>
            <a:r>
              <a:rPr lang="en-US" sz="70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918" y="2732932"/>
            <a:ext cx="4156312" cy="1528663"/>
          </a:xfrm>
          <a:prstGeom prst="rect">
            <a:avLst/>
          </a:prstGeom>
        </p:spPr>
      </p:pic>
    </p:spTree>
    <p:extLst>
      <p:ext uri="{BB962C8B-B14F-4D97-AF65-F5344CB8AC3E}">
        <p14:creationId xmlns:p14="http://schemas.microsoft.com/office/powerpoint/2010/main" val="2882882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911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6114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C935-E893-453C-8848-8CA043AA276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0037297A-A03F-4BD3-B159-6DA524A1B56D}"/>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84624E1-6D2D-4CC1-81E5-D657B6F6D963}"/>
              </a:ext>
            </a:extLst>
          </p:cNvPr>
          <p:cNvSpPr>
            <a:spLocks noGrp="1"/>
          </p:cNvSpPr>
          <p:nvPr>
            <p:ph type="dt" sz="half" idx="10"/>
          </p:nvPr>
        </p:nvSpPr>
        <p:spPr/>
        <p:txBody>
          <a:bodyPr/>
          <a:lstStyle/>
          <a:p>
            <a:fld id="{09409C3F-2A26-4E09-BD99-4E76DCC7D958}" type="datetimeFigureOut">
              <a:rPr lang="en-US" smtClean="0"/>
              <a:t>9/6/2021</a:t>
            </a:fld>
            <a:endParaRPr lang="en-US"/>
          </a:p>
        </p:txBody>
      </p:sp>
      <p:sp>
        <p:nvSpPr>
          <p:cNvPr id="5" name="Footer Placeholder 4">
            <a:extLst>
              <a:ext uri="{FF2B5EF4-FFF2-40B4-BE49-F238E27FC236}">
                <a16:creationId xmlns:a16="http://schemas.microsoft.com/office/drawing/2014/main" id="{5A015E4B-9A15-46BE-A101-FCC2E90E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C7457-9529-451B-89F8-C3BB9DAE9CAE}"/>
              </a:ext>
            </a:extLst>
          </p:cNvPr>
          <p:cNvSpPr>
            <a:spLocks noGrp="1"/>
          </p:cNvSpPr>
          <p:nvPr>
            <p:ph type="sldNum" sz="quarter" idx="12"/>
          </p:nvPr>
        </p:nvSpPr>
        <p:spPr/>
        <p:txBody>
          <a:bodyPr/>
          <a:lstStyle/>
          <a:p>
            <a:fld id="{FDA5816C-444B-4683-8533-43F4D17408AD}" type="slidenum">
              <a:rPr lang="en-US" smtClean="0"/>
              <a:t>‹#›</a:t>
            </a:fld>
            <a:endParaRPr lang="en-US"/>
          </a:p>
        </p:txBody>
      </p:sp>
    </p:spTree>
    <p:extLst>
      <p:ext uri="{BB962C8B-B14F-4D97-AF65-F5344CB8AC3E}">
        <p14:creationId xmlns:p14="http://schemas.microsoft.com/office/powerpoint/2010/main" val="2498625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600059" y="-462702"/>
            <a:ext cx="2295308" cy="313904"/>
          </a:xfrm>
        </p:spPr>
        <p:txBody>
          <a:bodyPr anchor="b"/>
          <a:lstStyle>
            <a:lvl1pPr>
              <a:defRPr sz="204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7125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95914" y="6136530"/>
            <a:ext cx="5624396"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1286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94039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80663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977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567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342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9512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2129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9009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4243947" cy="345294"/>
          </a:xfrm>
          <a:noFill/>
        </p:spPr>
        <p:txBody>
          <a:bodyPr wrap="square" lIns="0" tIns="0" rIns="0" bIns="0">
            <a:no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07953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spTree>
    <p:extLst>
      <p:ext uri="{BB962C8B-B14F-4D97-AF65-F5344CB8AC3E}">
        <p14:creationId xmlns:p14="http://schemas.microsoft.com/office/powerpoint/2010/main" val="390152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2669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6360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61817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8362296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734866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109993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4193985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1440673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91807005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17725992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3290081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114443209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5959981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42243314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5156147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43862230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137213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1049061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72703503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5700215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0685906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4442621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6985609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81437203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1387607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955322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5"/>
            <a:ext cx="12039567" cy="1600438"/>
          </a:xfrm>
        </p:spPr>
        <p:txBody>
          <a:bodyPr/>
          <a:lstStyle>
            <a:lvl1pPr marL="0" indent="0">
              <a:buNone/>
              <a:defRPr/>
            </a:lvl1pPr>
            <a:lvl2pPr marL="466120" indent="0">
              <a:buNone/>
              <a:defRPr/>
            </a:lvl2pPr>
            <a:lvl3pPr marL="932239" indent="0">
              <a:buNone/>
              <a:defRPr/>
            </a:lvl3pPr>
            <a:lvl4pPr marL="1398358" indent="0">
              <a:buNone/>
              <a:defRPr/>
            </a:lvl4pPr>
            <a:lvl5pPr marL="18644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2714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73264-6736-41A7-87F1-44DD5C593D4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82D0A820-FC57-40C7-A1F3-DD75189C5C8C}"/>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C30A986-23B8-4C01-B4AB-1D60C24A09D3}"/>
              </a:ext>
            </a:extLst>
          </p:cNvPr>
          <p:cNvSpPr>
            <a:spLocks noGrp="1"/>
          </p:cNvSpPr>
          <p:nvPr>
            <p:ph type="dt" sz="half" idx="10"/>
          </p:nvPr>
        </p:nvSpPr>
        <p:spPr/>
        <p:txBody>
          <a:bodyPr/>
          <a:lstStyle/>
          <a:p>
            <a:fld id="{7C668E06-11A3-4E42-81AC-12484831D16C}" type="datetimeFigureOut">
              <a:rPr lang="en-US" smtClean="0"/>
              <a:t>9/6/2021</a:t>
            </a:fld>
            <a:endParaRPr lang="en-US"/>
          </a:p>
        </p:txBody>
      </p:sp>
      <p:sp>
        <p:nvSpPr>
          <p:cNvPr id="5" name="Footer Placeholder 4">
            <a:extLst>
              <a:ext uri="{FF2B5EF4-FFF2-40B4-BE49-F238E27FC236}">
                <a16:creationId xmlns:a16="http://schemas.microsoft.com/office/drawing/2014/main" id="{E8CE0F1F-E3AD-4CC6-9158-91AAA177F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2454F-4B31-499C-A22B-F74BB831B0A0}"/>
              </a:ext>
            </a:extLst>
          </p:cNvPr>
          <p:cNvSpPr>
            <a:spLocks noGrp="1"/>
          </p:cNvSpPr>
          <p:nvPr>
            <p:ph type="sldNum" sz="quarter" idx="12"/>
          </p:nvPr>
        </p:nvSpPr>
        <p:spPr/>
        <p:txBody>
          <a:bodyPr/>
          <a:lstStyle/>
          <a:p>
            <a:fld id="{2DE9F4BD-6FB1-4F27-A78F-3363B5658257}" type="slidenum">
              <a:rPr lang="en-US" smtClean="0"/>
              <a:t>‹#›</a:t>
            </a:fld>
            <a:endParaRPr lang="en-US"/>
          </a:p>
        </p:txBody>
      </p:sp>
    </p:spTree>
    <p:extLst>
      <p:ext uri="{BB962C8B-B14F-4D97-AF65-F5344CB8AC3E}">
        <p14:creationId xmlns:p14="http://schemas.microsoft.com/office/powerpoint/2010/main" val="345721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154899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84851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4376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584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D2EA0-0700-423E-902C-C713906444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796A03-A4DA-4429-A0EB-CAD1491976A0}"/>
              </a:ext>
            </a:extLst>
          </p:cNvPr>
          <p:cNvSpPr>
            <a:spLocks noGrp="1"/>
          </p:cNvSpPr>
          <p:nvPr>
            <p:ph type="dt" sz="half" idx="10"/>
          </p:nvPr>
        </p:nvSpPr>
        <p:spPr/>
        <p:txBody>
          <a:bodyPr/>
          <a:lstStyle/>
          <a:p>
            <a:fld id="{88E95376-DB30-4D69-AAD5-742FC31ADD3D}" type="datetimeFigureOut">
              <a:rPr lang="en-US" smtClean="0"/>
              <a:t>9/6/2021</a:t>
            </a:fld>
            <a:endParaRPr lang="en-US"/>
          </a:p>
        </p:txBody>
      </p:sp>
      <p:sp>
        <p:nvSpPr>
          <p:cNvPr id="4" name="Footer Placeholder 3">
            <a:extLst>
              <a:ext uri="{FF2B5EF4-FFF2-40B4-BE49-F238E27FC236}">
                <a16:creationId xmlns:a16="http://schemas.microsoft.com/office/drawing/2014/main" id="{27818D31-4FC3-4595-9006-2D694FEAE8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A6AF36-A103-40CC-9762-8CC661A3D72C}"/>
              </a:ext>
            </a:extLst>
          </p:cNvPr>
          <p:cNvSpPr>
            <a:spLocks noGrp="1"/>
          </p:cNvSpPr>
          <p:nvPr>
            <p:ph type="sldNum" sz="quarter" idx="12"/>
          </p:nvPr>
        </p:nvSpPr>
        <p:spPr/>
        <p:txBody>
          <a:bodyPr/>
          <a:lstStyle/>
          <a:p>
            <a:fld id="{5EA2C0B6-8F6A-4AFC-A306-A02093E15B2E}" type="slidenum">
              <a:rPr lang="en-US" smtClean="0"/>
              <a:t>‹#›</a:t>
            </a:fld>
            <a:endParaRPr lang="en-US"/>
          </a:p>
        </p:txBody>
      </p:sp>
    </p:spTree>
    <p:extLst>
      <p:ext uri="{BB962C8B-B14F-4D97-AF65-F5344CB8AC3E}">
        <p14:creationId xmlns:p14="http://schemas.microsoft.com/office/powerpoint/2010/main" val="35274511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8950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498598"/>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498598"/>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1002808"/>
          </a:xfrm>
        </p:spPr>
        <p:txBody>
          <a:bodyPr/>
          <a:lstStyle/>
          <a:p>
            <a:r>
              <a:rPr lang="en-US"/>
              <a:t>Click to edit Master title style</a:t>
            </a:r>
          </a:p>
        </p:txBody>
      </p:sp>
    </p:spTree>
    <p:extLst>
      <p:ext uri="{BB962C8B-B14F-4D97-AF65-F5344CB8AC3E}">
        <p14:creationId xmlns:p14="http://schemas.microsoft.com/office/powerpoint/2010/main" val="24555626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ulleted Slide">
    <p:spTree>
      <p:nvGrpSpPr>
        <p:cNvPr id="1" name=""/>
        <p:cNvGrpSpPr/>
        <p:nvPr/>
      </p:nvGrpSpPr>
      <p:grpSpPr>
        <a:xfrm>
          <a:off x="0" y="0"/>
          <a:ext cx="0" cy="0"/>
          <a:chOff x="0" y="0"/>
          <a:chExt cx="0" cy="0"/>
        </a:xfrm>
      </p:grpSpPr>
      <p:sp>
        <p:nvSpPr>
          <p:cNvPr id="2" name="Title 1"/>
          <p:cNvSpPr>
            <a:spLocks noGrp="1"/>
          </p:cNvSpPr>
          <p:nvPr>
            <p:ph type="title"/>
          </p:nvPr>
        </p:nvSpPr>
        <p:spPr>
          <a:xfrm>
            <a:off x="373094" y="279783"/>
            <a:ext cx="11718550" cy="589393"/>
          </a:xfrm>
        </p:spPr>
        <p:txBody>
          <a:bodyPr>
            <a:normAutofit/>
          </a:bodyPr>
          <a:lstStyle>
            <a:lvl1pPr>
              <a:defRPr sz="2900">
                <a:solidFill>
                  <a:srgbClr val="4C565A"/>
                </a:solidFill>
              </a:defRPr>
            </a:lvl1pPr>
          </a:lstStyle>
          <a:p>
            <a:r>
              <a:rPr lang="en-US"/>
              <a:t>Click to edit Master title style</a:t>
            </a:r>
          </a:p>
        </p:txBody>
      </p:sp>
      <p:sp>
        <p:nvSpPr>
          <p:cNvPr id="3" name="Content Placeholder 2"/>
          <p:cNvSpPr>
            <a:spLocks noGrp="1"/>
          </p:cNvSpPr>
          <p:nvPr>
            <p:ph idx="1"/>
          </p:nvPr>
        </p:nvSpPr>
        <p:spPr>
          <a:xfrm>
            <a:off x="373093" y="1088037"/>
            <a:ext cx="10508823" cy="5051601"/>
          </a:xfrm>
        </p:spPr>
        <p:txBody>
          <a:bodyPr>
            <a:normAutofit/>
          </a:bodyPr>
          <a:lstStyle>
            <a:lvl1pPr marL="138756" indent="-138756">
              <a:buClr>
                <a:schemeClr val="tx2"/>
              </a:buClr>
              <a:buSzPct val="100000"/>
              <a:buFont typeface="Arial"/>
              <a:buChar char="•"/>
              <a:defRPr sz="1700"/>
            </a:lvl1pPr>
            <a:lvl2pPr>
              <a:buClr>
                <a:schemeClr val="tx2"/>
              </a:buClr>
              <a:buSzPct val="100000"/>
              <a:buFont typeface="Arial"/>
              <a:buChar char="•"/>
              <a:defRPr sz="1700"/>
            </a:lvl2pPr>
            <a:lvl3pPr>
              <a:buClr>
                <a:schemeClr val="tx2"/>
              </a:buClr>
              <a:buSzPct val="100000"/>
              <a:buFont typeface="Arial"/>
              <a:buChar char="•"/>
              <a:defRPr sz="1700"/>
            </a:lvl3pPr>
            <a:lvl4pPr>
              <a:buClr>
                <a:schemeClr val="tx2"/>
              </a:buClr>
              <a:buSzPct val="100000"/>
              <a:buFont typeface="Arial"/>
              <a:buChar char="•"/>
              <a:defRPr sz="1700"/>
            </a:lvl4pPr>
            <a:lvl5pPr>
              <a:buClr>
                <a:schemeClr val="tx2"/>
              </a:buClr>
              <a:buSzPct val="100000"/>
              <a:buFont typeface="Arial"/>
              <a:buChar cha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4"/>
          </p:nvPr>
        </p:nvSpPr>
        <p:spPr>
          <a:xfrm>
            <a:off x="12053585" y="6643963"/>
            <a:ext cx="486528" cy="321587"/>
          </a:xfrm>
          <a:prstGeom prst="rect">
            <a:avLst/>
          </a:prstGeom>
        </p:spPr>
        <p:txBody>
          <a:bodyPr vert="horz" lIns="0" tIns="55513" rIns="111026" bIns="55513" rtlCol="0" anchor="ctr"/>
          <a:lstStyle>
            <a:lvl1pPr algn="l">
              <a:defRPr sz="1299">
                <a:solidFill>
                  <a:schemeClr val="tx2"/>
                </a:solidFill>
                <a:latin typeface="Rockwell"/>
                <a:cs typeface="Rockwell"/>
              </a:defRPr>
            </a:lvl1pPr>
          </a:lstStyle>
          <a:p>
            <a:fld id="{BB7191CD-1840-CA44-8BBB-BB47B20ECAFB}" type="slidenum">
              <a:rPr lang="en-US" smtClean="0"/>
              <a:pPr/>
              <a:t>‹#›</a:t>
            </a:fld>
            <a:endParaRPr lang="en-US"/>
          </a:p>
        </p:txBody>
      </p:sp>
    </p:spTree>
    <p:extLst>
      <p:ext uri="{BB962C8B-B14F-4D97-AF65-F5344CB8AC3E}">
        <p14:creationId xmlns:p14="http://schemas.microsoft.com/office/powerpoint/2010/main" val="413112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37147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a:xfrm>
            <a:off x="465138" y="1853743"/>
            <a:ext cx="11533187" cy="160031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Slide Number Placeholder 17"/>
          <p:cNvSpPr>
            <a:spLocks noGrp="1"/>
          </p:cNvSpPr>
          <p:nvPr>
            <p:ph type="sldNum" sz="quarter" idx="4"/>
          </p:nvPr>
        </p:nvSpPr>
        <p:spPr>
          <a:xfrm>
            <a:off x="7565522" y="6475050"/>
            <a:ext cx="4249129" cy="372394"/>
          </a:xfrm>
          <a:prstGeom prst="rect">
            <a:avLst/>
          </a:prstGeom>
        </p:spPr>
        <p:txBody>
          <a:bodyPr vert="horz" lIns="0" tIns="0" rIns="0" bIns="0" anchor="b"/>
          <a:lstStyle>
            <a:lvl1pPr algn="r" eaLnBrk="1" latinLnBrk="0" hangingPunct="1">
              <a:defRPr kumimoji="0" sz="1071" baseline="0">
                <a:solidFill>
                  <a:schemeClr val="bg1">
                    <a:lumMod val="65000"/>
                  </a:schemeClr>
                </a:solidFill>
              </a:defRPr>
            </a:lvl1pPr>
          </a:lstStyle>
          <a:p>
            <a:r>
              <a:rPr lang="en-US"/>
              <a:t>Microsoft Confidential   :   </a:t>
            </a:r>
            <a:fld id="{0405832C-0F68-4D14-9804-94F2566504FB}" type="datetimeFigureOut">
              <a:rPr lang="en-US" smtClean="0"/>
              <a:pPr/>
              <a:t>9/6/2021</a:t>
            </a:fld>
            <a:r>
              <a:rPr lang="en-US"/>
              <a:t>   :   Page </a:t>
            </a:r>
            <a:fld id="{C81C86ED-EB99-4FAE-B946-1B48CA815965}" type="slidenum">
              <a:rPr lang="en-US" smtClean="0"/>
              <a:pPr/>
              <a:t>‹#›</a:t>
            </a:fld>
            <a:r>
              <a:rPr lang="en-US"/>
              <a:t> </a:t>
            </a:r>
          </a:p>
        </p:txBody>
      </p:sp>
    </p:spTree>
    <p:extLst>
      <p:ext uri="{BB962C8B-B14F-4D97-AF65-F5344CB8AC3E}">
        <p14:creationId xmlns:p14="http://schemas.microsoft.com/office/powerpoint/2010/main" val="71414517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734D-37C2-4EEA-B891-2123763FF0EB}"/>
              </a:ext>
            </a:extLst>
          </p:cNvPr>
          <p:cNvSpPr>
            <a:spLocks noGrp="1"/>
          </p:cNvSpPr>
          <p:nvPr>
            <p:ph type="title" hasCustomPrompt="1"/>
          </p:nvPr>
        </p:nvSpPr>
        <p:spPr>
          <a:xfrm>
            <a:off x="274639" y="278471"/>
            <a:ext cx="5562481" cy="917575"/>
          </a:xfrm>
        </p:spPr>
        <p:txBody>
          <a:bodyPr/>
          <a:lstStyle>
            <a:lvl1pPr>
              <a:defRPr sz="4284">
                <a:solidFill>
                  <a:srgbClr val="000000"/>
                </a:solidFill>
              </a:defRPr>
            </a:lvl1pPr>
          </a:lstStyle>
          <a:p>
            <a:r>
              <a:rPr lang="en-US"/>
              <a:t>Overview</a:t>
            </a:r>
          </a:p>
        </p:txBody>
      </p:sp>
      <p:sp>
        <p:nvSpPr>
          <p:cNvPr id="3" name="Footer Placeholder 2">
            <a:extLst>
              <a:ext uri="{FF2B5EF4-FFF2-40B4-BE49-F238E27FC236}">
                <a16:creationId xmlns:a16="http://schemas.microsoft.com/office/drawing/2014/main" id="{8DFF176A-6A91-47C5-AD06-E67ADDC6E350}"/>
              </a:ext>
            </a:extLst>
          </p:cNvPr>
          <p:cNvSpPr>
            <a:spLocks noGrp="1"/>
          </p:cNvSpPr>
          <p:nvPr>
            <p:ph type="ftr" sz="quarter" idx="10"/>
          </p:nvPr>
        </p:nvSpPr>
        <p:spPr/>
        <p:txBody>
          <a:bodyPr/>
          <a:lstStyle>
            <a:lvl1pPr>
              <a:defRPr>
                <a:solidFill>
                  <a:srgbClr val="000000"/>
                </a:solidFill>
              </a:defRPr>
            </a:lvl1pPr>
          </a:lstStyle>
          <a:p>
            <a:endParaRPr lang="en-US"/>
          </a:p>
        </p:txBody>
      </p:sp>
      <p:sp>
        <p:nvSpPr>
          <p:cNvPr id="4" name="Slide Number Placeholder 3">
            <a:extLst>
              <a:ext uri="{FF2B5EF4-FFF2-40B4-BE49-F238E27FC236}">
                <a16:creationId xmlns:a16="http://schemas.microsoft.com/office/drawing/2014/main" id="{C6C46763-CE76-4890-B381-AD4C3171DF21}"/>
              </a:ext>
            </a:extLst>
          </p:cNvPr>
          <p:cNvSpPr>
            <a:spLocks noGrp="1"/>
          </p:cNvSpPr>
          <p:nvPr>
            <p:ph type="sldNum" sz="quarter" idx="11"/>
          </p:nvPr>
        </p:nvSpPr>
        <p:spPr/>
        <p:txBody>
          <a:bodyPr/>
          <a:lstStyle>
            <a:lvl1pPr>
              <a:defRPr>
                <a:solidFill>
                  <a:srgbClr val="000000"/>
                </a:solidFill>
              </a:defRPr>
            </a:lvl1pPr>
          </a:lstStyle>
          <a:p>
            <a:fld id="{55CA21BC-178F-44CA-A717-D6CB446CF9C3}" type="slidenum">
              <a:rPr lang="en-US" smtClean="0"/>
              <a:pPr/>
              <a:t>‹#›</a:t>
            </a:fld>
            <a:endParaRPr lang="en-US"/>
          </a:p>
        </p:txBody>
      </p:sp>
      <p:sp>
        <p:nvSpPr>
          <p:cNvPr id="11" name="Picture Placeholder 10">
            <a:extLst>
              <a:ext uri="{FF2B5EF4-FFF2-40B4-BE49-F238E27FC236}">
                <a16:creationId xmlns:a16="http://schemas.microsoft.com/office/drawing/2014/main" id="{2522B958-25F5-4168-9536-2AA6B4275666}"/>
              </a:ext>
            </a:extLst>
          </p:cNvPr>
          <p:cNvSpPr>
            <a:spLocks noGrp="1"/>
          </p:cNvSpPr>
          <p:nvPr>
            <p:ph type="pic" sz="quarter" idx="12"/>
          </p:nvPr>
        </p:nvSpPr>
        <p:spPr>
          <a:xfrm>
            <a:off x="6569633" y="1293664"/>
            <a:ext cx="2687048" cy="553998"/>
          </a:xfrm>
        </p:spPr>
        <p:txBody>
          <a:bodyPr/>
          <a:lstStyle>
            <a:lvl1pPr>
              <a:defRPr>
                <a:solidFill>
                  <a:srgbClr val="000000"/>
                </a:solidFill>
              </a:defRPr>
            </a:lvl1pPr>
          </a:lstStyle>
          <a:p>
            <a:endParaRPr lang="en-US"/>
          </a:p>
        </p:txBody>
      </p:sp>
      <p:sp>
        <p:nvSpPr>
          <p:cNvPr id="12" name="Picture Placeholder 10">
            <a:extLst>
              <a:ext uri="{FF2B5EF4-FFF2-40B4-BE49-F238E27FC236}">
                <a16:creationId xmlns:a16="http://schemas.microsoft.com/office/drawing/2014/main" id="{F9201E51-84EE-44B8-B59F-FA51F1F9E310}"/>
              </a:ext>
            </a:extLst>
          </p:cNvPr>
          <p:cNvSpPr>
            <a:spLocks noGrp="1"/>
          </p:cNvSpPr>
          <p:nvPr>
            <p:ph type="pic" sz="quarter" idx="13"/>
          </p:nvPr>
        </p:nvSpPr>
        <p:spPr>
          <a:xfrm>
            <a:off x="9459274" y="1293664"/>
            <a:ext cx="2687048" cy="553998"/>
          </a:xfrm>
        </p:spPr>
        <p:txBody>
          <a:bodyPr/>
          <a:lstStyle>
            <a:lvl1pPr>
              <a:defRPr>
                <a:solidFill>
                  <a:srgbClr val="000000"/>
                </a:solidFill>
              </a:defRPr>
            </a:lvl1pPr>
          </a:lstStyle>
          <a:p>
            <a:endParaRPr lang="en-US"/>
          </a:p>
        </p:txBody>
      </p:sp>
      <p:sp>
        <p:nvSpPr>
          <p:cNvPr id="13" name="Picture Placeholder 10">
            <a:extLst>
              <a:ext uri="{FF2B5EF4-FFF2-40B4-BE49-F238E27FC236}">
                <a16:creationId xmlns:a16="http://schemas.microsoft.com/office/drawing/2014/main" id="{115CF2A8-A15A-45D6-BE72-25556C2796B3}"/>
              </a:ext>
            </a:extLst>
          </p:cNvPr>
          <p:cNvSpPr>
            <a:spLocks noGrp="1"/>
          </p:cNvSpPr>
          <p:nvPr>
            <p:ph type="pic" sz="quarter" idx="14"/>
          </p:nvPr>
        </p:nvSpPr>
        <p:spPr>
          <a:xfrm>
            <a:off x="7996035" y="4136598"/>
            <a:ext cx="2687048" cy="553998"/>
          </a:xfrm>
        </p:spPr>
        <p:txBody>
          <a:bodyPr/>
          <a:lstStyle>
            <a:lvl1pPr>
              <a:defRPr>
                <a:solidFill>
                  <a:srgbClr val="000000"/>
                </a:solidFill>
              </a:defRPr>
            </a:lvl1pPr>
          </a:lstStyle>
          <a:p>
            <a:endParaRPr lang="en-US"/>
          </a:p>
        </p:txBody>
      </p:sp>
      <p:sp>
        <p:nvSpPr>
          <p:cNvPr id="15" name="Text Placeholder 14">
            <a:extLst>
              <a:ext uri="{FF2B5EF4-FFF2-40B4-BE49-F238E27FC236}">
                <a16:creationId xmlns:a16="http://schemas.microsoft.com/office/drawing/2014/main" id="{609E587C-8CE3-42EE-BB8E-1CDEAD9E8C9F}"/>
              </a:ext>
            </a:extLst>
          </p:cNvPr>
          <p:cNvSpPr>
            <a:spLocks noGrp="1"/>
          </p:cNvSpPr>
          <p:nvPr>
            <p:ph type="body" sz="quarter" idx="15" hasCustomPrompt="1"/>
          </p:nvPr>
        </p:nvSpPr>
        <p:spPr>
          <a:xfrm>
            <a:off x="275287" y="1253397"/>
            <a:ext cx="5562408" cy="1992569"/>
          </a:xfrm>
        </p:spPr>
        <p:txBody>
          <a:bodyPr/>
          <a:lstStyle>
            <a:lvl1pPr marL="291436" marR="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sz="1632">
                <a:solidFill>
                  <a:srgbClr val="000000"/>
                </a:solidFill>
                <a:latin typeface="+mn-lt"/>
              </a:defRPr>
            </a:lvl1pPr>
            <a:lvl2pPr>
              <a:defRPr sz="1428"/>
            </a:lvl2pPr>
            <a:lvl3pPr>
              <a:defRPr sz="1428"/>
            </a:lvl3pPr>
            <a:lvl4pPr>
              <a:defRPr sz="1428"/>
            </a:lvl4pPr>
            <a:lvl5pPr>
              <a:defRPr sz="1428"/>
            </a:lvl5p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goals/objectives here</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1</a:t>
            </a: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2</a:t>
            </a: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Objective 3</a:t>
            </a:r>
          </a:p>
          <a:p>
            <a:pPr marL="0" marR="0" lvl="0" indent="0" algn="l" defTabSz="932597" rtl="0" eaLnBrk="1" fontAlgn="auto" latinLnBrk="0" hangingPunct="1">
              <a:lnSpc>
                <a:spcPct val="100000"/>
              </a:lnSpc>
              <a:spcBef>
                <a:spcPts val="0"/>
              </a:spcBef>
              <a:spcAft>
                <a:spcPts val="0"/>
              </a:spcAft>
              <a:buClrTx/>
              <a:buSzTx/>
              <a:buFont typeface="+mj-lt"/>
              <a:buNone/>
              <a:tabLst/>
              <a:defRPr/>
            </a:pPr>
            <a:endParaRPr kumimoji="0" lang="en-US" sz="1428"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32597" rtl="0" eaLnBrk="1" fontAlgn="auto" latinLnBrk="0" hangingPunct="1">
              <a:lnSpc>
                <a:spcPct val="100000"/>
              </a:lnSpc>
              <a:spcBef>
                <a:spcPts val="0"/>
              </a:spcBef>
              <a:spcAft>
                <a:spcPts val="0"/>
              </a:spcAft>
              <a:buClrTx/>
              <a:buSzTx/>
              <a:buFont typeface="+mj-lt"/>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high level campaign details (</a:t>
            </a:r>
            <a:r>
              <a:rPr kumimoji="0" lang="en-US" sz="1428" b="1" i="0" u="sng" strike="noStrike" kern="1200" cap="none" spc="0" normalizeH="0" baseline="0" noProof="0">
                <a:ln>
                  <a:noFill/>
                </a:ln>
                <a:solidFill>
                  <a:srgbClr val="000000"/>
                </a:solidFill>
                <a:effectLst/>
                <a:uLnTx/>
                <a:uFillTx/>
                <a:latin typeface="+mn-lt"/>
                <a:ea typeface="+mn-ea"/>
                <a:cs typeface="+mn-cs"/>
              </a:rPr>
              <a:t>one</a:t>
            </a:r>
            <a:r>
              <a:rPr kumimoji="0" lang="en-US" sz="1428" b="0" i="0" u="none" strike="noStrike" kern="1200" cap="none" spc="0" normalizeH="0" baseline="0" noProof="0">
                <a:ln>
                  <a:noFill/>
                </a:ln>
                <a:solidFill>
                  <a:srgbClr val="000000"/>
                </a:solidFill>
                <a:effectLst/>
                <a:uLnTx/>
                <a:uFillTx/>
                <a:latin typeface="+mn-lt"/>
                <a:ea typeface="+mn-ea"/>
                <a:cs typeface="+mn-cs"/>
              </a:rPr>
              <a:t> sentence only)</a:t>
            </a:r>
          </a:p>
          <a:p>
            <a:pPr marL="0" marR="0" lvl="0" indent="0" algn="l" defTabSz="932597" rtl="0" eaLnBrk="1" fontAlgn="auto" latinLnBrk="0" hangingPunct="1">
              <a:lnSpc>
                <a:spcPct val="100000"/>
              </a:lnSpc>
              <a:spcBef>
                <a:spcPts val="1224"/>
              </a:spcBef>
              <a:spcAft>
                <a:spcPts val="0"/>
              </a:spcAft>
              <a:buClrTx/>
              <a:buSzTx/>
              <a:buFont typeface="+mj-lt"/>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Total advertising spend to date has been </a:t>
            </a:r>
            <a:r>
              <a:rPr kumimoji="0" lang="en-US" sz="1428" b="1" i="0" u="none" strike="noStrike" kern="1200" cap="none" spc="0" normalizeH="0" baseline="0" noProof="0">
                <a:ln>
                  <a:noFill/>
                </a:ln>
                <a:solidFill>
                  <a:srgbClr val="000000"/>
                </a:solidFill>
                <a:effectLst/>
                <a:uLnTx/>
                <a:uFillTx/>
                <a:latin typeface="+mn-lt"/>
                <a:ea typeface="+mn-ea"/>
                <a:cs typeface="+mn-cs"/>
              </a:rPr>
              <a:t>$XX</a:t>
            </a:r>
            <a:r>
              <a:rPr kumimoji="0" lang="en-US" sz="1428" b="0" i="0" u="none" strike="noStrike" kern="1200" cap="none" spc="0" normalizeH="0" baseline="0" noProof="0">
                <a:ln>
                  <a:noFill/>
                </a:ln>
                <a:solidFill>
                  <a:srgbClr val="000000"/>
                </a:solidFill>
                <a:effectLst/>
                <a:uLnTx/>
                <a:uFillTx/>
                <a:latin typeface="+mn-lt"/>
                <a:ea typeface="+mn-ea"/>
                <a:cs typeface="+mn-cs"/>
              </a:rPr>
              <a:t>.</a:t>
            </a:r>
          </a:p>
        </p:txBody>
      </p:sp>
      <p:sp>
        <p:nvSpPr>
          <p:cNvPr id="16" name="Title 1">
            <a:extLst>
              <a:ext uri="{FF2B5EF4-FFF2-40B4-BE49-F238E27FC236}">
                <a16:creationId xmlns:a16="http://schemas.microsoft.com/office/drawing/2014/main" id="{B5747D7E-58B0-4AB2-8117-EFE740C7DC4A}"/>
              </a:ext>
            </a:extLst>
          </p:cNvPr>
          <p:cNvSpPr txBox="1">
            <a:spLocks/>
          </p:cNvSpPr>
          <p:nvPr userDrawn="1"/>
        </p:nvSpPr>
        <p:spPr>
          <a:xfrm>
            <a:off x="6475440" y="291973"/>
            <a:ext cx="5562481"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3600" b="0" kern="1200" cap="none" spc="-100" baseline="0" dirty="0" smtClean="0">
                <a:ln w="3175">
                  <a:noFill/>
                </a:ln>
                <a:solidFill>
                  <a:schemeClr val="tx2"/>
                </a:solidFill>
                <a:effectLst/>
                <a:latin typeface="+mj-lt"/>
                <a:ea typeface="+mn-ea"/>
                <a:cs typeface="Segoe UI" pitchFamily="34" charset="0"/>
              </a:defRPr>
            </a:lvl1pPr>
          </a:lstStyle>
          <a:p>
            <a:endParaRPr lang="en-US" sz="2448">
              <a:solidFill>
                <a:srgbClr val="000000"/>
              </a:solidFill>
            </a:endParaRPr>
          </a:p>
        </p:txBody>
      </p:sp>
      <p:sp>
        <p:nvSpPr>
          <p:cNvPr id="19" name="Text Placeholder 14">
            <a:extLst>
              <a:ext uri="{FF2B5EF4-FFF2-40B4-BE49-F238E27FC236}">
                <a16:creationId xmlns:a16="http://schemas.microsoft.com/office/drawing/2014/main" id="{AA70C549-FD1B-4E33-963E-8C96091BED40}"/>
              </a:ext>
            </a:extLst>
          </p:cNvPr>
          <p:cNvSpPr>
            <a:spLocks noGrp="1"/>
          </p:cNvSpPr>
          <p:nvPr>
            <p:ph type="body" sz="quarter" idx="16" hasCustomPrompt="1"/>
          </p:nvPr>
        </p:nvSpPr>
        <p:spPr>
          <a:xfrm>
            <a:off x="274639" y="3497263"/>
            <a:ext cx="5562408" cy="1779768"/>
          </a:xfrm>
        </p:spPr>
        <p:txBody>
          <a:bodyPr/>
          <a:lstStyle>
            <a:lvl1pPr marL="291436" marR="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sz="1836">
                <a:solidFill>
                  <a:srgbClr val="000000"/>
                </a:solidFill>
                <a:latin typeface="+mn-lt"/>
              </a:defRPr>
            </a:lvl1pPr>
            <a:lvl2pPr>
              <a:defRPr sz="1428"/>
            </a:lvl2pPr>
            <a:lvl3pPr>
              <a:defRPr sz="1428"/>
            </a:lvl3pPr>
            <a:lvl4pPr>
              <a:defRPr sz="1428"/>
            </a:lvl4pPr>
            <a:lvl5pPr>
              <a:defRPr sz="1428"/>
            </a:lvl5pPr>
          </a:lstStyle>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Insert audience, platform and weekly results</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Platform: </a:t>
            </a:r>
          </a:p>
          <a:p>
            <a:pPr marL="0" marR="0" lvl="0" indent="0" algn="l" defTabSz="932597" rtl="0" eaLnBrk="1" fontAlgn="auto" latinLnBrk="0" hangingPunct="1">
              <a:lnSpc>
                <a:spcPct val="100000"/>
              </a:lnSpc>
              <a:spcBef>
                <a:spcPts val="1224"/>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Results – week of XX/XX</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r>
              <a:rPr kumimoji="0" lang="en-US" sz="1428" b="0" i="0" u="none" strike="noStrike" kern="1200" cap="none" spc="0" normalizeH="0" baseline="0" noProof="0">
                <a:ln>
                  <a:noFill/>
                </a:ln>
                <a:solidFill>
                  <a:srgbClr val="000000"/>
                </a:solidFill>
                <a:effectLst/>
                <a:uLnTx/>
                <a:uFillTx/>
                <a:latin typeface="+mn-lt"/>
                <a:ea typeface="+mn-ea"/>
                <a:cs typeface="+mn-cs"/>
              </a:rPr>
              <a:t>KPIs</a:t>
            </a:r>
          </a:p>
          <a:p>
            <a:pPr marL="291436" marR="0" lvl="0" indent="-291436" algn="l" defTabSz="932597" rtl="0"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428" b="0" i="0" u="none" strike="noStrike" kern="1200" cap="none" spc="0" normalizeH="0" baseline="0" noProof="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6920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Full Text w/out Wayfin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184" y="139891"/>
            <a:ext cx="9858497" cy="572464"/>
          </a:xfrm>
        </p:spPr>
        <p:txBody>
          <a:bodyPr wrap="square">
            <a:spAutoFit/>
          </a:bodyPr>
          <a:lstStyle>
            <a:lvl1pPr>
              <a:defRPr>
                <a:solidFill>
                  <a:schemeClr val="tx1"/>
                </a:solidFill>
              </a:defRPr>
            </a:lvl1pPr>
          </a:lstStyle>
          <a:p>
            <a:r>
              <a:rPr lang="en-US"/>
              <a:t>Click to edit slide title</a:t>
            </a:r>
          </a:p>
        </p:txBody>
      </p:sp>
      <p:sp>
        <p:nvSpPr>
          <p:cNvPr id="4" name="Text Placeholder 3"/>
          <p:cNvSpPr>
            <a:spLocks noGrp="1"/>
          </p:cNvSpPr>
          <p:nvPr>
            <p:ph type="body" sz="quarter" idx="10"/>
          </p:nvPr>
        </p:nvSpPr>
        <p:spPr>
          <a:xfrm>
            <a:off x="233184" y="1126896"/>
            <a:ext cx="11970107" cy="1600310"/>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1776835" y="6506182"/>
            <a:ext cx="426456" cy="318286"/>
          </a:xfrm>
          <a:prstGeom prst="rect">
            <a:avLst/>
          </a:prstGeom>
        </p:spPr>
        <p:txBody>
          <a:bodyPr>
            <a:spAutoFit/>
          </a:bodyPr>
          <a:lstStyle>
            <a:lvl1pPr algn="ctr">
              <a:defRPr sz="1428" b="0">
                <a:solidFill>
                  <a:schemeClr val="bg1">
                    <a:lumMod val="50000"/>
                  </a:schemeClr>
                </a:solidFill>
                <a:latin typeface="Arial" charset="0"/>
                <a:ea typeface="Arial" charset="0"/>
                <a:cs typeface="Arial" charset="0"/>
              </a:defRPr>
            </a:lvl1pPr>
          </a:lstStyle>
          <a:p>
            <a:pPr defTabSz="932597">
              <a:defRPr/>
            </a:pPr>
            <a:fld id="{1588DF25-1F49-4640-A139-F00F39AF8186}" type="slidenum">
              <a:rPr lang="en-US" smtClean="0">
                <a:solidFill>
                  <a:prstClr val="white">
                    <a:lumMod val="50000"/>
                  </a:prstClr>
                </a:solidFill>
              </a:rPr>
              <a:pPr defTabSz="932597">
                <a:defRPr/>
              </a:pPr>
              <a:t>‹#›</a:t>
            </a:fld>
            <a:endParaRPr lang="en-US">
              <a:solidFill>
                <a:prstClr val="white">
                  <a:lumMod val="50000"/>
                </a:prstClr>
              </a:solidFill>
            </a:endParaRPr>
          </a:p>
        </p:txBody>
      </p:sp>
    </p:spTree>
    <p:extLst>
      <p:ext uri="{BB962C8B-B14F-4D97-AF65-F5344CB8AC3E}">
        <p14:creationId xmlns:p14="http://schemas.microsoft.com/office/powerpoint/2010/main" val="36930463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US" dirty="0"/>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08981124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1816010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US" dirty="0"/>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D4DD7E-EE1C-400C-9060-766A6BA6E372}" type="datetimeFigureOut">
              <a:rPr lang="en-US" smtClean="0"/>
              <a:t>9/6/2021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03470581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D4DD7E-EE1C-400C-9060-766A6BA6E372}"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9648260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D4DD7E-EE1C-400C-9060-766A6BA6E372}" type="datetimeFigureOut">
              <a:rPr lang="en-US" smtClean="0"/>
              <a:t>9/6/2021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4471503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D4DD7E-EE1C-400C-9060-766A6BA6E372}" type="datetimeFigureOut">
              <a:rPr lang="en-US" smtClean="0"/>
              <a:t>9/6/2021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0503128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D4DD7E-EE1C-400C-9060-766A6BA6E372}" type="datetimeFigureOut">
              <a:rPr lang="en-US" smtClean="0"/>
              <a:t>9/6/2021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36031347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C0D4DD7E-EE1C-400C-9060-766A6BA6E372}"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8674754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lang="en-US" dirty="0"/>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C0D4DD7E-EE1C-400C-9060-766A6BA6E372}" type="datetimeFigureOut">
              <a:rPr lang="en-US" smtClean="0"/>
              <a:t>9/6/2021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06162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image" Target="../media/image14.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20.emf"/><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image" Target="../media/image1.png"/><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theme" Target="../theme/theme4.xml"/><Relationship Id="rId8"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image" Target="../media/image1.png"/><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5.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6.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6" r:id="rId13"/>
    <p:sldLayoutId id="2147484567" r:id="rId14"/>
    <p:sldLayoutId id="2147484568" r:id="rId15"/>
    <p:sldLayoutId id="2147484577" r:id="rId16"/>
    <p:sldLayoutId id="2147484570" r:id="rId17"/>
    <p:sldLayoutId id="2147484571" r:id="rId18"/>
    <p:sldLayoutId id="2147484572" r:id="rId19"/>
    <p:sldLayoutId id="2147484576" r:id="rId20"/>
    <p:sldLayoutId id="2147484582" r:id="rId21"/>
    <p:sldLayoutId id="2147484696" r:id="rId22"/>
    <p:sldLayoutId id="2147484697" r:id="rId23"/>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18"/>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534918669"/>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Lst>
  <p:transition>
    <p:fade/>
  </p:transition>
  <p:txStyles>
    <p:titleStyle>
      <a:lvl1pPr algn="l" defTabSz="932563" rtl="0" eaLnBrk="1" latinLnBrk="0" hangingPunct="1">
        <a:lnSpc>
          <a:spcPct val="90000"/>
        </a:lnSpc>
        <a:spcBef>
          <a:spcPct val="0"/>
        </a:spcBef>
        <a:buNone/>
        <a:defRPr lang="en-US" sz="4080"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116362283"/>
      </p:ext>
    </p:extLst>
  </p:cSld>
  <p:clrMap bg1="dk1" tx1="lt1" bg2="dk2" tx2="lt2" accent1="accent1" accent2="accent2" accent3="accent3" accent4="accent4" accent5="accent5" accent6="accent6" hlink="hlink" folHlink="folHlink"/>
  <p:sldLayoutIdLst>
    <p:sldLayoutId id="2147484618" r:id="rId1"/>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 id="2147484631" r:id="rId14"/>
    <p:sldLayoutId id="2147484632" r:id="rId15"/>
    <p:sldLayoutId id="2147484633" r:id="rId16"/>
    <p:sldLayoutId id="2147484634" r:id="rId1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pic>
        <p:nvPicPr>
          <p:cNvPr id="7" name="Picture 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552591243"/>
      </p:ext>
    </p:extLst>
  </p:cSld>
  <p:clrMap bg1="lt1" tx1="dk1" bg2="lt2" tx2="dk2" accent1="accent1" accent2="accent2" accent3="accent3" accent4="accent4" accent5="accent5" accent6="accent6" hlink="hlink" folHlink="folHlink"/>
  <p:sldLayoutIdLst>
    <p:sldLayoutId id="2147484636" r:id="rId1"/>
    <p:sldLayoutId id="2147484637" r:id="rId2"/>
    <p:sldLayoutId id="2147484638" r:id="rId3"/>
    <p:sldLayoutId id="2147484639" r:id="rId4"/>
    <p:sldLayoutId id="2147484640" r:id="rId5"/>
    <p:sldLayoutId id="2147484641" r:id="rId6"/>
    <p:sldLayoutId id="2147484642" r:id="rId7"/>
    <p:sldLayoutId id="2147484643" r:id="rId8"/>
    <p:sldLayoutId id="2147484644" r:id="rId9"/>
    <p:sldLayoutId id="2147484645" r:id="rId10"/>
    <p:sldLayoutId id="2147484646" r:id="rId11"/>
    <p:sldLayoutId id="2147484647" r:id="rId12"/>
    <p:sldLayoutId id="2147484648" r:id="rId13"/>
    <p:sldLayoutId id="2147484649" r:id="rId14"/>
    <p:sldLayoutId id="2147484650" r:id="rId15"/>
    <p:sldLayoutId id="2147484651" r:id="rId16"/>
    <p:sldLayoutId id="2147484652" r:id="rId17"/>
    <p:sldLayoutId id="2147484653" r:id="rId18"/>
    <p:sldLayoutId id="2147484654" r:id="rId19"/>
    <p:sldLayoutId id="2147484655" r:id="rId20"/>
    <p:sldLayoutId id="2147484656" r:id="rId21"/>
    <p:sldLayoutId id="2147484657" r:id="rId22"/>
    <p:sldLayoutId id="2147484658" r:id="rId23"/>
    <p:sldLayoutId id="2147484659" r:id="rId24"/>
    <p:sldLayoutId id="2147484660" r:id="rId25"/>
    <p:sldLayoutId id="2147484661" r:id="rId26"/>
    <p:sldLayoutId id="2147484662" r:id="rId27"/>
    <p:sldLayoutId id="2147484663" r:id="rId28"/>
    <p:sldLayoutId id="2147484664" r:id="rId29"/>
    <p:sldLayoutId id="2147484665" r:id="rId30"/>
    <p:sldLayoutId id="2147484666" r:id="rId31"/>
    <p:sldLayoutId id="2147484667" r:id="rId32"/>
    <p:sldLayoutId id="2147484668" r:id="rId33"/>
    <p:sldLayoutId id="2147484669" r:id="rId34"/>
  </p:sldLayoutIdLst>
  <p:transition>
    <p:fade/>
  </p:transition>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0D4DD7E-EE1C-400C-9060-766A6BA6E372}" type="datetimeFigureOut">
              <a:rPr lang="en-US" smtClean="0"/>
              <a:t>9/6/2021</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03ACBA7-D34F-4E85-AFC5-8459997DF9FA}" type="slidenum">
              <a:rPr lang="en-US" smtClean="0"/>
              <a:t>‹#›</a:t>
            </a:fld>
            <a:endParaRPr lang="en-US"/>
          </a:p>
        </p:txBody>
      </p:sp>
      <p:pic>
        <p:nvPicPr>
          <p:cNvPr id="7" name="Picture 6">
            <a:extLst>
              <a:ext uri="{FF2B5EF4-FFF2-40B4-BE49-F238E27FC236}">
                <a16:creationId xmlns:a16="http://schemas.microsoft.com/office/drawing/2014/main" id="{F27F72CE-C890-4193-AE8E-37FAA55A768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2500427090"/>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8" r:id="rId7"/>
    <p:sldLayoutId id="2147484679" r:id="rId8"/>
    <p:sldLayoutId id="2147484680" r:id="rId9"/>
    <p:sldLayoutId id="2147484681" r:id="rId10"/>
    <p:sldLayoutId id="2147484682"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0D4DD7E-EE1C-400C-9060-766A6BA6E372}" type="datetimeFigureOut">
              <a:rPr lang="en-US" smtClean="0"/>
              <a:t>9/6/2021</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03ACBA7-D34F-4E85-AFC5-8459997DF9FA}" type="slidenum">
              <a:rPr lang="en-US" smtClean="0"/>
              <a:t>‹#›</a:t>
            </a:fld>
            <a:endParaRPr lang="en-US"/>
          </a:p>
        </p:txBody>
      </p:sp>
    </p:spTree>
    <p:extLst>
      <p:ext uri="{BB962C8B-B14F-4D97-AF65-F5344CB8AC3E}">
        <p14:creationId xmlns:p14="http://schemas.microsoft.com/office/powerpoint/2010/main" val="2193370474"/>
      </p:ext>
    </p:extLst>
  </p:cSld>
  <p:clrMap bg1="lt1" tx1="dk1" bg2="lt2" tx2="dk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3672" r:id="rId7"/>
    <p:sldLayoutId id="2147484690" r:id="rId8"/>
    <p:sldLayoutId id="2147484691" r:id="rId9"/>
    <p:sldLayoutId id="2147484692" r:id="rId10"/>
    <p:sldLayoutId id="2147484693" r:id="rId11"/>
    <p:sldLayoutId id="2147484694"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emf"/></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3" Type="http://schemas.openxmlformats.org/officeDocument/2006/relationships/image" Target="../media/image44.svg"/><Relationship Id="rId18" Type="http://schemas.openxmlformats.org/officeDocument/2006/relationships/image" Target="../media/image49.svg"/><Relationship Id="rId26" Type="http://schemas.openxmlformats.org/officeDocument/2006/relationships/image" Target="../media/image57.png"/><Relationship Id="rId3" Type="http://schemas.openxmlformats.org/officeDocument/2006/relationships/image" Target="../media/image34.png"/><Relationship Id="rId21" Type="http://schemas.openxmlformats.org/officeDocument/2006/relationships/image" Target="../media/image52.png"/><Relationship Id="rId34" Type="http://schemas.openxmlformats.org/officeDocument/2006/relationships/image" Target="../media/image65.svg"/><Relationship Id="rId7" Type="http://schemas.openxmlformats.org/officeDocument/2006/relationships/image" Target="../media/image38.sv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png"/><Relationship Id="rId33" Type="http://schemas.openxmlformats.org/officeDocument/2006/relationships/image" Target="../media/image64.png"/><Relationship Id="rId2" Type="http://schemas.openxmlformats.org/officeDocument/2006/relationships/notesSlide" Target="../notesSlides/notesSlide9.xml"/><Relationship Id="rId16" Type="http://schemas.openxmlformats.org/officeDocument/2006/relationships/image" Target="../media/image47.svg"/><Relationship Id="rId20" Type="http://schemas.openxmlformats.org/officeDocument/2006/relationships/image" Target="../media/image51.svg"/><Relationship Id="rId29" Type="http://schemas.openxmlformats.org/officeDocument/2006/relationships/image" Target="../media/image60.jpeg"/><Relationship Id="rId1" Type="http://schemas.openxmlformats.org/officeDocument/2006/relationships/slideLayout" Target="../slideLayouts/slideLayout91.xml"/><Relationship Id="rId6" Type="http://schemas.openxmlformats.org/officeDocument/2006/relationships/image" Target="../media/image37.png"/><Relationship Id="rId11" Type="http://schemas.openxmlformats.org/officeDocument/2006/relationships/image" Target="../media/image42.svg"/><Relationship Id="rId24" Type="http://schemas.openxmlformats.org/officeDocument/2006/relationships/image" Target="../media/image55.svg"/><Relationship Id="rId32" Type="http://schemas.openxmlformats.org/officeDocument/2006/relationships/image" Target="../media/image63.png"/><Relationship Id="rId5" Type="http://schemas.openxmlformats.org/officeDocument/2006/relationships/image" Target="../media/image36.svg"/><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image" Target="../media/image59.png"/><Relationship Id="rId36" Type="http://schemas.openxmlformats.org/officeDocument/2006/relationships/image" Target="../media/image67.png"/><Relationship Id="rId10" Type="http://schemas.openxmlformats.org/officeDocument/2006/relationships/image" Target="../media/image41.png"/><Relationship Id="rId19" Type="http://schemas.openxmlformats.org/officeDocument/2006/relationships/image" Target="../media/image50.png"/><Relationship Id="rId31" Type="http://schemas.openxmlformats.org/officeDocument/2006/relationships/image" Target="../media/image62.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 Id="rId22" Type="http://schemas.openxmlformats.org/officeDocument/2006/relationships/image" Target="../media/image53.svg"/><Relationship Id="rId27" Type="http://schemas.openxmlformats.org/officeDocument/2006/relationships/image" Target="../media/image58.jpeg"/><Relationship Id="rId30" Type="http://schemas.openxmlformats.org/officeDocument/2006/relationships/image" Target="../media/image61.png"/><Relationship Id="rId35" Type="http://schemas.openxmlformats.org/officeDocument/2006/relationships/image" Target="../media/image66.png"/><Relationship Id="rId8" Type="http://schemas.openxmlformats.org/officeDocument/2006/relationships/image" Target="../media/image39.png"/></Relationships>
</file>

<file path=ppt/slides/_rels/slide13.xml.rels><?xml version="1.0" encoding="UTF-8" standalone="yes"?>
<Relationships xmlns="http://schemas.openxmlformats.org/package/2006/relationships"><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91.jpeg"/><Relationship Id="rId39" Type="http://schemas.openxmlformats.org/officeDocument/2006/relationships/image" Target="../media/image104.png"/><Relationship Id="rId21" Type="http://schemas.openxmlformats.org/officeDocument/2006/relationships/image" Target="../media/image86.tiff"/><Relationship Id="rId34" Type="http://schemas.openxmlformats.org/officeDocument/2006/relationships/image" Target="../media/image99.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90.jpeg"/><Relationship Id="rId33" Type="http://schemas.openxmlformats.org/officeDocument/2006/relationships/image" Target="../media/image98.png"/><Relationship Id="rId38" Type="http://schemas.openxmlformats.org/officeDocument/2006/relationships/image" Target="../media/image103.png"/><Relationship Id="rId2" Type="http://schemas.openxmlformats.org/officeDocument/2006/relationships/notesSlide" Target="../notesSlides/notesSlide10.xml"/><Relationship Id="rId16" Type="http://schemas.openxmlformats.org/officeDocument/2006/relationships/image" Target="../media/image81.png"/><Relationship Id="rId20" Type="http://schemas.openxmlformats.org/officeDocument/2006/relationships/image" Target="../media/image85.png"/><Relationship Id="rId29" Type="http://schemas.openxmlformats.org/officeDocument/2006/relationships/image" Target="../media/image94.png"/><Relationship Id="rId1" Type="http://schemas.openxmlformats.org/officeDocument/2006/relationships/slideLayout" Target="../slideLayouts/slideLayout5.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9.jpeg"/><Relationship Id="rId32" Type="http://schemas.openxmlformats.org/officeDocument/2006/relationships/image" Target="../media/image97.png"/><Relationship Id="rId37" Type="http://schemas.openxmlformats.org/officeDocument/2006/relationships/image" Target="../media/image102.png"/><Relationship Id="rId5" Type="http://schemas.openxmlformats.org/officeDocument/2006/relationships/image" Target="../media/image70.png"/><Relationship Id="rId15" Type="http://schemas.openxmlformats.org/officeDocument/2006/relationships/image" Target="../media/image80.svg"/><Relationship Id="rId23" Type="http://schemas.openxmlformats.org/officeDocument/2006/relationships/image" Target="../media/image88.png"/><Relationship Id="rId28" Type="http://schemas.openxmlformats.org/officeDocument/2006/relationships/image" Target="../media/image93.png"/><Relationship Id="rId36" Type="http://schemas.openxmlformats.org/officeDocument/2006/relationships/image" Target="../media/image101.jpeg"/><Relationship Id="rId10" Type="http://schemas.openxmlformats.org/officeDocument/2006/relationships/image" Target="../media/image75.jpeg"/><Relationship Id="rId19" Type="http://schemas.openxmlformats.org/officeDocument/2006/relationships/image" Target="../media/image84.png"/><Relationship Id="rId31" Type="http://schemas.openxmlformats.org/officeDocument/2006/relationships/image" Target="../media/image96.png"/><Relationship Id="rId4" Type="http://schemas.openxmlformats.org/officeDocument/2006/relationships/image" Target="../media/image69.tiff"/><Relationship Id="rId9" Type="http://schemas.openxmlformats.org/officeDocument/2006/relationships/image" Target="../media/image74.jpe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92.jpeg"/><Relationship Id="rId30" Type="http://schemas.openxmlformats.org/officeDocument/2006/relationships/image" Target="../media/image95.png"/><Relationship Id="rId35" Type="http://schemas.openxmlformats.org/officeDocument/2006/relationships/image" Target="../media/image100.jpeg"/><Relationship Id="rId8" Type="http://schemas.openxmlformats.org/officeDocument/2006/relationships/image" Target="../media/image73.png"/><Relationship Id="rId3"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06.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7.png"/><Relationship Id="rId7" Type="http://schemas.openxmlformats.org/officeDocument/2006/relationships/image" Target="../media/image106.sv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05.png"/><Relationship Id="rId11" Type="http://schemas.openxmlformats.org/officeDocument/2006/relationships/image" Target="../media/image113.svg"/><Relationship Id="rId5" Type="http://schemas.openxmlformats.org/officeDocument/2006/relationships/image" Target="../media/image109.png"/><Relationship Id="rId10" Type="http://schemas.openxmlformats.org/officeDocument/2006/relationships/image" Target="../media/image112.png"/><Relationship Id="rId4" Type="http://schemas.openxmlformats.org/officeDocument/2006/relationships/image" Target="../media/image108.svg"/><Relationship Id="rId9" Type="http://schemas.openxmlformats.org/officeDocument/2006/relationships/image" Target="../media/image111.svg"/></Relationships>
</file>

<file path=ppt/slides/_rels/slide19.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15.svg"/><Relationship Id="rId4" Type="http://schemas.openxmlformats.org/officeDocument/2006/relationships/image" Target="../media/image1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svg"/></Relationships>
</file>

<file path=ppt/slides/_rels/slide23.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8.png"/><Relationship Id="rId7" Type="http://schemas.openxmlformats.org/officeDocument/2006/relationships/hyperlink" Target="https://www.linuxfoundation.org/about/board-members/" TargetMode="External"/><Relationship Id="rId2" Type="http://schemas.openxmlformats.org/officeDocument/2006/relationships/hyperlink" Target="https://www.cncf.io/about/members/" TargetMode="External"/><Relationship Id="rId1" Type="http://schemas.openxmlformats.org/officeDocument/2006/relationships/slideLayout" Target="../slideLayouts/slideLayout5.xml"/><Relationship Id="rId6" Type="http://schemas.openxmlformats.org/officeDocument/2006/relationships/hyperlink" Target="https://github.com/kubernetes/steering" TargetMode="External"/><Relationship Id="rId5" Type="http://schemas.openxmlformats.org/officeDocument/2006/relationships/hyperlink" Target="https://www.cncf.io/people/governing-board/" TargetMode="External"/><Relationship Id="rId4" Type="http://schemas.openxmlformats.org/officeDocument/2006/relationships/hyperlink" Target="https://www.cncf.io/people/technical-oversight-committee/"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130.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33.jpeg"/><Relationship Id="rId11" Type="http://schemas.openxmlformats.org/officeDocument/2006/relationships/image" Target="../media/image65.svg"/><Relationship Id="rId5" Type="http://schemas.openxmlformats.org/officeDocument/2006/relationships/image" Target="../media/image132.png"/><Relationship Id="rId10" Type="http://schemas.openxmlformats.org/officeDocument/2006/relationships/image" Target="../media/image64.png"/><Relationship Id="rId4" Type="http://schemas.openxmlformats.org/officeDocument/2006/relationships/image" Target="../media/image131.jpe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hyperlink" Target="https://azure.microsoft.com/en-us/services/active-directory/" TargetMode="Externa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hyperlink" Target="https://azure.microsoft.com/en-us/services/container-registry/" TargetMode="External"/><Relationship Id="rId1" Type="http://schemas.openxmlformats.org/officeDocument/2006/relationships/slideLayout" Target="../slideLayouts/slideLayout5.xml"/><Relationship Id="rId5" Type="http://schemas.openxmlformats.org/officeDocument/2006/relationships/image" Target="../media/image147.jpeg"/><Relationship Id="rId4" Type="http://schemas.openxmlformats.org/officeDocument/2006/relationships/image" Target="../media/image146.svg"/></Relationships>
</file>

<file path=ppt/slides/_rels/slide36.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hyperlink" Target="https://azure.microsoft.com/en-us/services/virtual-network/" TargetMode="External"/><Relationship Id="rId1" Type="http://schemas.openxmlformats.org/officeDocument/2006/relationships/slideLayout" Target="../slideLayouts/slideLayout5.xml"/><Relationship Id="rId4" Type="http://schemas.openxmlformats.org/officeDocument/2006/relationships/image" Target="../media/image149.png"/></Relationships>
</file>

<file path=ppt/slides/_rels/slide3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emf"/><Relationship Id="rId1" Type="http://schemas.openxmlformats.org/officeDocument/2006/relationships/slideLayout" Target="../slideLayouts/slideLayout5.xml"/><Relationship Id="rId5" Type="http://schemas.openxmlformats.org/officeDocument/2006/relationships/hyperlink" Target="https://azure.microsoft.com/en-us/services/azure-policy/" TargetMode="External"/><Relationship Id="rId4" Type="http://schemas.openxmlformats.org/officeDocument/2006/relationships/image" Target="../media/image152.emf"/></Relationships>
</file>

<file path=ppt/slides/_rels/slide38.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52.emf"/><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152.emf"/><Relationship Id="rId4" Type="http://schemas.openxmlformats.org/officeDocument/2006/relationships/image" Target="../media/image15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azure.microsoft.com/en-us/services/security-center/"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154.png"/></Relationships>
</file>

<file path=ppt/slides/_rels/slide4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155.png"/></Relationships>
</file>

<file path=ppt/slides/_rels/slide42.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44.png"/><Relationship Id="rId5" Type="http://schemas.openxmlformats.org/officeDocument/2006/relationships/image" Target="../media/image156.png"/><Relationship Id="rId4" Type="http://schemas.openxmlformats.org/officeDocument/2006/relationships/image" Target="../media/image106.svg"/></Relationships>
</file>

<file path=ppt/slides/_rels/slide4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p:cNvSpPr>
            <a:spLocks noGrp="1"/>
          </p:cNvSpPr>
          <p:nvPr>
            <p:ph type="title"/>
          </p:nvPr>
        </p:nvSpPr>
        <p:spPr>
          <a:xfrm>
            <a:off x="821960" y="2730874"/>
            <a:ext cx="6981472" cy="1828800"/>
          </a:xfrm>
        </p:spPr>
        <p:txBody>
          <a:bodyPr/>
          <a:lstStyle/>
          <a:p>
            <a:r>
              <a:rPr lang="en-US" sz="4400" dirty="0"/>
              <a:t>Kubernetes on Azure</a:t>
            </a:r>
            <a:br>
              <a:rPr lang="en-US" sz="4400" dirty="0"/>
            </a:br>
            <a:endParaRPr lang="en-US" dirty="0"/>
          </a:p>
        </p:txBody>
      </p:sp>
      <p:sp>
        <p:nvSpPr>
          <p:cNvPr id="11" name="Text Placeholder 7"/>
          <p:cNvSpPr>
            <a:spLocks noGrp="1"/>
          </p:cNvSpPr>
          <p:nvPr>
            <p:ph type="body" sz="quarter" idx="15"/>
          </p:nvPr>
        </p:nvSpPr>
        <p:spPr>
          <a:xfrm>
            <a:off x="880562" y="4584725"/>
            <a:ext cx="6637838" cy="461665"/>
          </a:xfrm>
        </p:spPr>
        <p:txBody>
          <a:bodyPr/>
          <a:lstStyle/>
          <a:p>
            <a:endParaRPr lang="en-US" dirty="0"/>
          </a:p>
        </p:txBody>
      </p:sp>
    </p:spTree>
    <p:extLst>
      <p:ext uri="{BB962C8B-B14F-4D97-AF65-F5344CB8AC3E}">
        <p14:creationId xmlns:p14="http://schemas.microsoft.com/office/powerpoint/2010/main" val="304435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AFD0B-B9AD-4609-B4B0-08760ED8E466}"/>
              </a:ext>
            </a:extLst>
          </p:cNvPr>
          <p:cNvSpPr>
            <a:spLocks noGrp="1"/>
          </p:cNvSpPr>
          <p:nvPr>
            <p:ph type="title"/>
          </p:nvPr>
        </p:nvSpPr>
        <p:spPr>
          <a:xfrm>
            <a:off x="465138" y="632779"/>
            <a:ext cx="11533187" cy="410369"/>
          </a:xfrm>
        </p:spPr>
        <p:txBody>
          <a:bodyPr/>
          <a:lstStyle/>
          <a:p>
            <a:r>
              <a:rPr lang="en-AU"/>
              <a:t>Kubernetes on its own is </a:t>
            </a:r>
            <a:r>
              <a:rPr lang="en-AU">
                <a:solidFill>
                  <a:srgbClr val="0078D4"/>
                </a:solidFill>
              </a:rPr>
              <a:t>not enough</a:t>
            </a:r>
            <a:endParaRPr lang="en-AU" sz="2000"/>
          </a:p>
        </p:txBody>
      </p:sp>
      <p:sp>
        <p:nvSpPr>
          <p:cNvPr id="70" name="Rectangle 69">
            <a:extLst>
              <a:ext uri="{FF2B5EF4-FFF2-40B4-BE49-F238E27FC236}">
                <a16:creationId xmlns:a16="http://schemas.microsoft.com/office/drawing/2014/main" id="{9BC9D6E0-41B2-46E0-8EDB-DAA123D5AB3F}"/>
              </a:ext>
            </a:extLst>
          </p:cNvPr>
          <p:cNvSpPr/>
          <p:nvPr/>
        </p:nvSpPr>
        <p:spPr>
          <a:xfrm>
            <a:off x="465137" y="993501"/>
            <a:ext cx="11656105" cy="400110"/>
          </a:xfrm>
          <a:prstGeom prst="rect">
            <a:avLst/>
          </a:prstGeom>
        </p:spPr>
        <p:txBody>
          <a:bodyPr wrap="square" lIns="0">
            <a:spAutoFit/>
          </a:bodyPr>
          <a:lstStyle/>
          <a:p>
            <a:pPr lvl="0" defTabSz="914400">
              <a:spcAft>
                <a:spcPts val="2400"/>
              </a:spcAft>
              <a:defRPr/>
            </a:pPr>
            <a:r>
              <a:rPr lang="en-US" sz="2000">
                <a:solidFill>
                  <a:srgbClr val="000000"/>
                </a:solidFill>
                <a:cs typeface="Segoe UI Semibold" panose="020B0702040204020203" pitchFamily="34" charset="0"/>
              </a:rPr>
              <a:t>Save time from infrastructure management and roll out updates faster without compromising security</a:t>
            </a:r>
          </a:p>
        </p:txBody>
      </p:sp>
      <p:sp>
        <p:nvSpPr>
          <p:cNvPr id="7" name="Title 16">
            <a:extLst>
              <a:ext uri="{FF2B5EF4-FFF2-40B4-BE49-F238E27FC236}">
                <a16:creationId xmlns:a16="http://schemas.microsoft.com/office/drawing/2014/main" id="{E348310E-AB14-420C-9ACF-A9BB66179C57}"/>
              </a:ext>
            </a:extLst>
          </p:cNvPr>
          <p:cNvSpPr txBox="1">
            <a:spLocks/>
          </p:cNvSpPr>
          <p:nvPr/>
        </p:nvSpPr>
        <p:spPr>
          <a:xfrm>
            <a:off x="465138" y="2004939"/>
            <a:ext cx="4228781" cy="301621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rPr>
              <a:t>Unlock the agility for containerized applications using: </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endParaRPr>
          </a:p>
          <a:p>
            <a:pPr marL="285750" marR="0" lvl="0" indent="-285750" algn="l" defTabSz="932742" rtl="0" eaLnBrk="1" fontAlgn="auto" latinLnBrk="0" hangingPunct="1">
              <a:lnSpc>
                <a:spcPct val="100000"/>
              </a:lnSpc>
              <a:spcBef>
                <a:spcPct val="0"/>
              </a:spcBef>
              <a:spcAft>
                <a:spcPts val="0"/>
              </a:spcAft>
              <a:buClr>
                <a:schemeClr val="tx1"/>
              </a:buClr>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Infrastructure automation</a:t>
            </a:r>
            <a:r>
              <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rPr>
              <a:t> that simplifies provisioning, patching, and upgrading</a:t>
            </a:r>
          </a:p>
          <a:p>
            <a:pPr marL="285750" marR="0" lvl="0" indent="-285750" algn="l" defTabSz="932742" rtl="0" eaLnBrk="1" fontAlgn="auto" latinLnBrk="0" hangingPunct="1">
              <a:lnSpc>
                <a:spcPct val="100000"/>
              </a:lnSpc>
              <a:spcBef>
                <a:spcPct val="0"/>
              </a:spcBef>
              <a:spcAft>
                <a:spcPts val="0"/>
              </a:spcAft>
              <a:buClr>
                <a:schemeClr val="tx1"/>
              </a:buClr>
              <a:buSzTx/>
              <a:buFont typeface="Arial" panose="020B0604020202020204" pitchFamily="34" charset="0"/>
              <a:buChar char="•"/>
              <a:tabLst/>
              <a:defRPr/>
            </a:pPr>
            <a:endPar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endParaRPr>
          </a:p>
          <a:p>
            <a:pPr marL="285750" marR="0" lvl="0" indent="-285750" algn="l" defTabSz="932742" rtl="0" eaLnBrk="1" fontAlgn="auto" latinLnBrk="0" hangingPunct="1">
              <a:lnSpc>
                <a:spcPct val="100000"/>
              </a:lnSpc>
              <a:spcBef>
                <a:spcPct val="0"/>
              </a:spcBef>
              <a:spcAft>
                <a:spcPts val="0"/>
              </a:spcAft>
              <a:buClr>
                <a:schemeClr val="tx1"/>
              </a:buClr>
              <a:buSzTx/>
              <a:buFont typeface="Arial" panose="020B0604020202020204" pitchFamily="34" charset="0"/>
              <a:buChar char="•"/>
              <a:tabLst/>
              <a:defRPr/>
            </a:pPr>
            <a:r>
              <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rPr>
              <a:t>Tools for </a:t>
            </a: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containerized app development and CI/CD workflows</a:t>
            </a:r>
            <a:r>
              <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rPr>
              <a:t> </a:t>
            </a:r>
          </a:p>
          <a:p>
            <a:pPr marL="285750" marR="0" lvl="0" indent="-285750" algn="l" defTabSz="932742" rtl="0" eaLnBrk="1" fontAlgn="auto" latinLnBrk="0" hangingPunct="1">
              <a:lnSpc>
                <a:spcPct val="100000"/>
              </a:lnSpc>
              <a:spcBef>
                <a:spcPct val="0"/>
              </a:spcBef>
              <a:spcAft>
                <a:spcPts val="0"/>
              </a:spcAft>
              <a:buClr>
                <a:schemeClr val="tx1"/>
              </a:buClr>
              <a:buSzTx/>
              <a:buFont typeface="Arial" panose="020B0604020202020204" pitchFamily="34" charset="0"/>
              <a:buChar char="•"/>
              <a:tabLst/>
              <a:defRPr/>
            </a:pPr>
            <a:endPar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endParaRPr>
          </a:p>
          <a:p>
            <a:pPr marL="285750" marR="0" lvl="0" indent="-285750" algn="l" defTabSz="932742" rtl="0" eaLnBrk="1" fontAlgn="auto" latinLnBrk="0" hangingPunct="1">
              <a:lnSpc>
                <a:spcPct val="100000"/>
              </a:lnSpc>
              <a:spcBef>
                <a:spcPct val="0"/>
              </a:spcBef>
              <a:spcAft>
                <a:spcPts val="0"/>
              </a:spcAft>
              <a:buClr>
                <a:schemeClr val="tx1"/>
              </a:buClr>
              <a:buSzTx/>
              <a:buFont typeface="Arial" panose="020B0604020202020204" pitchFamily="34" charset="0"/>
              <a:buChar char="•"/>
              <a:tabLst/>
              <a:defRPr/>
            </a:pPr>
            <a:r>
              <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rPr>
              <a:t>Services that support </a:t>
            </a: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security, governance, and identity and access management</a:t>
            </a:r>
          </a:p>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w="3175">
                <a:noFill/>
              </a:ln>
              <a:solidFill>
                <a:srgbClr val="3C3C41"/>
              </a:solidFill>
              <a:effectLst/>
              <a:uLnTx/>
              <a:uFillTx/>
              <a:latin typeface="Segoe UI" panose="020B0502040204020203" pitchFamily="34" charset="0"/>
              <a:ea typeface="+mn-ea"/>
              <a:cs typeface="Segoe UI" pitchFamily="34" charset="0"/>
            </a:endParaRPr>
          </a:p>
        </p:txBody>
      </p:sp>
      <p:grpSp>
        <p:nvGrpSpPr>
          <p:cNvPr id="41" name="Group 40" descr="Kubernetes platform layers and development tools">
            <a:extLst>
              <a:ext uri="{FF2B5EF4-FFF2-40B4-BE49-F238E27FC236}">
                <a16:creationId xmlns:a16="http://schemas.microsoft.com/office/drawing/2014/main" id="{68898AFF-8B6F-4BEA-9AF4-3DB4968792F7}"/>
              </a:ext>
            </a:extLst>
          </p:cNvPr>
          <p:cNvGrpSpPr/>
          <p:nvPr/>
        </p:nvGrpSpPr>
        <p:grpSpPr>
          <a:xfrm>
            <a:off x="5168721" y="1723169"/>
            <a:ext cx="7005353" cy="4592127"/>
            <a:chOff x="5168721" y="1723169"/>
            <a:chExt cx="7005353" cy="4592127"/>
          </a:xfrm>
        </p:grpSpPr>
        <p:sp>
          <p:nvSpPr>
            <p:cNvPr id="8" name="TextBox 7">
              <a:extLst>
                <a:ext uri="{FF2B5EF4-FFF2-40B4-BE49-F238E27FC236}">
                  <a16:creationId xmlns:a16="http://schemas.microsoft.com/office/drawing/2014/main" id="{0220D21C-C2DE-4C7C-A394-C4C403F550C0}"/>
                </a:ext>
              </a:extLst>
            </p:cNvPr>
            <p:cNvSpPr txBox="1"/>
            <p:nvPr/>
          </p:nvSpPr>
          <p:spPr>
            <a:xfrm>
              <a:off x="8000707" y="1723169"/>
              <a:ext cx="3511262" cy="406265"/>
            </a:xfrm>
            <a:prstGeom prst="rect">
              <a:avLst/>
            </a:prstGeom>
            <a:noFill/>
          </p:spPr>
          <p:txBody>
            <a:bodyPr wrap="square" lIns="9144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Platform</a:t>
              </a:r>
            </a:p>
          </p:txBody>
        </p:sp>
        <p:sp>
          <p:nvSpPr>
            <p:cNvPr id="24" name="Rectangle: Rounded Corners 23">
              <a:extLst>
                <a:ext uri="{FF2B5EF4-FFF2-40B4-BE49-F238E27FC236}">
                  <a16:creationId xmlns:a16="http://schemas.microsoft.com/office/drawing/2014/main" id="{1F372E9B-C489-426A-B1DB-3C21B94FADA5}"/>
                </a:ext>
              </a:extLst>
            </p:cNvPr>
            <p:cNvSpPr/>
            <p:nvPr/>
          </p:nvSpPr>
          <p:spPr bwMode="auto">
            <a:xfrm>
              <a:off x="7338603" y="2132776"/>
              <a:ext cx="4835471" cy="418251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 name="Rectangle: Rounded Corners 20">
              <a:extLst>
                <a:ext uri="{FF2B5EF4-FFF2-40B4-BE49-F238E27FC236}">
                  <a16:creationId xmlns:a16="http://schemas.microsoft.com/office/drawing/2014/main" id="{12170C4B-F6BD-4E2D-AA35-FD74DF0F41FA}"/>
                </a:ext>
              </a:extLst>
            </p:cNvPr>
            <p:cNvSpPr/>
            <p:nvPr/>
          </p:nvSpPr>
          <p:spPr bwMode="auto">
            <a:xfrm>
              <a:off x="5271947" y="2217065"/>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IDE container support</a:t>
              </a:r>
            </a:p>
          </p:txBody>
        </p:sp>
        <p:sp>
          <p:nvSpPr>
            <p:cNvPr id="34" name="Freeform: Shape 33">
              <a:extLst>
                <a:ext uri="{FF2B5EF4-FFF2-40B4-BE49-F238E27FC236}">
                  <a16:creationId xmlns:a16="http://schemas.microsoft.com/office/drawing/2014/main" id="{BD03B59F-D089-400A-9D05-1E6FD67BD33A}"/>
                </a:ext>
              </a:extLst>
            </p:cNvPr>
            <p:cNvSpPr/>
            <p:nvPr/>
          </p:nvSpPr>
          <p:spPr>
            <a:xfrm>
              <a:off x="5404000" y="2374654"/>
              <a:ext cx="286240" cy="31369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chemeClr val="bg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47821106-3ED6-45ED-A35F-8A32DF3A3FCE}"/>
                </a:ext>
              </a:extLst>
            </p:cNvPr>
            <p:cNvSpPr/>
            <p:nvPr/>
          </p:nvSpPr>
          <p:spPr bwMode="auto">
            <a:xfrm>
              <a:off x="5271947" y="3574847"/>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Registry supporting</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Helm</a:t>
              </a:r>
            </a:p>
          </p:txBody>
        </p:sp>
        <p:grpSp>
          <p:nvGrpSpPr>
            <p:cNvPr id="46" name="Group 45">
              <a:extLst>
                <a:ext uri="{FF2B5EF4-FFF2-40B4-BE49-F238E27FC236}">
                  <a16:creationId xmlns:a16="http://schemas.microsoft.com/office/drawing/2014/main" id="{C9437F6C-92AB-4AD9-B55B-62E1613CD278}"/>
                </a:ext>
              </a:extLst>
            </p:cNvPr>
            <p:cNvGrpSpPr/>
            <p:nvPr/>
          </p:nvGrpSpPr>
          <p:grpSpPr>
            <a:xfrm>
              <a:off x="5390657" y="3742546"/>
              <a:ext cx="312947" cy="294149"/>
              <a:chOff x="1639470" y="5199782"/>
              <a:chExt cx="349521" cy="328527"/>
            </a:xfrm>
            <a:solidFill>
              <a:schemeClr val="bg2"/>
            </a:solidFill>
          </p:grpSpPr>
          <p:sp>
            <p:nvSpPr>
              <p:cNvPr id="47" name="Rectangle 46">
                <a:extLst>
                  <a:ext uri="{FF2B5EF4-FFF2-40B4-BE49-F238E27FC236}">
                    <a16:creationId xmlns:a16="http://schemas.microsoft.com/office/drawing/2014/main" id="{8C6B5AB7-F478-46B3-AE46-C6C48331350A}"/>
                  </a:ext>
                </a:extLst>
              </p:cNvPr>
              <p:cNvSpPr/>
              <p:nvPr/>
            </p:nvSpPr>
            <p:spPr bwMode="auto">
              <a:xfrm>
                <a:off x="1641021" y="5259899"/>
                <a:ext cx="118872" cy="1188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350BE5F-65F9-4762-82BB-4B0E83AEE267}"/>
                  </a:ext>
                </a:extLst>
              </p:cNvPr>
              <p:cNvSpPr/>
              <p:nvPr/>
            </p:nvSpPr>
            <p:spPr bwMode="auto">
              <a:xfrm>
                <a:off x="1639470" y="5409437"/>
                <a:ext cx="118872" cy="1188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4B3CABEA-E485-4428-ACAC-96C327B42824}"/>
                  </a:ext>
                </a:extLst>
              </p:cNvPr>
              <p:cNvSpPr/>
              <p:nvPr/>
            </p:nvSpPr>
            <p:spPr bwMode="auto">
              <a:xfrm>
                <a:off x="1791515" y="5409437"/>
                <a:ext cx="118872" cy="1188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6B8FFCA2-EB21-4066-BB07-ADF12C8F4783}"/>
                  </a:ext>
                </a:extLst>
              </p:cNvPr>
              <p:cNvSpPr/>
              <p:nvPr/>
            </p:nvSpPr>
            <p:spPr bwMode="auto">
              <a:xfrm rot="-1980000">
                <a:off x="1809006" y="5199782"/>
                <a:ext cx="73152"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B1B1C03A-4C1C-42A0-A5FE-1E181CC79F86}"/>
                  </a:ext>
                </a:extLst>
              </p:cNvPr>
              <p:cNvSpPr/>
              <p:nvPr/>
            </p:nvSpPr>
            <p:spPr bwMode="auto">
              <a:xfrm rot="-2880000">
                <a:off x="1829473" y="5303836"/>
                <a:ext cx="73152"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597107E5-0289-46F7-BE1A-945BE6B5C0E4}"/>
                  </a:ext>
                </a:extLst>
              </p:cNvPr>
              <p:cNvSpPr/>
              <p:nvPr/>
            </p:nvSpPr>
            <p:spPr bwMode="auto">
              <a:xfrm rot="-1920000">
                <a:off x="1915839" y="5234914"/>
                <a:ext cx="73152"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8" name="Rectangle: Rounded Corners 17">
              <a:extLst>
                <a:ext uri="{FF2B5EF4-FFF2-40B4-BE49-F238E27FC236}">
                  <a16:creationId xmlns:a16="http://schemas.microsoft.com/office/drawing/2014/main" id="{53149D37-B478-44D7-BE42-7AC429248EEE}"/>
                </a:ext>
              </a:extLst>
            </p:cNvPr>
            <p:cNvSpPr/>
            <p:nvPr/>
          </p:nvSpPr>
          <p:spPr bwMode="auto">
            <a:xfrm>
              <a:off x="5271947" y="4253738"/>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CI/CD</a:t>
              </a:r>
            </a:p>
          </p:txBody>
        </p:sp>
        <p:sp>
          <p:nvSpPr>
            <p:cNvPr id="53" name="Freeform: Shape 52">
              <a:extLst>
                <a:ext uri="{FF2B5EF4-FFF2-40B4-BE49-F238E27FC236}">
                  <a16:creationId xmlns:a16="http://schemas.microsoft.com/office/drawing/2014/main" id="{CADCE877-21ED-447A-BBDD-FEBD9FC14460}"/>
                </a:ext>
              </a:extLst>
            </p:cNvPr>
            <p:cNvSpPr>
              <a:spLocks noChangeAspect="1"/>
            </p:cNvSpPr>
            <p:nvPr/>
          </p:nvSpPr>
          <p:spPr bwMode="auto">
            <a:xfrm>
              <a:off x="5389346" y="4405969"/>
              <a:ext cx="315548" cy="316653"/>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B989245A-F23D-4F35-A160-084624BA80C3}"/>
                </a:ext>
              </a:extLst>
            </p:cNvPr>
            <p:cNvSpPr/>
            <p:nvPr/>
          </p:nvSpPr>
          <p:spPr bwMode="auto">
            <a:xfrm>
              <a:off x="5271947" y="4932629"/>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Monitoring</a:t>
              </a:r>
            </a:p>
          </p:txBody>
        </p:sp>
        <p:pic>
          <p:nvPicPr>
            <p:cNvPr id="55" name="Graphic 54">
              <a:extLst>
                <a:ext uri="{FF2B5EF4-FFF2-40B4-BE49-F238E27FC236}">
                  <a16:creationId xmlns:a16="http://schemas.microsoft.com/office/drawing/2014/main" id="{CF66FCBE-E86A-479F-A0CB-60CA1399E60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373942" y="5070433"/>
              <a:ext cx="346357" cy="346357"/>
            </a:xfrm>
            <a:prstGeom prst="rect">
              <a:avLst/>
            </a:prstGeom>
          </p:spPr>
        </p:pic>
        <p:sp>
          <p:nvSpPr>
            <p:cNvPr id="20" name="Rectangle: Rounded Corners 19">
              <a:extLst>
                <a:ext uri="{FF2B5EF4-FFF2-40B4-BE49-F238E27FC236}">
                  <a16:creationId xmlns:a16="http://schemas.microsoft.com/office/drawing/2014/main" id="{8BBB6E59-BC23-4BD6-85B5-9317D6525C11}"/>
                </a:ext>
              </a:extLst>
            </p:cNvPr>
            <p:cNvSpPr/>
            <p:nvPr/>
          </p:nvSpPr>
          <p:spPr bwMode="auto">
            <a:xfrm>
              <a:off x="5271947" y="5611520"/>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Microservice debugging</a:t>
              </a:r>
            </a:p>
          </p:txBody>
        </p:sp>
        <p:grpSp>
          <p:nvGrpSpPr>
            <p:cNvPr id="56" name="Group 55">
              <a:extLst>
                <a:ext uri="{FF2B5EF4-FFF2-40B4-BE49-F238E27FC236}">
                  <a16:creationId xmlns:a16="http://schemas.microsoft.com/office/drawing/2014/main" id="{96C45260-DDC6-46C4-B84F-A82FEC968DDC}"/>
                </a:ext>
              </a:extLst>
            </p:cNvPr>
            <p:cNvGrpSpPr/>
            <p:nvPr/>
          </p:nvGrpSpPr>
          <p:grpSpPr>
            <a:xfrm>
              <a:off x="5390248" y="5770361"/>
              <a:ext cx="313745" cy="308125"/>
              <a:chOff x="5995352" y="3261002"/>
              <a:chExt cx="476250" cy="467718"/>
            </a:xfrm>
            <a:solidFill>
              <a:schemeClr val="bg1"/>
            </a:solidFill>
          </p:grpSpPr>
          <p:sp>
            <p:nvSpPr>
              <p:cNvPr id="57" name="Freeform: Shape 56">
                <a:extLst>
                  <a:ext uri="{FF2B5EF4-FFF2-40B4-BE49-F238E27FC236}">
                    <a16:creationId xmlns:a16="http://schemas.microsoft.com/office/drawing/2014/main" id="{F1D41240-72F6-46E3-9D4A-2FF8343EBBB9}"/>
                  </a:ext>
                </a:extLst>
              </p:cNvPr>
              <p:cNvSpPr/>
              <p:nvPr/>
            </p:nvSpPr>
            <p:spPr>
              <a:xfrm>
                <a:off x="5995352" y="3424872"/>
                <a:ext cx="476250" cy="295275"/>
              </a:xfrm>
              <a:custGeom>
                <a:avLst/>
                <a:gdLst>
                  <a:gd name="connsiteX0" fmla="*/ 74295 w 476250"/>
                  <a:gd name="connsiteY0" fmla="*/ 148590 h 295275"/>
                  <a:gd name="connsiteX1" fmla="*/ 75248 w 476250"/>
                  <a:gd name="connsiteY1" fmla="*/ 128588 h 295275"/>
                  <a:gd name="connsiteX2" fmla="*/ 20002 w 476250"/>
                  <a:gd name="connsiteY2" fmla="*/ 128588 h 295275"/>
                  <a:gd name="connsiteX3" fmla="*/ 0 w 476250"/>
                  <a:gd name="connsiteY3" fmla="*/ 148590 h 295275"/>
                  <a:gd name="connsiteX4" fmla="*/ 20002 w 476250"/>
                  <a:gd name="connsiteY4" fmla="*/ 168593 h 295275"/>
                  <a:gd name="connsiteX5" fmla="*/ 75248 w 476250"/>
                  <a:gd name="connsiteY5" fmla="*/ 168593 h 295275"/>
                  <a:gd name="connsiteX6" fmla="*/ 74295 w 476250"/>
                  <a:gd name="connsiteY6" fmla="*/ 148590 h 295275"/>
                  <a:gd name="connsiteX7" fmla="*/ 441960 w 476250"/>
                  <a:gd name="connsiteY7" fmla="*/ 33338 h 295275"/>
                  <a:gd name="connsiteX8" fmla="*/ 441960 w 476250"/>
                  <a:gd name="connsiteY8" fmla="*/ 5715 h 295275"/>
                  <a:gd name="connsiteX9" fmla="*/ 413385 w 476250"/>
                  <a:gd name="connsiteY9" fmla="*/ 5715 h 295275"/>
                  <a:gd name="connsiteX10" fmla="*/ 378143 w 476250"/>
                  <a:gd name="connsiteY10" fmla="*/ 40957 h 295275"/>
                  <a:gd name="connsiteX11" fmla="*/ 395288 w 476250"/>
                  <a:gd name="connsiteY11" fmla="*/ 80010 h 295275"/>
                  <a:gd name="connsiteX12" fmla="*/ 441960 w 476250"/>
                  <a:gd name="connsiteY12" fmla="*/ 33338 h 295275"/>
                  <a:gd name="connsiteX13" fmla="*/ 34290 w 476250"/>
                  <a:gd name="connsiteY13" fmla="*/ 268605 h 295275"/>
                  <a:gd name="connsiteX14" fmla="*/ 34290 w 476250"/>
                  <a:gd name="connsiteY14" fmla="*/ 296228 h 295275"/>
                  <a:gd name="connsiteX15" fmla="*/ 62865 w 476250"/>
                  <a:gd name="connsiteY15" fmla="*/ 296228 h 295275"/>
                  <a:gd name="connsiteX16" fmla="*/ 102870 w 476250"/>
                  <a:gd name="connsiteY16" fmla="*/ 257175 h 295275"/>
                  <a:gd name="connsiteX17" fmla="*/ 85725 w 476250"/>
                  <a:gd name="connsiteY17" fmla="*/ 218123 h 295275"/>
                  <a:gd name="connsiteX18" fmla="*/ 34290 w 476250"/>
                  <a:gd name="connsiteY18" fmla="*/ 268605 h 295275"/>
                  <a:gd name="connsiteX19" fmla="*/ 84773 w 476250"/>
                  <a:gd name="connsiteY19" fmla="*/ 82868 h 295275"/>
                  <a:gd name="connsiteX20" fmla="*/ 100965 w 476250"/>
                  <a:gd name="connsiteY20" fmla="*/ 43815 h 295275"/>
                  <a:gd name="connsiteX21" fmla="*/ 62865 w 476250"/>
                  <a:gd name="connsiteY21" fmla="*/ 5715 h 295275"/>
                  <a:gd name="connsiteX22" fmla="*/ 34290 w 476250"/>
                  <a:gd name="connsiteY22" fmla="*/ 5715 h 295275"/>
                  <a:gd name="connsiteX23" fmla="*/ 34290 w 476250"/>
                  <a:gd name="connsiteY23" fmla="*/ 33338 h 295275"/>
                  <a:gd name="connsiteX24" fmla="*/ 84773 w 476250"/>
                  <a:gd name="connsiteY24" fmla="*/ 82868 h 295275"/>
                  <a:gd name="connsiteX25" fmla="*/ 394335 w 476250"/>
                  <a:gd name="connsiteY25" fmla="*/ 220980 h 295275"/>
                  <a:gd name="connsiteX26" fmla="*/ 377190 w 476250"/>
                  <a:gd name="connsiteY26" fmla="*/ 259080 h 295275"/>
                  <a:gd name="connsiteX27" fmla="*/ 414338 w 476250"/>
                  <a:gd name="connsiteY27" fmla="*/ 295275 h 295275"/>
                  <a:gd name="connsiteX28" fmla="*/ 442913 w 476250"/>
                  <a:gd name="connsiteY28" fmla="*/ 295275 h 295275"/>
                  <a:gd name="connsiteX29" fmla="*/ 442913 w 476250"/>
                  <a:gd name="connsiteY29" fmla="*/ 267653 h 295275"/>
                  <a:gd name="connsiteX30" fmla="*/ 394335 w 476250"/>
                  <a:gd name="connsiteY30" fmla="*/ 220980 h 295275"/>
                  <a:gd name="connsiteX31" fmla="*/ 456248 w 476250"/>
                  <a:gd name="connsiteY31" fmla="*/ 128588 h 295275"/>
                  <a:gd name="connsiteX32" fmla="*/ 404813 w 476250"/>
                  <a:gd name="connsiteY32" fmla="*/ 128588 h 295275"/>
                  <a:gd name="connsiteX33" fmla="*/ 405765 w 476250"/>
                  <a:gd name="connsiteY33" fmla="*/ 148590 h 295275"/>
                  <a:gd name="connsiteX34" fmla="*/ 404813 w 476250"/>
                  <a:gd name="connsiteY34" fmla="*/ 167640 h 295275"/>
                  <a:gd name="connsiteX35" fmla="*/ 456248 w 476250"/>
                  <a:gd name="connsiteY35" fmla="*/ 167640 h 295275"/>
                  <a:gd name="connsiteX36" fmla="*/ 476250 w 476250"/>
                  <a:gd name="connsiteY36" fmla="*/ 147638 h 295275"/>
                  <a:gd name="connsiteX37" fmla="*/ 456248 w 476250"/>
                  <a:gd name="connsiteY37" fmla="*/ 12858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76250" h="295275">
                    <a:moveTo>
                      <a:pt x="74295" y="148590"/>
                    </a:moveTo>
                    <a:cubicBezTo>
                      <a:pt x="74295" y="141923"/>
                      <a:pt x="74295" y="135255"/>
                      <a:pt x="75248" y="128588"/>
                    </a:cubicBezTo>
                    <a:lnTo>
                      <a:pt x="20002" y="128588"/>
                    </a:lnTo>
                    <a:cubicBezTo>
                      <a:pt x="8573" y="128588"/>
                      <a:pt x="0" y="137160"/>
                      <a:pt x="0" y="148590"/>
                    </a:cubicBezTo>
                    <a:cubicBezTo>
                      <a:pt x="0" y="159068"/>
                      <a:pt x="8573" y="168593"/>
                      <a:pt x="20002" y="168593"/>
                    </a:cubicBezTo>
                    <a:lnTo>
                      <a:pt x="75248" y="168593"/>
                    </a:lnTo>
                    <a:cubicBezTo>
                      <a:pt x="75248" y="161925"/>
                      <a:pt x="74295" y="155258"/>
                      <a:pt x="74295" y="148590"/>
                    </a:cubicBezTo>
                    <a:moveTo>
                      <a:pt x="441960" y="33338"/>
                    </a:moveTo>
                    <a:cubicBezTo>
                      <a:pt x="449580" y="25718"/>
                      <a:pt x="449580" y="13335"/>
                      <a:pt x="441960" y="5715"/>
                    </a:cubicBezTo>
                    <a:cubicBezTo>
                      <a:pt x="434340" y="-1905"/>
                      <a:pt x="421005" y="-1905"/>
                      <a:pt x="413385" y="5715"/>
                    </a:cubicBezTo>
                    <a:lnTo>
                      <a:pt x="378143" y="40957"/>
                    </a:lnTo>
                    <a:cubicBezTo>
                      <a:pt x="384810" y="53340"/>
                      <a:pt x="390525" y="65723"/>
                      <a:pt x="395288" y="80010"/>
                    </a:cubicBezTo>
                    <a:lnTo>
                      <a:pt x="441960" y="33338"/>
                    </a:lnTo>
                    <a:close/>
                    <a:moveTo>
                      <a:pt x="34290" y="268605"/>
                    </a:moveTo>
                    <a:cubicBezTo>
                      <a:pt x="26670" y="276225"/>
                      <a:pt x="26670" y="288608"/>
                      <a:pt x="34290" y="296228"/>
                    </a:cubicBezTo>
                    <a:cubicBezTo>
                      <a:pt x="41910" y="303848"/>
                      <a:pt x="55245" y="303848"/>
                      <a:pt x="62865" y="296228"/>
                    </a:cubicBezTo>
                    <a:lnTo>
                      <a:pt x="102870" y="257175"/>
                    </a:lnTo>
                    <a:cubicBezTo>
                      <a:pt x="96202" y="244793"/>
                      <a:pt x="90488" y="232410"/>
                      <a:pt x="85725" y="218123"/>
                    </a:cubicBezTo>
                    <a:lnTo>
                      <a:pt x="34290" y="268605"/>
                    </a:lnTo>
                    <a:close/>
                    <a:moveTo>
                      <a:pt x="84773" y="82868"/>
                    </a:moveTo>
                    <a:cubicBezTo>
                      <a:pt x="88583" y="68580"/>
                      <a:pt x="94298" y="55245"/>
                      <a:pt x="100965" y="43815"/>
                    </a:cubicBezTo>
                    <a:lnTo>
                      <a:pt x="62865" y="5715"/>
                    </a:lnTo>
                    <a:cubicBezTo>
                      <a:pt x="55245" y="-1905"/>
                      <a:pt x="41910" y="-1905"/>
                      <a:pt x="34290" y="5715"/>
                    </a:cubicBezTo>
                    <a:cubicBezTo>
                      <a:pt x="26670" y="13335"/>
                      <a:pt x="26670" y="25718"/>
                      <a:pt x="34290" y="33338"/>
                    </a:cubicBezTo>
                    <a:lnTo>
                      <a:pt x="84773" y="82868"/>
                    </a:lnTo>
                    <a:close/>
                    <a:moveTo>
                      <a:pt x="394335" y="220980"/>
                    </a:moveTo>
                    <a:cubicBezTo>
                      <a:pt x="389573" y="234315"/>
                      <a:pt x="383858" y="247650"/>
                      <a:pt x="377190" y="259080"/>
                    </a:cubicBezTo>
                    <a:lnTo>
                      <a:pt x="414338" y="295275"/>
                    </a:lnTo>
                    <a:cubicBezTo>
                      <a:pt x="421957" y="302895"/>
                      <a:pt x="435293" y="302895"/>
                      <a:pt x="442913" y="295275"/>
                    </a:cubicBezTo>
                    <a:cubicBezTo>
                      <a:pt x="450532" y="287655"/>
                      <a:pt x="450532" y="275273"/>
                      <a:pt x="442913" y="267653"/>
                    </a:cubicBezTo>
                    <a:lnTo>
                      <a:pt x="394335" y="220980"/>
                    </a:lnTo>
                    <a:close/>
                    <a:moveTo>
                      <a:pt x="456248" y="128588"/>
                    </a:moveTo>
                    <a:lnTo>
                      <a:pt x="404813" y="128588"/>
                    </a:lnTo>
                    <a:cubicBezTo>
                      <a:pt x="405765" y="135255"/>
                      <a:pt x="405765" y="141923"/>
                      <a:pt x="405765" y="148590"/>
                    </a:cubicBezTo>
                    <a:cubicBezTo>
                      <a:pt x="405765" y="155258"/>
                      <a:pt x="405765" y="160973"/>
                      <a:pt x="404813" y="167640"/>
                    </a:cubicBezTo>
                    <a:lnTo>
                      <a:pt x="456248" y="167640"/>
                    </a:lnTo>
                    <a:cubicBezTo>
                      <a:pt x="467678" y="167640"/>
                      <a:pt x="476250" y="159068"/>
                      <a:pt x="476250" y="147638"/>
                    </a:cubicBezTo>
                    <a:cubicBezTo>
                      <a:pt x="476250" y="137160"/>
                      <a:pt x="467678" y="128588"/>
                      <a:pt x="456248" y="128588"/>
                    </a:cubicBezTo>
                  </a:path>
                </a:pathLst>
              </a:custGeom>
              <a:grp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6894B23C-8F82-4C4E-8EB9-1EACE4FD2B6D}"/>
                  </a:ext>
                </a:extLst>
              </p:cNvPr>
              <p:cNvSpPr/>
              <p:nvPr/>
            </p:nvSpPr>
            <p:spPr>
              <a:xfrm>
                <a:off x="6101079" y="3423920"/>
                <a:ext cx="114300" cy="304800"/>
              </a:xfrm>
              <a:custGeom>
                <a:avLst/>
                <a:gdLst>
                  <a:gd name="connsiteX0" fmla="*/ 120968 w 114300"/>
                  <a:gd name="connsiteY0" fmla="*/ 183832 h 304800"/>
                  <a:gd name="connsiteX1" fmla="*/ 120968 w 114300"/>
                  <a:gd name="connsiteY1" fmla="*/ 183832 h 304800"/>
                  <a:gd name="connsiteX2" fmla="*/ 120968 w 114300"/>
                  <a:gd name="connsiteY2" fmla="*/ 0 h 304800"/>
                  <a:gd name="connsiteX3" fmla="*/ 75248 w 114300"/>
                  <a:gd name="connsiteY3" fmla="*/ 0 h 304800"/>
                  <a:gd name="connsiteX4" fmla="*/ 0 w 114300"/>
                  <a:gd name="connsiteY4" fmla="*/ 147638 h 304800"/>
                  <a:gd name="connsiteX5" fmla="*/ 953 w 114300"/>
                  <a:gd name="connsiteY5" fmla="*/ 162877 h 304800"/>
                  <a:gd name="connsiteX6" fmla="*/ 1905 w 114300"/>
                  <a:gd name="connsiteY6" fmla="*/ 170497 h 304800"/>
                  <a:gd name="connsiteX7" fmla="*/ 2858 w 114300"/>
                  <a:gd name="connsiteY7" fmla="*/ 178117 h 304800"/>
                  <a:gd name="connsiteX8" fmla="*/ 4763 w 114300"/>
                  <a:gd name="connsiteY8" fmla="*/ 188595 h 304800"/>
                  <a:gd name="connsiteX9" fmla="*/ 5715 w 114300"/>
                  <a:gd name="connsiteY9" fmla="*/ 192405 h 304800"/>
                  <a:gd name="connsiteX10" fmla="*/ 9525 w 114300"/>
                  <a:gd name="connsiteY10" fmla="*/ 204788 h 304800"/>
                  <a:gd name="connsiteX11" fmla="*/ 9525 w 114300"/>
                  <a:gd name="connsiteY11" fmla="*/ 206692 h 304800"/>
                  <a:gd name="connsiteX12" fmla="*/ 14288 w 114300"/>
                  <a:gd name="connsiteY12" fmla="*/ 220027 h 304800"/>
                  <a:gd name="connsiteX13" fmla="*/ 14288 w 114300"/>
                  <a:gd name="connsiteY13" fmla="*/ 220027 h 304800"/>
                  <a:gd name="connsiteX14" fmla="*/ 34290 w 114300"/>
                  <a:gd name="connsiteY14" fmla="*/ 256222 h 304800"/>
                  <a:gd name="connsiteX15" fmla="*/ 34290 w 114300"/>
                  <a:gd name="connsiteY15" fmla="*/ 256222 h 304800"/>
                  <a:gd name="connsiteX16" fmla="*/ 34290 w 114300"/>
                  <a:gd name="connsiteY16" fmla="*/ 256222 h 304800"/>
                  <a:gd name="connsiteX17" fmla="*/ 72390 w 114300"/>
                  <a:gd name="connsiteY17" fmla="*/ 293370 h 304800"/>
                  <a:gd name="connsiteX18" fmla="*/ 72390 w 114300"/>
                  <a:gd name="connsiteY18" fmla="*/ 293370 h 304800"/>
                  <a:gd name="connsiteX19" fmla="*/ 82868 w 114300"/>
                  <a:gd name="connsiteY19" fmla="*/ 299085 h 304800"/>
                  <a:gd name="connsiteX20" fmla="*/ 83820 w 114300"/>
                  <a:gd name="connsiteY20" fmla="*/ 300038 h 304800"/>
                  <a:gd name="connsiteX21" fmla="*/ 94298 w 114300"/>
                  <a:gd name="connsiteY21" fmla="*/ 304800 h 304800"/>
                  <a:gd name="connsiteX22" fmla="*/ 96203 w 114300"/>
                  <a:gd name="connsiteY22" fmla="*/ 305752 h 304800"/>
                  <a:gd name="connsiteX23" fmla="*/ 106680 w 114300"/>
                  <a:gd name="connsiteY23" fmla="*/ 308610 h 304800"/>
                  <a:gd name="connsiteX24" fmla="*/ 108585 w 114300"/>
                  <a:gd name="connsiteY24" fmla="*/ 309563 h 304800"/>
                  <a:gd name="connsiteX25" fmla="*/ 120968 w 114300"/>
                  <a:gd name="connsiteY25" fmla="*/ 312420 h 304800"/>
                  <a:gd name="connsiteX26" fmla="*/ 120968 w 114300"/>
                  <a:gd name="connsiteY26" fmla="*/ 312420 h 304800"/>
                  <a:gd name="connsiteX27" fmla="*/ 120968 w 114300"/>
                  <a:gd name="connsiteY27" fmla="*/ 312420 h 304800"/>
                  <a:gd name="connsiteX28" fmla="*/ 120968 w 114300"/>
                  <a:gd name="connsiteY28" fmla="*/ 18383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4300" h="304800">
                    <a:moveTo>
                      <a:pt x="120968" y="183832"/>
                    </a:moveTo>
                    <a:lnTo>
                      <a:pt x="120968" y="183832"/>
                    </a:lnTo>
                    <a:lnTo>
                      <a:pt x="120968" y="0"/>
                    </a:lnTo>
                    <a:lnTo>
                      <a:pt x="75248" y="0"/>
                    </a:lnTo>
                    <a:cubicBezTo>
                      <a:pt x="30480" y="26670"/>
                      <a:pt x="0" y="82867"/>
                      <a:pt x="0" y="147638"/>
                    </a:cubicBezTo>
                    <a:cubicBezTo>
                      <a:pt x="0" y="153352"/>
                      <a:pt x="0" y="158115"/>
                      <a:pt x="953" y="162877"/>
                    </a:cubicBezTo>
                    <a:cubicBezTo>
                      <a:pt x="953" y="165735"/>
                      <a:pt x="1905" y="167640"/>
                      <a:pt x="1905" y="170497"/>
                    </a:cubicBezTo>
                    <a:cubicBezTo>
                      <a:pt x="1905" y="173355"/>
                      <a:pt x="2858" y="175260"/>
                      <a:pt x="2858" y="178117"/>
                    </a:cubicBezTo>
                    <a:cubicBezTo>
                      <a:pt x="3810" y="181927"/>
                      <a:pt x="3810" y="185738"/>
                      <a:pt x="4763" y="188595"/>
                    </a:cubicBezTo>
                    <a:cubicBezTo>
                      <a:pt x="4763" y="189547"/>
                      <a:pt x="4763" y="191452"/>
                      <a:pt x="5715" y="192405"/>
                    </a:cubicBezTo>
                    <a:cubicBezTo>
                      <a:pt x="6668" y="196215"/>
                      <a:pt x="7620" y="200977"/>
                      <a:pt x="9525" y="204788"/>
                    </a:cubicBezTo>
                    <a:cubicBezTo>
                      <a:pt x="9525" y="205740"/>
                      <a:pt x="9525" y="205740"/>
                      <a:pt x="9525" y="206692"/>
                    </a:cubicBezTo>
                    <a:cubicBezTo>
                      <a:pt x="10478" y="211455"/>
                      <a:pt x="12383" y="215265"/>
                      <a:pt x="14288" y="220027"/>
                    </a:cubicBezTo>
                    <a:cubicBezTo>
                      <a:pt x="14288" y="220027"/>
                      <a:pt x="14288" y="220027"/>
                      <a:pt x="14288" y="220027"/>
                    </a:cubicBezTo>
                    <a:cubicBezTo>
                      <a:pt x="19050" y="233363"/>
                      <a:pt x="25718" y="244792"/>
                      <a:pt x="34290" y="256222"/>
                    </a:cubicBezTo>
                    <a:cubicBezTo>
                      <a:pt x="34290" y="256222"/>
                      <a:pt x="34290" y="256222"/>
                      <a:pt x="34290" y="256222"/>
                    </a:cubicBezTo>
                    <a:lnTo>
                      <a:pt x="34290" y="256222"/>
                    </a:lnTo>
                    <a:cubicBezTo>
                      <a:pt x="44768" y="271463"/>
                      <a:pt x="58103" y="283845"/>
                      <a:pt x="72390" y="293370"/>
                    </a:cubicBezTo>
                    <a:cubicBezTo>
                      <a:pt x="72390" y="293370"/>
                      <a:pt x="72390" y="293370"/>
                      <a:pt x="72390" y="293370"/>
                    </a:cubicBezTo>
                    <a:cubicBezTo>
                      <a:pt x="76200" y="295275"/>
                      <a:pt x="79058" y="297180"/>
                      <a:pt x="82868" y="299085"/>
                    </a:cubicBezTo>
                    <a:cubicBezTo>
                      <a:pt x="82868" y="299085"/>
                      <a:pt x="83820" y="299085"/>
                      <a:pt x="83820" y="300038"/>
                    </a:cubicBezTo>
                    <a:cubicBezTo>
                      <a:pt x="86678" y="301942"/>
                      <a:pt x="90488" y="302895"/>
                      <a:pt x="94298" y="304800"/>
                    </a:cubicBezTo>
                    <a:cubicBezTo>
                      <a:pt x="95250" y="304800"/>
                      <a:pt x="95250" y="305752"/>
                      <a:pt x="96203" y="305752"/>
                    </a:cubicBezTo>
                    <a:cubicBezTo>
                      <a:pt x="100013" y="306705"/>
                      <a:pt x="102870" y="307658"/>
                      <a:pt x="106680" y="308610"/>
                    </a:cubicBezTo>
                    <a:cubicBezTo>
                      <a:pt x="107633" y="308610"/>
                      <a:pt x="107633" y="308610"/>
                      <a:pt x="108585" y="309563"/>
                    </a:cubicBezTo>
                    <a:cubicBezTo>
                      <a:pt x="112395" y="310515"/>
                      <a:pt x="117158" y="311467"/>
                      <a:pt x="120968" y="312420"/>
                    </a:cubicBezTo>
                    <a:lnTo>
                      <a:pt x="120968" y="312420"/>
                    </a:lnTo>
                    <a:lnTo>
                      <a:pt x="120968" y="312420"/>
                    </a:lnTo>
                    <a:lnTo>
                      <a:pt x="120968" y="183832"/>
                    </a:lnTo>
                    <a:close/>
                  </a:path>
                </a:pathLst>
              </a:custGeom>
              <a:grp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B333ADAF-6179-485E-BB6D-CC4ED7B9568F}"/>
                  </a:ext>
                </a:extLst>
              </p:cNvPr>
              <p:cNvSpPr/>
              <p:nvPr/>
            </p:nvSpPr>
            <p:spPr>
              <a:xfrm>
                <a:off x="6252527" y="3423920"/>
                <a:ext cx="114300" cy="304800"/>
              </a:xfrm>
              <a:custGeom>
                <a:avLst/>
                <a:gdLst>
                  <a:gd name="connsiteX0" fmla="*/ 120015 w 114300"/>
                  <a:gd name="connsiteY0" fmla="*/ 148590 h 304800"/>
                  <a:gd name="connsiteX1" fmla="*/ 120015 w 114300"/>
                  <a:gd name="connsiteY1" fmla="*/ 137160 h 304800"/>
                  <a:gd name="connsiteX2" fmla="*/ 120015 w 114300"/>
                  <a:gd name="connsiteY2" fmla="*/ 131445 h 304800"/>
                  <a:gd name="connsiteX3" fmla="*/ 120015 w 114300"/>
                  <a:gd name="connsiteY3" fmla="*/ 126682 h 304800"/>
                  <a:gd name="connsiteX4" fmla="*/ 64770 w 114300"/>
                  <a:gd name="connsiteY4" fmla="*/ 13335 h 304800"/>
                  <a:gd name="connsiteX5" fmla="*/ 63818 w 114300"/>
                  <a:gd name="connsiteY5" fmla="*/ 12382 h 304800"/>
                  <a:gd name="connsiteX6" fmla="*/ 56198 w 114300"/>
                  <a:gd name="connsiteY6" fmla="*/ 6667 h 304800"/>
                  <a:gd name="connsiteX7" fmla="*/ 54293 w 114300"/>
                  <a:gd name="connsiteY7" fmla="*/ 5715 h 304800"/>
                  <a:gd name="connsiteX8" fmla="*/ 45720 w 114300"/>
                  <a:gd name="connsiteY8" fmla="*/ 0 h 304800"/>
                  <a:gd name="connsiteX9" fmla="*/ 0 w 114300"/>
                  <a:gd name="connsiteY9" fmla="*/ 0 h 304800"/>
                  <a:gd name="connsiteX10" fmla="*/ 0 w 114300"/>
                  <a:gd name="connsiteY10" fmla="*/ 159067 h 304800"/>
                  <a:gd name="connsiteX11" fmla="*/ 0 w 114300"/>
                  <a:gd name="connsiteY11" fmla="*/ 159067 h 304800"/>
                  <a:gd name="connsiteX12" fmla="*/ 0 w 114300"/>
                  <a:gd name="connsiteY12" fmla="*/ 313372 h 304800"/>
                  <a:gd name="connsiteX13" fmla="*/ 0 w 114300"/>
                  <a:gd name="connsiteY13" fmla="*/ 313372 h 304800"/>
                  <a:gd name="connsiteX14" fmla="*/ 92393 w 114300"/>
                  <a:gd name="connsiteY14" fmla="*/ 249555 h 304800"/>
                  <a:gd name="connsiteX15" fmla="*/ 120015 w 114300"/>
                  <a:gd name="connsiteY15" fmla="*/ 14859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300" h="304800">
                    <a:moveTo>
                      <a:pt x="120015" y="148590"/>
                    </a:moveTo>
                    <a:cubicBezTo>
                      <a:pt x="120015" y="144780"/>
                      <a:pt x="120015" y="140970"/>
                      <a:pt x="120015" y="137160"/>
                    </a:cubicBezTo>
                    <a:cubicBezTo>
                      <a:pt x="120015" y="135255"/>
                      <a:pt x="120015" y="133350"/>
                      <a:pt x="120015" y="131445"/>
                    </a:cubicBezTo>
                    <a:cubicBezTo>
                      <a:pt x="120015" y="129540"/>
                      <a:pt x="120015" y="128588"/>
                      <a:pt x="120015" y="126682"/>
                    </a:cubicBezTo>
                    <a:cubicBezTo>
                      <a:pt x="115252" y="80010"/>
                      <a:pt x="94298" y="40005"/>
                      <a:pt x="64770" y="13335"/>
                    </a:cubicBezTo>
                    <a:cubicBezTo>
                      <a:pt x="64770" y="13335"/>
                      <a:pt x="63818" y="13335"/>
                      <a:pt x="63818" y="12382"/>
                    </a:cubicBezTo>
                    <a:cubicBezTo>
                      <a:pt x="60960" y="10477"/>
                      <a:pt x="59055" y="8572"/>
                      <a:pt x="56198" y="6667"/>
                    </a:cubicBezTo>
                    <a:cubicBezTo>
                      <a:pt x="55245" y="6667"/>
                      <a:pt x="55245" y="5715"/>
                      <a:pt x="54293" y="5715"/>
                    </a:cubicBezTo>
                    <a:cubicBezTo>
                      <a:pt x="51435" y="3810"/>
                      <a:pt x="48577" y="1905"/>
                      <a:pt x="45720" y="0"/>
                    </a:cubicBezTo>
                    <a:lnTo>
                      <a:pt x="0" y="0"/>
                    </a:lnTo>
                    <a:lnTo>
                      <a:pt x="0" y="159067"/>
                    </a:lnTo>
                    <a:lnTo>
                      <a:pt x="0" y="159067"/>
                    </a:lnTo>
                    <a:lnTo>
                      <a:pt x="0" y="313372"/>
                    </a:lnTo>
                    <a:lnTo>
                      <a:pt x="0" y="313372"/>
                    </a:lnTo>
                    <a:cubicBezTo>
                      <a:pt x="38100" y="308610"/>
                      <a:pt x="70485" y="283845"/>
                      <a:pt x="92393" y="249555"/>
                    </a:cubicBezTo>
                    <a:cubicBezTo>
                      <a:pt x="109538" y="220980"/>
                      <a:pt x="120015" y="186690"/>
                      <a:pt x="120015" y="148590"/>
                    </a:cubicBezTo>
                    <a:close/>
                  </a:path>
                </a:pathLst>
              </a:custGeom>
              <a:grp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D6939F21-4AD8-49AD-AD94-59CB93571355}"/>
                  </a:ext>
                </a:extLst>
              </p:cNvPr>
              <p:cNvSpPr/>
              <p:nvPr/>
            </p:nvSpPr>
            <p:spPr>
              <a:xfrm>
                <a:off x="6113462" y="3261002"/>
                <a:ext cx="238125" cy="123825"/>
              </a:xfrm>
              <a:custGeom>
                <a:avLst/>
                <a:gdLst>
                  <a:gd name="connsiteX0" fmla="*/ 9525 w 238125"/>
                  <a:gd name="connsiteY0" fmla="*/ 17185 h 123825"/>
                  <a:gd name="connsiteX1" fmla="*/ 65723 w 238125"/>
                  <a:gd name="connsiteY1" fmla="*/ 42903 h 123825"/>
                  <a:gd name="connsiteX2" fmla="*/ 75248 w 238125"/>
                  <a:gd name="connsiteY2" fmla="*/ 75288 h 123825"/>
                  <a:gd name="connsiteX3" fmla="*/ 40005 w 238125"/>
                  <a:gd name="connsiteY3" fmla="*/ 129580 h 123825"/>
                  <a:gd name="connsiteX4" fmla="*/ 206692 w 238125"/>
                  <a:gd name="connsiteY4" fmla="*/ 129580 h 123825"/>
                  <a:gd name="connsiteX5" fmla="*/ 171450 w 238125"/>
                  <a:gd name="connsiteY5" fmla="*/ 75288 h 123825"/>
                  <a:gd name="connsiteX6" fmla="*/ 180975 w 238125"/>
                  <a:gd name="connsiteY6" fmla="*/ 42903 h 123825"/>
                  <a:gd name="connsiteX7" fmla="*/ 237173 w 238125"/>
                  <a:gd name="connsiteY7" fmla="*/ 17185 h 123825"/>
                  <a:gd name="connsiteX8" fmla="*/ 245745 w 238125"/>
                  <a:gd name="connsiteY8" fmla="*/ 8613 h 123825"/>
                  <a:gd name="connsiteX9" fmla="*/ 237173 w 238125"/>
                  <a:gd name="connsiteY9" fmla="*/ 40 h 123825"/>
                  <a:gd name="connsiteX10" fmla="*/ 165735 w 238125"/>
                  <a:gd name="connsiteY10" fmla="*/ 33378 h 123825"/>
                  <a:gd name="connsiteX11" fmla="*/ 154305 w 238125"/>
                  <a:gd name="connsiteY11" fmla="*/ 65763 h 123825"/>
                  <a:gd name="connsiteX12" fmla="*/ 122873 w 238125"/>
                  <a:gd name="connsiteY12" fmla="*/ 60048 h 123825"/>
                  <a:gd name="connsiteX13" fmla="*/ 91440 w 238125"/>
                  <a:gd name="connsiteY13" fmla="*/ 65763 h 123825"/>
                  <a:gd name="connsiteX14" fmla="*/ 80010 w 238125"/>
                  <a:gd name="connsiteY14" fmla="*/ 33378 h 123825"/>
                  <a:gd name="connsiteX15" fmla="*/ 8573 w 238125"/>
                  <a:gd name="connsiteY15" fmla="*/ 40 h 123825"/>
                  <a:gd name="connsiteX16" fmla="*/ 0 w 238125"/>
                  <a:gd name="connsiteY16" fmla="*/ 8613 h 123825"/>
                  <a:gd name="connsiteX17" fmla="*/ 9525 w 238125"/>
                  <a:gd name="connsiteY17" fmla="*/ 1718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8125" h="123825">
                    <a:moveTo>
                      <a:pt x="9525" y="17185"/>
                    </a:moveTo>
                    <a:cubicBezTo>
                      <a:pt x="41910" y="17185"/>
                      <a:pt x="57150" y="29568"/>
                      <a:pt x="65723" y="42903"/>
                    </a:cubicBezTo>
                    <a:cubicBezTo>
                      <a:pt x="73342" y="54333"/>
                      <a:pt x="75248" y="67668"/>
                      <a:pt x="75248" y="75288"/>
                    </a:cubicBezTo>
                    <a:cubicBezTo>
                      <a:pt x="57150" y="87670"/>
                      <a:pt x="43815" y="106720"/>
                      <a:pt x="40005" y="129580"/>
                    </a:cubicBezTo>
                    <a:lnTo>
                      <a:pt x="206692" y="129580"/>
                    </a:lnTo>
                    <a:cubicBezTo>
                      <a:pt x="202883" y="106720"/>
                      <a:pt x="189548" y="87670"/>
                      <a:pt x="171450" y="75288"/>
                    </a:cubicBezTo>
                    <a:cubicBezTo>
                      <a:pt x="171450" y="67668"/>
                      <a:pt x="174308" y="54333"/>
                      <a:pt x="180975" y="42903"/>
                    </a:cubicBezTo>
                    <a:cubicBezTo>
                      <a:pt x="189548" y="29568"/>
                      <a:pt x="204788" y="17185"/>
                      <a:pt x="237173" y="17185"/>
                    </a:cubicBezTo>
                    <a:cubicBezTo>
                      <a:pt x="241935" y="17185"/>
                      <a:pt x="245745" y="13375"/>
                      <a:pt x="245745" y="8613"/>
                    </a:cubicBezTo>
                    <a:cubicBezTo>
                      <a:pt x="245745" y="3850"/>
                      <a:pt x="241935" y="40"/>
                      <a:pt x="237173" y="40"/>
                    </a:cubicBezTo>
                    <a:cubicBezTo>
                      <a:pt x="200025" y="40"/>
                      <a:pt x="177165" y="15280"/>
                      <a:pt x="165735" y="33378"/>
                    </a:cubicBezTo>
                    <a:cubicBezTo>
                      <a:pt x="159067" y="44808"/>
                      <a:pt x="155258" y="56238"/>
                      <a:pt x="154305" y="65763"/>
                    </a:cubicBezTo>
                    <a:cubicBezTo>
                      <a:pt x="144780" y="61953"/>
                      <a:pt x="134302" y="60048"/>
                      <a:pt x="122873" y="60048"/>
                    </a:cubicBezTo>
                    <a:cubicBezTo>
                      <a:pt x="111442" y="60048"/>
                      <a:pt x="100965" y="61953"/>
                      <a:pt x="91440" y="65763"/>
                    </a:cubicBezTo>
                    <a:cubicBezTo>
                      <a:pt x="90488" y="56238"/>
                      <a:pt x="86677" y="44808"/>
                      <a:pt x="80010" y="33378"/>
                    </a:cubicBezTo>
                    <a:cubicBezTo>
                      <a:pt x="68580" y="15280"/>
                      <a:pt x="46673" y="-912"/>
                      <a:pt x="8573" y="40"/>
                    </a:cubicBezTo>
                    <a:cubicBezTo>
                      <a:pt x="3810" y="40"/>
                      <a:pt x="0" y="3850"/>
                      <a:pt x="0" y="8613"/>
                    </a:cubicBezTo>
                    <a:cubicBezTo>
                      <a:pt x="952" y="13375"/>
                      <a:pt x="4763" y="17185"/>
                      <a:pt x="9525" y="17185"/>
                    </a:cubicBezTo>
                  </a:path>
                </a:pathLst>
              </a:custGeom>
              <a:grp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sp>
          <p:nvSpPr>
            <p:cNvPr id="62" name="Rectangle: Rounded Corners 61">
              <a:extLst>
                <a:ext uri="{FF2B5EF4-FFF2-40B4-BE49-F238E27FC236}">
                  <a16:creationId xmlns:a16="http://schemas.microsoft.com/office/drawing/2014/main" id="{00E144D2-15FD-4395-B0EE-24D1C258954E}"/>
                </a:ext>
              </a:extLst>
            </p:cNvPr>
            <p:cNvSpPr/>
            <p:nvPr/>
          </p:nvSpPr>
          <p:spPr bwMode="auto">
            <a:xfrm rot="5400000">
              <a:off x="3957146" y="3344356"/>
              <a:ext cx="4182515" cy="175936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3" name="TextBox 62">
              <a:extLst>
                <a:ext uri="{FF2B5EF4-FFF2-40B4-BE49-F238E27FC236}">
                  <a16:creationId xmlns:a16="http://schemas.microsoft.com/office/drawing/2014/main" id="{7548CB22-0ADD-4B8C-8214-0B51000E44DD}"/>
                </a:ext>
              </a:extLst>
            </p:cNvPr>
            <p:cNvSpPr txBox="1"/>
            <p:nvPr/>
          </p:nvSpPr>
          <p:spPr>
            <a:xfrm>
              <a:off x="5296049" y="1723169"/>
              <a:ext cx="1504709" cy="406265"/>
            </a:xfrm>
            <a:prstGeom prst="rect">
              <a:avLst/>
            </a:prstGeom>
            <a:noFill/>
          </p:spPr>
          <p:txBody>
            <a:bodyPr wrap="square" lIns="9144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1600">
                  <a:gradFill>
                    <a:gsLst>
                      <a:gs pos="2917">
                        <a:srgbClr val="3C3C41"/>
                      </a:gs>
                      <a:gs pos="30000">
                        <a:srgbClr val="3C3C41"/>
                      </a:gs>
                    </a:gsLst>
                    <a:lin ang="5400000" scaled="0"/>
                  </a:gradFill>
                  <a:latin typeface="Segoe UI Semibold"/>
                </a:rPr>
                <a:t>Development</a:t>
              </a:r>
              <a:endPar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endParaRPr>
            </a:p>
          </p:txBody>
        </p:sp>
        <p:sp>
          <p:nvSpPr>
            <p:cNvPr id="64" name="Arrow: Left-Right 63">
              <a:extLst>
                <a:ext uri="{FF2B5EF4-FFF2-40B4-BE49-F238E27FC236}">
                  <a16:creationId xmlns:a16="http://schemas.microsoft.com/office/drawing/2014/main" id="{BF2AF7D1-D53B-4D28-B3A5-1011E47289BF}"/>
                </a:ext>
              </a:extLst>
            </p:cNvPr>
            <p:cNvSpPr/>
            <p:nvPr/>
          </p:nvSpPr>
          <p:spPr bwMode="auto">
            <a:xfrm>
              <a:off x="6824860" y="4002098"/>
              <a:ext cx="611829" cy="397082"/>
            </a:xfrm>
            <a:prstGeom prst="leftRightArrow">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E0C33EE4-DD1D-44AB-A6F2-3C3B5EBFF138}"/>
                </a:ext>
              </a:extLst>
            </p:cNvPr>
            <p:cNvGrpSpPr/>
            <p:nvPr/>
          </p:nvGrpSpPr>
          <p:grpSpPr>
            <a:xfrm>
              <a:off x="7440851" y="4941525"/>
              <a:ext cx="4640670" cy="610435"/>
              <a:chOff x="7440851" y="4939331"/>
              <a:chExt cx="4640670" cy="610435"/>
            </a:xfrm>
          </p:grpSpPr>
          <p:sp>
            <p:nvSpPr>
              <p:cNvPr id="28" name="Rectangle: Rounded Corners 27">
                <a:extLst>
                  <a:ext uri="{FF2B5EF4-FFF2-40B4-BE49-F238E27FC236}">
                    <a16:creationId xmlns:a16="http://schemas.microsoft.com/office/drawing/2014/main" id="{8700AA87-BE82-43C3-AB19-420890B4E1C5}"/>
                  </a:ext>
                </a:extLst>
              </p:cNvPr>
              <p:cNvSpPr/>
              <p:nvPr/>
            </p:nvSpPr>
            <p:spPr bwMode="auto">
              <a:xfrm>
                <a:off x="9812316" y="4939331"/>
                <a:ext cx="2269205" cy="610435"/>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a:solidFill>
                      <a:srgbClr val="FFFFFF"/>
                    </a:solidFill>
                    <a:latin typeface="Segoe UI"/>
                    <a:cs typeface="Segoe UI" pitchFamily="34" charset="0"/>
                  </a:rPr>
                  <a:t>Networking</a:t>
                </a:r>
              </a:p>
            </p:txBody>
          </p:sp>
          <p:sp>
            <p:nvSpPr>
              <p:cNvPr id="29" name="Rectangle: Rounded Corners 28">
                <a:extLst>
                  <a:ext uri="{FF2B5EF4-FFF2-40B4-BE49-F238E27FC236}">
                    <a16:creationId xmlns:a16="http://schemas.microsoft.com/office/drawing/2014/main" id="{21E4EF36-AF5C-444B-9766-8170BE66C883}"/>
                  </a:ext>
                </a:extLst>
              </p:cNvPr>
              <p:cNvSpPr/>
              <p:nvPr/>
            </p:nvSpPr>
            <p:spPr bwMode="auto">
              <a:xfrm>
                <a:off x="7440851" y="4939331"/>
                <a:ext cx="2269205" cy="610435"/>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Virtual machines</a:t>
                </a:r>
              </a:p>
            </p:txBody>
          </p:sp>
          <p:sp>
            <p:nvSpPr>
              <p:cNvPr id="31" name="globe_6" title="Icon of a monitor in front of a sphere made of lines">
                <a:extLst>
                  <a:ext uri="{FF2B5EF4-FFF2-40B4-BE49-F238E27FC236}">
                    <a16:creationId xmlns:a16="http://schemas.microsoft.com/office/drawing/2014/main" id="{9C0A7367-827A-4E38-A593-5CAC8F56D1A9}"/>
                  </a:ext>
                </a:extLst>
              </p:cNvPr>
              <p:cNvSpPr>
                <a:spLocks noChangeAspect="1" noEditPoints="1"/>
              </p:cNvSpPr>
              <p:nvPr/>
            </p:nvSpPr>
            <p:spPr bwMode="auto">
              <a:xfrm>
                <a:off x="9983973" y="5104836"/>
                <a:ext cx="290217" cy="310896"/>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2" name="server" title="Icon of a server tower">
                <a:extLst>
                  <a:ext uri="{FF2B5EF4-FFF2-40B4-BE49-F238E27FC236}">
                    <a16:creationId xmlns:a16="http://schemas.microsoft.com/office/drawing/2014/main" id="{31A2661F-2B5F-4B1A-B6BC-9CB89BE38FF6}"/>
                  </a:ext>
                </a:extLst>
              </p:cNvPr>
              <p:cNvSpPr>
                <a:spLocks noChangeAspect="1" noEditPoints="1"/>
              </p:cNvSpPr>
              <p:nvPr/>
            </p:nvSpPr>
            <p:spPr bwMode="auto">
              <a:xfrm>
                <a:off x="7634837" y="5104836"/>
                <a:ext cx="163684" cy="31089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3" name="Database_EFC7" title="Icon of a cylinder">
              <a:extLst>
                <a:ext uri="{FF2B5EF4-FFF2-40B4-BE49-F238E27FC236}">
                  <a16:creationId xmlns:a16="http://schemas.microsoft.com/office/drawing/2014/main" id="{EF25F988-08B2-4DB2-98DF-0DAFED8463C5}"/>
                </a:ext>
              </a:extLst>
            </p:cNvPr>
            <p:cNvSpPr>
              <a:spLocks noChangeAspect="1" noEditPoints="1"/>
            </p:cNvSpPr>
            <p:nvPr/>
          </p:nvSpPr>
          <p:spPr bwMode="auto">
            <a:xfrm>
              <a:off x="10195205" y="5567571"/>
              <a:ext cx="239180" cy="31089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42EBBD26-42F2-45B5-AF4A-B2DF732112F1}"/>
                </a:ext>
              </a:extLst>
            </p:cNvPr>
            <p:cNvGrpSpPr/>
            <p:nvPr/>
          </p:nvGrpSpPr>
          <p:grpSpPr>
            <a:xfrm>
              <a:off x="7440852" y="2226145"/>
              <a:ext cx="4635136" cy="1005840"/>
              <a:chOff x="7440852" y="2226145"/>
              <a:chExt cx="4635136" cy="1005840"/>
            </a:xfrm>
          </p:grpSpPr>
          <p:sp>
            <p:nvSpPr>
              <p:cNvPr id="9" name="Rectangle: Rounded Corners 8">
                <a:extLst>
                  <a:ext uri="{FF2B5EF4-FFF2-40B4-BE49-F238E27FC236}">
                    <a16:creationId xmlns:a16="http://schemas.microsoft.com/office/drawing/2014/main" id="{DC787CE6-D849-4763-8074-0FCEA9E75566}"/>
                  </a:ext>
                </a:extLst>
              </p:cNvPr>
              <p:cNvSpPr/>
              <p:nvPr/>
            </p:nvSpPr>
            <p:spPr bwMode="auto">
              <a:xfrm>
                <a:off x="7440852" y="2226145"/>
                <a:ext cx="1508760" cy="10058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457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Security</a:t>
                </a:r>
              </a:p>
            </p:txBody>
          </p:sp>
          <p:sp>
            <p:nvSpPr>
              <p:cNvPr id="10" name="Rectangle: Rounded Corners 9">
                <a:extLst>
                  <a:ext uri="{FF2B5EF4-FFF2-40B4-BE49-F238E27FC236}">
                    <a16:creationId xmlns:a16="http://schemas.microsoft.com/office/drawing/2014/main" id="{1CCEFE27-0401-4C6F-9C79-65D4AD75BC52}"/>
                  </a:ext>
                </a:extLst>
              </p:cNvPr>
              <p:cNvSpPr/>
              <p:nvPr/>
            </p:nvSpPr>
            <p:spPr bwMode="auto">
              <a:xfrm>
                <a:off x="9004040" y="2226145"/>
                <a:ext cx="1508760" cy="10058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457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Governance</a:t>
                </a:r>
              </a:p>
            </p:txBody>
          </p:sp>
          <p:sp>
            <p:nvSpPr>
              <p:cNvPr id="11" name="Rectangle: Rounded Corners 10">
                <a:extLst>
                  <a:ext uri="{FF2B5EF4-FFF2-40B4-BE49-F238E27FC236}">
                    <a16:creationId xmlns:a16="http://schemas.microsoft.com/office/drawing/2014/main" id="{61791C3F-BDD0-4AE0-B8B2-EC9E85F4B1EB}"/>
                  </a:ext>
                </a:extLst>
              </p:cNvPr>
              <p:cNvSpPr/>
              <p:nvPr/>
            </p:nvSpPr>
            <p:spPr bwMode="auto">
              <a:xfrm>
                <a:off x="10567228" y="2226145"/>
                <a:ext cx="1508760" cy="10058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457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Identity</a:t>
                </a:r>
              </a:p>
            </p:txBody>
          </p:sp>
          <p:sp>
            <p:nvSpPr>
              <p:cNvPr id="13" name="Compare_F057" title="Icon of a counterweight scale">
                <a:extLst>
                  <a:ext uri="{FF2B5EF4-FFF2-40B4-BE49-F238E27FC236}">
                    <a16:creationId xmlns:a16="http://schemas.microsoft.com/office/drawing/2014/main" id="{9E720315-5288-412E-AB74-1179F67A5D81}"/>
                  </a:ext>
                </a:extLst>
              </p:cNvPr>
              <p:cNvSpPr>
                <a:spLocks noChangeAspect="1" noEditPoints="1"/>
              </p:cNvSpPr>
              <p:nvPr/>
            </p:nvSpPr>
            <p:spPr bwMode="auto">
              <a:xfrm>
                <a:off x="9097898" y="2574093"/>
                <a:ext cx="301069" cy="31089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 name="Fingerprint_E928" title="Icon of a fingerprint">
                <a:extLst>
                  <a:ext uri="{FF2B5EF4-FFF2-40B4-BE49-F238E27FC236}">
                    <a16:creationId xmlns:a16="http://schemas.microsoft.com/office/drawing/2014/main" id="{F6ECA905-9EB6-4E2A-843B-701E17E554C8}"/>
                  </a:ext>
                </a:extLst>
              </p:cNvPr>
              <p:cNvSpPr>
                <a:spLocks noChangeAspect="1" noEditPoints="1"/>
              </p:cNvSpPr>
              <p:nvPr/>
            </p:nvSpPr>
            <p:spPr bwMode="auto">
              <a:xfrm>
                <a:off x="10715738" y="2574093"/>
                <a:ext cx="231181" cy="310896"/>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Lock" title="Icon of a padlock">
                <a:extLst>
                  <a:ext uri="{FF2B5EF4-FFF2-40B4-BE49-F238E27FC236}">
                    <a16:creationId xmlns:a16="http://schemas.microsoft.com/office/drawing/2014/main" id="{9B4C68BE-2BC3-4D31-803C-67C7078C60CF}"/>
                  </a:ext>
                </a:extLst>
              </p:cNvPr>
              <p:cNvSpPr>
                <a:spLocks noChangeAspect="1" noEditPoints="1"/>
              </p:cNvSpPr>
              <p:nvPr/>
            </p:nvSpPr>
            <p:spPr bwMode="auto">
              <a:xfrm>
                <a:off x="7574076" y="2574093"/>
                <a:ext cx="224445" cy="31369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22" name="Rectangle: Rounded Corners 21">
              <a:extLst>
                <a:ext uri="{FF2B5EF4-FFF2-40B4-BE49-F238E27FC236}">
                  <a16:creationId xmlns:a16="http://schemas.microsoft.com/office/drawing/2014/main" id="{95090840-13F9-44F2-858A-E43115BC3A9B}"/>
                </a:ext>
              </a:extLst>
            </p:cNvPr>
            <p:cNvSpPr/>
            <p:nvPr/>
          </p:nvSpPr>
          <p:spPr bwMode="auto">
            <a:xfrm>
              <a:off x="5271947" y="2895956"/>
              <a:ext cx="1552913" cy="625792"/>
            </a:xfrm>
            <a:prstGeom prst="roundRect">
              <a:avLst/>
            </a:prstGeom>
            <a:solidFill>
              <a:srgbClr val="08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Source code repository</a:t>
              </a:r>
            </a:p>
          </p:txBody>
        </p:sp>
        <p:pic>
          <p:nvPicPr>
            <p:cNvPr id="3" name="Picture 2">
              <a:extLst>
                <a:ext uri="{FF2B5EF4-FFF2-40B4-BE49-F238E27FC236}">
                  <a16:creationId xmlns:a16="http://schemas.microsoft.com/office/drawing/2014/main" id="{CAFE4FBD-ADB5-40DA-B8E9-EECF691149A0}"/>
                </a:ext>
              </a:extLst>
            </p:cNvPr>
            <p:cNvPicPr>
              <a:picLocks noChangeAspect="1"/>
            </p:cNvPicPr>
            <p:nvPr/>
          </p:nvPicPr>
          <p:blipFill rotWithShape="1">
            <a:blip r:embed="rId4"/>
            <a:srcRect l="30196" t="30698" r="30176" b="27617"/>
            <a:stretch/>
          </p:blipFill>
          <p:spPr>
            <a:xfrm>
              <a:off x="5352076" y="3096650"/>
              <a:ext cx="390088" cy="224405"/>
            </a:xfrm>
            <a:prstGeom prst="rect">
              <a:avLst/>
            </a:prstGeom>
          </p:spPr>
        </p:pic>
        <p:grpSp>
          <p:nvGrpSpPr>
            <p:cNvPr id="39" name="Group 38">
              <a:extLst>
                <a:ext uri="{FF2B5EF4-FFF2-40B4-BE49-F238E27FC236}">
                  <a16:creationId xmlns:a16="http://schemas.microsoft.com/office/drawing/2014/main" id="{CBB41A2A-7197-428C-B727-9D808BC97DAF}"/>
                </a:ext>
              </a:extLst>
            </p:cNvPr>
            <p:cNvGrpSpPr/>
            <p:nvPr/>
          </p:nvGrpSpPr>
          <p:grpSpPr>
            <a:xfrm>
              <a:off x="7436689" y="3307335"/>
              <a:ext cx="4639299" cy="837259"/>
              <a:chOff x="7436689" y="3347084"/>
              <a:chExt cx="4639299" cy="837259"/>
            </a:xfrm>
          </p:grpSpPr>
          <p:sp>
            <p:nvSpPr>
              <p:cNvPr id="61" name="Rectangle: Rounded Corners 60">
                <a:extLst>
                  <a:ext uri="{FF2B5EF4-FFF2-40B4-BE49-F238E27FC236}">
                    <a16:creationId xmlns:a16="http://schemas.microsoft.com/office/drawing/2014/main" id="{CC602CE7-A38E-4C7B-820A-6A9277757A00}"/>
                  </a:ext>
                </a:extLst>
              </p:cNvPr>
              <p:cNvSpPr/>
              <p:nvPr/>
            </p:nvSpPr>
            <p:spPr bwMode="auto">
              <a:xfrm>
                <a:off x="7436689" y="3347084"/>
                <a:ext cx="4639299" cy="837259"/>
              </a:xfrm>
              <a:prstGeom prst="roundRect">
                <a:avLst>
                  <a:gd name="adj" fmla="val 3695"/>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a:ln>
                      <a:noFill/>
                    </a:ln>
                    <a:solidFill>
                      <a:srgbClr val="2C292A"/>
                    </a:solidFill>
                    <a:effectLst/>
                    <a:uLnTx/>
                    <a:uFillTx/>
                    <a:latin typeface="Segoe UI Semibold"/>
                    <a:ea typeface="Segoe UI" pitchFamily="34" charset="0"/>
                    <a:cs typeface="Segoe UI" pitchFamily="34" charset="0"/>
                  </a:rPr>
                  <a:t>         Kubernetes</a:t>
                </a:r>
              </a:p>
            </p:txBody>
          </p:sp>
          <p:pic>
            <p:nvPicPr>
              <p:cNvPr id="12" name="Picture 11">
                <a:extLst>
                  <a:ext uri="{FF2B5EF4-FFF2-40B4-BE49-F238E27FC236}">
                    <a16:creationId xmlns:a16="http://schemas.microsoft.com/office/drawing/2014/main" id="{34D2A840-2397-4712-B550-2002998DDF55}"/>
                  </a:ext>
                </a:extLst>
              </p:cNvPr>
              <p:cNvPicPr>
                <a:picLocks noChangeAspect="1"/>
              </p:cNvPicPr>
              <p:nvPr/>
            </p:nvPicPr>
            <p:blipFill>
              <a:blip r:embed="rId5"/>
              <a:stretch>
                <a:fillRect/>
              </a:stretch>
            </p:blipFill>
            <p:spPr>
              <a:xfrm>
                <a:off x="8501408" y="3454223"/>
                <a:ext cx="596490" cy="582455"/>
              </a:xfrm>
              <a:prstGeom prst="rect">
                <a:avLst/>
              </a:prstGeom>
            </p:spPr>
          </p:pic>
        </p:grpSp>
        <p:grpSp>
          <p:nvGrpSpPr>
            <p:cNvPr id="38" name="Group 37">
              <a:extLst>
                <a:ext uri="{FF2B5EF4-FFF2-40B4-BE49-F238E27FC236}">
                  <a16:creationId xmlns:a16="http://schemas.microsoft.com/office/drawing/2014/main" id="{047AE508-BAC5-4A80-A3B4-1134ECC9642F}"/>
                </a:ext>
              </a:extLst>
            </p:cNvPr>
            <p:cNvGrpSpPr/>
            <p:nvPr/>
          </p:nvGrpSpPr>
          <p:grpSpPr>
            <a:xfrm>
              <a:off x="7448649" y="5627311"/>
              <a:ext cx="4627339" cy="610436"/>
              <a:chOff x="7448649" y="5627311"/>
              <a:chExt cx="4627339" cy="610436"/>
            </a:xfrm>
          </p:grpSpPr>
          <p:sp>
            <p:nvSpPr>
              <p:cNvPr id="30" name="Rectangle: Rounded Corners 29">
                <a:extLst>
                  <a:ext uri="{FF2B5EF4-FFF2-40B4-BE49-F238E27FC236}">
                    <a16:creationId xmlns:a16="http://schemas.microsoft.com/office/drawing/2014/main" id="{986D8D90-4F15-431B-883C-2123C85D89D7}"/>
                  </a:ext>
                </a:extLst>
              </p:cNvPr>
              <p:cNvSpPr/>
              <p:nvPr/>
            </p:nvSpPr>
            <p:spPr bwMode="auto">
              <a:xfrm>
                <a:off x="7448649" y="5627311"/>
                <a:ext cx="2261407" cy="610435"/>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Storage</a:t>
                </a:r>
              </a:p>
            </p:txBody>
          </p:sp>
          <p:sp>
            <p:nvSpPr>
              <p:cNvPr id="73" name="Rectangle: Rounded Corners 72">
                <a:extLst>
                  <a:ext uri="{FF2B5EF4-FFF2-40B4-BE49-F238E27FC236}">
                    <a16:creationId xmlns:a16="http://schemas.microsoft.com/office/drawing/2014/main" id="{58CE3B61-1B63-4C88-9EA8-3362DBFD6B57}"/>
                  </a:ext>
                </a:extLst>
              </p:cNvPr>
              <p:cNvSpPr/>
              <p:nvPr/>
            </p:nvSpPr>
            <p:spPr bwMode="auto">
              <a:xfrm>
                <a:off x="9812536" y="5627311"/>
                <a:ext cx="2263452" cy="610436"/>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a:solidFill>
                      <a:srgbClr val="FFFFFF"/>
                    </a:solidFill>
                    <a:latin typeface="Segoe UI"/>
                    <a:cs typeface="Segoe UI" pitchFamily="34" charset="0"/>
                  </a:rPr>
                  <a:t>Data </a:t>
                </a:r>
              </a:p>
            </p:txBody>
          </p:sp>
          <p:sp>
            <p:nvSpPr>
              <p:cNvPr id="74" name="Database_EFC7" title="Icon of a cylinder">
                <a:extLst>
                  <a:ext uri="{FF2B5EF4-FFF2-40B4-BE49-F238E27FC236}">
                    <a16:creationId xmlns:a16="http://schemas.microsoft.com/office/drawing/2014/main" id="{33249D07-E40B-47D9-AEE4-AB79E91F056D}"/>
                  </a:ext>
                </a:extLst>
              </p:cNvPr>
              <p:cNvSpPr>
                <a:spLocks noChangeAspect="1" noEditPoints="1"/>
              </p:cNvSpPr>
              <p:nvPr/>
            </p:nvSpPr>
            <p:spPr bwMode="auto">
              <a:xfrm>
                <a:off x="7597089" y="5788109"/>
                <a:ext cx="239180" cy="31089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4" name="binary" title="Icon of binary code, ones and zeros">
                <a:extLst>
                  <a:ext uri="{FF2B5EF4-FFF2-40B4-BE49-F238E27FC236}">
                    <a16:creationId xmlns:a16="http://schemas.microsoft.com/office/drawing/2014/main" id="{02F9F517-E24D-469C-9F60-A8442F1EDB80}"/>
                  </a:ext>
                </a:extLst>
              </p:cNvPr>
              <p:cNvSpPr>
                <a:spLocks noChangeAspect="1" noEditPoints="1"/>
              </p:cNvSpPr>
              <p:nvPr/>
            </p:nvSpPr>
            <p:spPr bwMode="auto">
              <a:xfrm>
                <a:off x="9976997" y="5820064"/>
                <a:ext cx="304168" cy="22493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2FB17A58-A9D3-4F76-A05A-678BD8228485}"/>
                </a:ext>
              </a:extLst>
            </p:cNvPr>
            <p:cNvGrpSpPr/>
            <p:nvPr/>
          </p:nvGrpSpPr>
          <p:grpSpPr>
            <a:xfrm>
              <a:off x="7440852" y="4219944"/>
              <a:ext cx="4635136" cy="646231"/>
              <a:chOff x="7440852" y="4253738"/>
              <a:chExt cx="4635136" cy="646231"/>
            </a:xfrm>
          </p:grpSpPr>
          <p:sp>
            <p:nvSpPr>
              <p:cNvPr id="68" name="Freeform: Shape 67">
                <a:extLst>
                  <a:ext uri="{FF2B5EF4-FFF2-40B4-BE49-F238E27FC236}">
                    <a16:creationId xmlns:a16="http://schemas.microsoft.com/office/drawing/2014/main" id="{C8AC4260-7054-4C7C-8046-B7A210CD9E73}"/>
                  </a:ext>
                </a:extLst>
              </p:cNvPr>
              <p:cNvSpPr/>
              <p:nvPr/>
            </p:nvSpPr>
            <p:spPr>
              <a:xfrm>
                <a:off x="8028647" y="4347392"/>
                <a:ext cx="5432" cy="5432"/>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Rounded Corners 71">
                <a:extLst>
                  <a:ext uri="{FF2B5EF4-FFF2-40B4-BE49-F238E27FC236}">
                    <a16:creationId xmlns:a16="http://schemas.microsoft.com/office/drawing/2014/main" id="{CF35E4A8-8779-4894-8292-1550D878F40B}"/>
                  </a:ext>
                </a:extLst>
              </p:cNvPr>
              <p:cNvSpPr/>
              <p:nvPr/>
            </p:nvSpPr>
            <p:spPr bwMode="auto">
              <a:xfrm>
                <a:off x="7440852" y="4253738"/>
                <a:ext cx="4635136" cy="646231"/>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Infrastructure automation</a:t>
                </a:r>
              </a:p>
            </p:txBody>
          </p:sp>
          <p:sp>
            <p:nvSpPr>
              <p:cNvPr id="65" name="Processing_E9F5" title="Icon of two interlocked gears">
                <a:extLst>
                  <a:ext uri="{FF2B5EF4-FFF2-40B4-BE49-F238E27FC236}">
                    <a16:creationId xmlns:a16="http://schemas.microsoft.com/office/drawing/2014/main" id="{B8B352C1-1B08-4B66-AB70-824E4342DABD}"/>
                  </a:ext>
                </a:extLst>
              </p:cNvPr>
              <p:cNvSpPr>
                <a:spLocks noChangeAspect="1" noEditPoints="1"/>
              </p:cNvSpPr>
              <p:nvPr/>
            </p:nvSpPr>
            <p:spPr bwMode="auto">
              <a:xfrm>
                <a:off x="8435609" y="4412864"/>
                <a:ext cx="376582" cy="32797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4439200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Title 1">
            <a:extLst>
              <a:ext uri="{FF2B5EF4-FFF2-40B4-BE49-F238E27FC236}">
                <a16:creationId xmlns:a16="http://schemas.microsoft.com/office/drawing/2014/main" id="{2D38DCE0-498A-4257-882B-35218F30930A}"/>
              </a:ext>
            </a:extLst>
          </p:cNvPr>
          <p:cNvSpPr txBox="1">
            <a:spLocks/>
          </p:cNvSpPr>
          <p:nvPr/>
        </p:nvSpPr>
        <p:spPr>
          <a:xfrm>
            <a:off x="465955" y="633185"/>
            <a:ext cx="11531551" cy="837077"/>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32563">
              <a:lnSpc>
                <a:spcPts val="3199"/>
              </a:lnSpc>
              <a:defRPr/>
            </a:pPr>
            <a:r>
              <a:rPr lang="en-US" sz="4799" dirty="0">
                <a:solidFill>
                  <a:schemeClr val="tx2"/>
                </a:solidFill>
                <a:latin typeface="Segoe UI Semibold"/>
              </a:rPr>
              <a:t>Kubernetes on Azure</a:t>
            </a:r>
            <a:br>
              <a:rPr lang="en-US" sz="4799" dirty="0">
                <a:solidFill>
                  <a:srgbClr val="3C3C41"/>
                </a:solidFill>
                <a:latin typeface="Segoe UI Semibold"/>
              </a:rPr>
            </a:br>
            <a:r>
              <a:rPr lang="en-US" dirty="0">
                <a:latin typeface="Segoe UI Semibold"/>
              </a:rPr>
              <a:t>Enterprise-grade by design</a:t>
            </a:r>
          </a:p>
        </p:txBody>
      </p:sp>
      <p:sp>
        <p:nvSpPr>
          <p:cNvPr id="1049" name="Rectangle 1048">
            <a:extLst>
              <a:ext uri="{FF2B5EF4-FFF2-40B4-BE49-F238E27FC236}">
                <a16:creationId xmlns:a16="http://schemas.microsoft.com/office/drawing/2014/main" id="{13B8BF10-3EBA-4BAA-BE4D-F567A3944F2A}"/>
              </a:ext>
            </a:extLst>
          </p:cNvPr>
          <p:cNvSpPr/>
          <p:nvPr/>
        </p:nvSpPr>
        <p:spPr bwMode="auto">
          <a:xfrm>
            <a:off x="9254276" y="3485144"/>
            <a:ext cx="2744897" cy="3111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191" fontAlgn="base">
              <a:lnSpc>
                <a:spcPct val="107000"/>
              </a:lnSpc>
              <a:defRPr/>
            </a:pPr>
            <a:r>
              <a:rPr lang="en-US" sz="2000">
                <a:solidFill>
                  <a:schemeClr val="tx1"/>
                </a:solidFill>
                <a:latin typeface="Segoe UI Semibold" panose="020B0702040204020203" pitchFamily="34" charset="0"/>
                <a:cs typeface="Segoe UI Semibold" panose="020B0702040204020203" pitchFamily="34" charset="0"/>
              </a:rPr>
              <a:t>Unified management </a:t>
            </a:r>
          </a:p>
        </p:txBody>
      </p:sp>
      <p:grpSp>
        <p:nvGrpSpPr>
          <p:cNvPr id="1044" name="Graphic 252" descr="manage, cloud-based hardware, security">
            <a:extLst>
              <a:ext uri="{FF2B5EF4-FFF2-40B4-BE49-F238E27FC236}">
                <a16:creationId xmlns:a16="http://schemas.microsoft.com/office/drawing/2014/main" id="{3CDE3249-9B53-4552-A7B9-7BF7B47A4629}"/>
              </a:ext>
            </a:extLst>
          </p:cNvPr>
          <p:cNvGrpSpPr/>
          <p:nvPr/>
        </p:nvGrpSpPr>
        <p:grpSpPr>
          <a:xfrm>
            <a:off x="4309361" y="2528425"/>
            <a:ext cx="709744" cy="714538"/>
            <a:chOff x="4477326" y="5668469"/>
            <a:chExt cx="397725" cy="400412"/>
          </a:xfrm>
        </p:grpSpPr>
        <p:sp>
          <p:nvSpPr>
            <p:cNvPr id="229" name="Freeform: Shape 228">
              <a:extLst>
                <a:ext uri="{FF2B5EF4-FFF2-40B4-BE49-F238E27FC236}">
                  <a16:creationId xmlns:a16="http://schemas.microsoft.com/office/drawing/2014/main" id="{58029864-664D-43FA-B2AE-0531E42B0698}"/>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defTabSz="932239">
                <a:defRPr/>
              </a:pPr>
              <a:endParaRPr lang="en-US" sz="1836">
                <a:solidFill>
                  <a:srgbClr val="000000"/>
                </a:solidFill>
                <a:latin typeface="Segoe UI"/>
              </a:endParaRPr>
            </a:p>
          </p:txBody>
        </p:sp>
        <p:sp>
          <p:nvSpPr>
            <p:cNvPr id="230" name="Freeform: Shape 229">
              <a:extLst>
                <a:ext uri="{FF2B5EF4-FFF2-40B4-BE49-F238E27FC236}">
                  <a16:creationId xmlns:a16="http://schemas.microsoft.com/office/drawing/2014/main" id="{B5178E45-A32E-4D0A-8D89-1F43A43A4DAB}"/>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defTabSz="932239">
                <a:defRPr/>
              </a:pPr>
              <a:endParaRPr lang="en-US" sz="1836">
                <a:solidFill>
                  <a:srgbClr val="000000"/>
                </a:solidFill>
                <a:latin typeface="Segoe UI"/>
              </a:endParaRPr>
            </a:p>
          </p:txBody>
        </p:sp>
        <p:sp>
          <p:nvSpPr>
            <p:cNvPr id="231" name="Freeform: Shape 230">
              <a:extLst>
                <a:ext uri="{FF2B5EF4-FFF2-40B4-BE49-F238E27FC236}">
                  <a16:creationId xmlns:a16="http://schemas.microsoft.com/office/drawing/2014/main" id="{4F9FC951-31EE-477A-9441-09D0C54F237C}"/>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defTabSz="932239">
                <a:defRPr/>
              </a:pPr>
              <a:endParaRPr lang="en-US" sz="1836">
                <a:solidFill>
                  <a:srgbClr val="000000"/>
                </a:solidFill>
                <a:latin typeface="Segoe UI"/>
              </a:endParaRPr>
            </a:p>
          </p:txBody>
        </p:sp>
        <p:sp>
          <p:nvSpPr>
            <p:cNvPr id="232" name="Freeform: Shape 231">
              <a:extLst>
                <a:ext uri="{FF2B5EF4-FFF2-40B4-BE49-F238E27FC236}">
                  <a16:creationId xmlns:a16="http://schemas.microsoft.com/office/drawing/2014/main" id="{5A99D00A-9DA7-4C5D-BA9A-10CA6A99141C}"/>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defTabSz="932239">
                <a:defRPr/>
              </a:pPr>
              <a:endParaRPr lang="en-US" sz="1836">
                <a:solidFill>
                  <a:srgbClr val="000000"/>
                </a:solidFill>
                <a:latin typeface="Segoe UI"/>
              </a:endParaRPr>
            </a:p>
          </p:txBody>
        </p:sp>
        <p:sp>
          <p:nvSpPr>
            <p:cNvPr id="233" name="Freeform: Shape 232">
              <a:extLst>
                <a:ext uri="{FF2B5EF4-FFF2-40B4-BE49-F238E27FC236}">
                  <a16:creationId xmlns:a16="http://schemas.microsoft.com/office/drawing/2014/main" id="{50D41A6B-6861-40E6-8926-D5BB102DBB85}"/>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defTabSz="932239">
                <a:defRPr/>
              </a:pPr>
              <a:endParaRPr lang="en-US" sz="1836">
                <a:solidFill>
                  <a:srgbClr val="000000"/>
                </a:solidFill>
                <a:latin typeface="Segoe UI"/>
              </a:endParaRPr>
            </a:p>
          </p:txBody>
        </p:sp>
        <p:sp>
          <p:nvSpPr>
            <p:cNvPr id="234" name="Freeform: Shape 233">
              <a:extLst>
                <a:ext uri="{FF2B5EF4-FFF2-40B4-BE49-F238E27FC236}">
                  <a16:creationId xmlns:a16="http://schemas.microsoft.com/office/drawing/2014/main" id="{CEDEBCEA-F87A-4C33-9880-E78692DF6554}"/>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defTabSz="932239">
                <a:defRPr/>
              </a:pPr>
              <a:endParaRPr lang="en-US" sz="1836">
                <a:solidFill>
                  <a:srgbClr val="000000"/>
                </a:solidFill>
                <a:latin typeface="Segoe UI"/>
              </a:endParaRPr>
            </a:p>
          </p:txBody>
        </p:sp>
        <p:sp>
          <p:nvSpPr>
            <p:cNvPr id="235" name="Freeform: Shape 234">
              <a:extLst>
                <a:ext uri="{FF2B5EF4-FFF2-40B4-BE49-F238E27FC236}">
                  <a16:creationId xmlns:a16="http://schemas.microsoft.com/office/drawing/2014/main" id="{C8582620-8162-4CCF-A472-9BB4E6D6B227}"/>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defTabSz="932239">
                <a:defRPr/>
              </a:pPr>
              <a:endParaRPr lang="en-US" sz="1836">
                <a:solidFill>
                  <a:srgbClr val="000000"/>
                </a:solidFill>
                <a:latin typeface="Segoe UI"/>
              </a:endParaRPr>
            </a:p>
          </p:txBody>
        </p:sp>
        <p:sp>
          <p:nvSpPr>
            <p:cNvPr id="236" name="Freeform: Shape 235">
              <a:extLst>
                <a:ext uri="{FF2B5EF4-FFF2-40B4-BE49-F238E27FC236}">
                  <a16:creationId xmlns:a16="http://schemas.microsoft.com/office/drawing/2014/main" id="{532BBE1D-A7DC-4D2A-BB94-AABE3BD36578}"/>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defTabSz="932239">
                <a:defRPr/>
              </a:pPr>
              <a:endParaRPr lang="en-US" sz="1836">
                <a:solidFill>
                  <a:srgbClr val="000000"/>
                </a:solidFill>
                <a:latin typeface="Segoe UI"/>
              </a:endParaRPr>
            </a:p>
          </p:txBody>
        </p:sp>
        <p:sp>
          <p:nvSpPr>
            <p:cNvPr id="237" name="Freeform: Shape 236">
              <a:extLst>
                <a:ext uri="{FF2B5EF4-FFF2-40B4-BE49-F238E27FC236}">
                  <a16:creationId xmlns:a16="http://schemas.microsoft.com/office/drawing/2014/main" id="{BDC4A055-A8ED-4102-8787-A838F3969F51}"/>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defTabSz="932239">
                <a:defRPr/>
              </a:pPr>
              <a:endParaRPr lang="en-US" sz="1836">
                <a:solidFill>
                  <a:srgbClr val="000000"/>
                </a:solidFill>
                <a:latin typeface="Segoe UI"/>
              </a:endParaRPr>
            </a:p>
          </p:txBody>
        </p:sp>
        <p:sp>
          <p:nvSpPr>
            <p:cNvPr id="238" name="Freeform: Shape 237">
              <a:extLst>
                <a:ext uri="{FF2B5EF4-FFF2-40B4-BE49-F238E27FC236}">
                  <a16:creationId xmlns:a16="http://schemas.microsoft.com/office/drawing/2014/main" id="{04613752-C10A-4F38-A3FB-65E6DFCBAD5E}"/>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defTabSz="932239">
                <a:defRPr/>
              </a:pPr>
              <a:endParaRPr lang="en-US" sz="1836">
                <a:solidFill>
                  <a:srgbClr val="000000"/>
                </a:solidFill>
                <a:latin typeface="Segoe UI"/>
              </a:endParaRPr>
            </a:p>
          </p:txBody>
        </p:sp>
        <p:sp>
          <p:nvSpPr>
            <p:cNvPr id="239" name="Freeform: Shape 238">
              <a:extLst>
                <a:ext uri="{FF2B5EF4-FFF2-40B4-BE49-F238E27FC236}">
                  <a16:creationId xmlns:a16="http://schemas.microsoft.com/office/drawing/2014/main" id="{B09EB969-7A87-4B78-8DCC-CB843D281689}"/>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defTabSz="932239">
                <a:defRPr/>
              </a:pPr>
              <a:endParaRPr lang="en-US" sz="1836">
                <a:solidFill>
                  <a:srgbClr val="000000"/>
                </a:solidFill>
                <a:latin typeface="Segoe UI"/>
              </a:endParaRPr>
            </a:p>
          </p:txBody>
        </p:sp>
      </p:grpSp>
      <p:sp>
        <p:nvSpPr>
          <p:cNvPr id="1046" name="Rectangle 1045">
            <a:extLst>
              <a:ext uri="{FF2B5EF4-FFF2-40B4-BE49-F238E27FC236}">
                <a16:creationId xmlns:a16="http://schemas.microsoft.com/office/drawing/2014/main" id="{78FB8E5F-1BA6-4242-9F49-F0E7E69A6B17}"/>
              </a:ext>
            </a:extLst>
          </p:cNvPr>
          <p:cNvSpPr/>
          <p:nvPr/>
        </p:nvSpPr>
        <p:spPr bwMode="auto">
          <a:xfrm>
            <a:off x="3291783" y="3474602"/>
            <a:ext cx="2744897" cy="3111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191" fontAlgn="base">
              <a:lnSpc>
                <a:spcPct val="107000"/>
              </a:lnSpc>
              <a:defRPr/>
            </a:pPr>
            <a:r>
              <a:rPr lang="en-US" sz="2000">
                <a:solidFill>
                  <a:schemeClr val="tx1"/>
                </a:solidFill>
                <a:latin typeface="Segoe UI Semibold" panose="020B0702040204020203" pitchFamily="34" charset="0"/>
                <a:cs typeface="Segoe UI Semibold" panose="020B0702040204020203" pitchFamily="34" charset="0"/>
              </a:rPr>
              <a:t>Multi-layer security </a:t>
            </a:r>
          </a:p>
        </p:txBody>
      </p:sp>
      <p:sp>
        <p:nvSpPr>
          <p:cNvPr id="1052" name="Rectangle 1051">
            <a:extLst>
              <a:ext uri="{FF2B5EF4-FFF2-40B4-BE49-F238E27FC236}">
                <a16:creationId xmlns:a16="http://schemas.microsoft.com/office/drawing/2014/main" id="{28DA7BA6-5299-415A-BC9B-435A0FB09FE4}"/>
              </a:ext>
            </a:extLst>
          </p:cNvPr>
          <p:cNvSpPr/>
          <p:nvPr/>
        </p:nvSpPr>
        <p:spPr>
          <a:xfrm>
            <a:off x="3351702" y="3820259"/>
            <a:ext cx="2625058" cy="997691"/>
          </a:xfrm>
          <a:prstGeom prst="rect">
            <a:avLst/>
          </a:prstGeom>
        </p:spPr>
        <p:txBody>
          <a:bodyPr wrap="square">
            <a:spAutoFit/>
          </a:bodyPr>
          <a:lstStyle/>
          <a:p>
            <a:pPr algn="ctr" defTabSz="932293" fontAlgn="base">
              <a:lnSpc>
                <a:spcPct val="90000"/>
              </a:lnSpc>
              <a:spcBef>
                <a:spcPct val="0"/>
              </a:spcBef>
              <a:spcAft>
                <a:spcPct val="0"/>
              </a:spcAft>
              <a:defRPr/>
            </a:pPr>
            <a:r>
              <a:rPr lang="en-US" sz="1599">
                <a:latin typeface="Segoe UI"/>
              </a:rPr>
              <a:t>Hardened security and layers of isolation across compute resources, data, and networking</a:t>
            </a:r>
          </a:p>
        </p:txBody>
      </p:sp>
      <p:sp>
        <p:nvSpPr>
          <p:cNvPr id="1047" name="Rectangle 1046">
            <a:extLst>
              <a:ext uri="{FF2B5EF4-FFF2-40B4-BE49-F238E27FC236}">
                <a16:creationId xmlns:a16="http://schemas.microsoft.com/office/drawing/2014/main" id="{2FE686ED-09F0-4E7C-BB5A-5D6039345EAA}"/>
              </a:ext>
            </a:extLst>
          </p:cNvPr>
          <p:cNvSpPr/>
          <p:nvPr/>
        </p:nvSpPr>
        <p:spPr bwMode="auto">
          <a:xfrm>
            <a:off x="6256226" y="3474602"/>
            <a:ext cx="2744897" cy="3111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191" fontAlgn="base">
              <a:lnSpc>
                <a:spcPct val="107000"/>
              </a:lnSpc>
              <a:defRPr/>
            </a:pPr>
            <a:r>
              <a:rPr lang="en-US" sz="2000" dirty="0">
                <a:solidFill>
                  <a:schemeClr val="tx1"/>
                </a:solidFill>
                <a:latin typeface="Segoe UI Semibold" panose="020B0702040204020203" pitchFamily="34" charset="0"/>
                <a:cs typeface="Segoe UI Semibold" panose="020B0702040204020203" pitchFamily="34" charset="0"/>
              </a:rPr>
              <a:t>Operational efficiency</a:t>
            </a:r>
          </a:p>
        </p:txBody>
      </p:sp>
      <p:sp>
        <p:nvSpPr>
          <p:cNvPr id="1053" name="Rectangle 1052">
            <a:extLst>
              <a:ext uri="{FF2B5EF4-FFF2-40B4-BE49-F238E27FC236}">
                <a16:creationId xmlns:a16="http://schemas.microsoft.com/office/drawing/2014/main" id="{7227BFB0-C03B-4F12-B4FC-15C15D1DBB77}"/>
              </a:ext>
            </a:extLst>
          </p:cNvPr>
          <p:cNvSpPr/>
          <p:nvPr/>
        </p:nvSpPr>
        <p:spPr>
          <a:xfrm>
            <a:off x="6256225" y="3820258"/>
            <a:ext cx="2882184" cy="1199687"/>
          </a:xfrm>
          <a:prstGeom prst="rect">
            <a:avLst/>
          </a:prstGeom>
        </p:spPr>
        <p:txBody>
          <a:bodyPr wrap="square">
            <a:spAutoFit/>
          </a:bodyPr>
          <a:lstStyle/>
          <a:p>
            <a:pPr algn="ctr" defTabSz="932293" fontAlgn="base">
              <a:lnSpc>
                <a:spcPct val="90000"/>
              </a:lnSpc>
              <a:spcBef>
                <a:spcPct val="0"/>
              </a:spcBef>
              <a:spcAft>
                <a:spcPct val="0"/>
              </a:spcAft>
              <a:defRPr/>
            </a:pPr>
            <a:r>
              <a:rPr lang="en-US" sz="1599">
                <a:latin typeface="Segoe UI"/>
              </a:rPr>
              <a:t>Automated provisioning, repair, monitoring, and scaling gets you up and running quickly and minimizes infrastructure maintenance</a:t>
            </a:r>
          </a:p>
        </p:txBody>
      </p:sp>
      <p:grpSp>
        <p:nvGrpSpPr>
          <p:cNvPr id="1051" name="Group 1050">
            <a:extLst>
              <a:ext uri="{FF2B5EF4-FFF2-40B4-BE49-F238E27FC236}">
                <a16:creationId xmlns:a16="http://schemas.microsoft.com/office/drawing/2014/main" id="{E0FBC1B9-6FDB-45E3-838A-CE27C5045841}"/>
              </a:ext>
            </a:extLst>
          </p:cNvPr>
          <p:cNvGrpSpPr/>
          <p:nvPr/>
        </p:nvGrpSpPr>
        <p:grpSpPr>
          <a:xfrm>
            <a:off x="10122593" y="2549523"/>
            <a:ext cx="941044" cy="672340"/>
            <a:chOff x="7065331" y="2726314"/>
            <a:chExt cx="732496" cy="523341"/>
          </a:xfrm>
        </p:grpSpPr>
        <p:sp>
          <p:nvSpPr>
            <p:cNvPr id="280" name="AutoShape 11">
              <a:extLst>
                <a:ext uri="{FF2B5EF4-FFF2-40B4-BE49-F238E27FC236}">
                  <a16:creationId xmlns:a16="http://schemas.microsoft.com/office/drawing/2014/main" id="{7222A4A9-EB2D-4A8F-85AF-18D78658C12A}"/>
                </a:ext>
              </a:extLst>
            </p:cNvPr>
            <p:cNvSpPr>
              <a:spLocks noChangeAspect="1" noChangeArrowheads="1" noTextEdit="1"/>
            </p:cNvSpPr>
            <p:nvPr/>
          </p:nvSpPr>
          <p:spPr bwMode="auto">
            <a:xfrm>
              <a:off x="7296071" y="2894515"/>
              <a:ext cx="398850" cy="35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a:solidFill>
                  <a:prstClr val="black"/>
                </a:solidFill>
                <a:latin typeface="Calibri" panose="020F0502020204030204"/>
              </a:endParaRPr>
            </a:p>
          </p:txBody>
        </p:sp>
        <p:sp>
          <p:nvSpPr>
            <p:cNvPr id="281" name="AutoShape 8">
              <a:extLst>
                <a:ext uri="{FF2B5EF4-FFF2-40B4-BE49-F238E27FC236}">
                  <a16:creationId xmlns:a16="http://schemas.microsoft.com/office/drawing/2014/main" id="{9E1B10AF-C999-47EE-9DF2-C4F8FCBC9855}"/>
                </a:ext>
              </a:extLst>
            </p:cNvPr>
            <p:cNvSpPr>
              <a:spLocks noChangeAspect="1" noChangeArrowheads="1" noTextEdit="1"/>
            </p:cNvSpPr>
            <p:nvPr/>
          </p:nvSpPr>
          <p:spPr bwMode="auto">
            <a:xfrm>
              <a:off x="7065331" y="2726314"/>
              <a:ext cx="730316" cy="4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000000"/>
                </a:solidFill>
                <a:latin typeface="Segoe UI"/>
              </a:endParaRPr>
            </a:p>
          </p:txBody>
        </p:sp>
        <p:sp>
          <p:nvSpPr>
            <p:cNvPr id="282" name="Freeform 10">
              <a:extLst>
                <a:ext uri="{FF2B5EF4-FFF2-40B4-BE49-F238E27FC236}">
                  <a16:creationId xmlns:a16="http://schemas.microsoft.com/office/drawing/2014/main" id="{A084A960-4BFF-447B-A956-0507E76F42FC}"/>
                </a:ext>
              </a:extLst>
            </p:cNvPr>
            <p:cNvSpPr>
              <a:spLocks/>
            </p:cNvSpPr>
            <p:nvPr/>
          </p:nvSpPr>
          <p:spPr bwMode="auto">
            <a:xfrm>
              <a:off x="7324757" y="2730674"/>
              <a:ext cx="122083" cy="128623"/>
            </a:xfrm>
            <a:custGeom>
              <a:avLst/>
              <a:gdLst>
                <a:gd name="T0" fmla="*/ 22 w 109"/>
                <a:gd name="T1" fmla="*/ 117 h 117"/>
                <a:gd name="T2" fmla="*/ 46 w 109"/>
                <a:gd name="T3" fmla="*/ 95 h 117"/>
                <a:gd name="T4" fmla="*/ 38 w 109"/>
                <a:gd name="T5" fmla="*/ 78 h 117"/>
                <a:gd name="T6" fmla="*/ 35 w 109"/>
                <a:gd name="T7" fmla="*/ 72 h 117"/>
                <a:gd name="T8" fmla="*/ 34 w 109"/>
                <a:gd name="T9" fmla="*/ 67 h 117"/>
                <a:gd name="T10" fmla="*/ 41 w 109"/>
                <a:gd name="T11" fmla="*/ 59 h 117"/>
                <a:gd name="T12" fmla="*/ 41 w 109"/>
                <a:gd name="T13" fmla="*/ 59 h 117"/>
                <a:gd name="T14" fmla="*/ 109 w 109"/>
                <a:gd name="T15" fmla="*/ 59 h 117"/>
                <a:gd name="T16" fmla="*/ 109 w 109"/>
                <a:gd name="T17" fmla="*/ 0 h 117"/>
                <a:gd name="T18" fmla="*/ 0 w 109"/>
                <a:gd name="T19" fmla="*/ 102 h 117"/>
                <a:gd name="T20" fmla="*/ 22 w 10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7">
                  <a:moveTo>
                    <a:pt x="22" y="117"/>
                  </a:moveTo>
                  <a:cubicBezTo>
                    <a:pt x="35" y="117"/>
                    <a:pt x="46" y="107"/>
                    <a:pt x="46" y="95"/>
                  </a:cubicBezTo>
                  <a:cubicBezTo>
                    <a:pt x="46" y="88"/>
                    <a:pt x="43" y="82"/>
                    <a:pt x="38" y="78"/>
                  </a:cubicBezTo>
                  <a:cubicBezTo>
                    <a:pt x="36" y="76"/>
                    <a:pt x="35" y="74"/>
                    <a:pt x="35" y="72"/>
                  </a:cubicBezTo>
                  <a:cubicBezTo>
                    <a:pt x="34" y="71"/>
                    <a:pt x="34" y="69"/>
                    <a:pt x="34" y="67"/>
                  </a:cubicBezTo>
                  <a:cubicBezTo>
                    <a:pt x="35" y="63"/>
                    <a:pt x="38" y="60"/>
                    <a:pt x="41" y="59"/>
                  </a:cubicBezTo>
                  <a:cubicBezTo>
                    <a:pt x="41" y="59"/>
                    <a:pt x="41" y="59"/>
                    <a:pt x="41" y="59"/>
                  </a:cubicBezTo>
                  <a:cubicBezTo>
                    <a:pt x="109" y="59"/>
                    <a:pt x="109" y="59"/>
                    <a:pt x="109" y="59"/>
                  </a:cubicBezTo>
                  <a:cubicBezTo>
                    <a:pt x="109" y="0"/>
                    <a:pt x="109" y="0"/>
                    <a:pt x="109" y="0"/>
                  </a:cubicBezTo>
                  <a:cubicBezTo>
                    <a:pt x="57" y="12"/>
                    <a:pt x="15" y="51"/>
                    <a:pt x="0" y="102"/>
                  </a:cubicBezTo>
                  <a:cubicBezTo>
                    <a:pt x="3" y="111"/>
                    <a:pt x="13" y="117"/>
                    <a:pt x="22" y="1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000000"/>
                </a:solidFill>
                <a:latin typeface="Segoe UI"/>
              </a:endParaRPr>
            </a:p>
          </p:txBody>
        </p:sp>
        <p:sp>
          <p:nvSpPr>
            <p:cNvPr id="283" name="Freeform 11">
              <a:extLst>
                <a:ext uri="{FF2B5EF4-FFF2-40B4-BE49-F238E27FC236}">
                  <a16:creationId xmlns:a16="http://schemas.microsoft.com/office/drawing/2014/main" id="{30E1079A-857D-4C2E-9E59-97D07D9B17FC}"/>
                </a:ext>
              </a:extLst>
            </p:cNvPr>
            <p:cNvSpPr>
              <a:spLocks/>
            </p:cNvSpPr>
            <p:nvPr/>
          </p:nvSpPr>
          <p:spPr bwMode="auto">
            <a:xfrm>
              <a:off x="7074051" y="2830956"/>
              <a:ext cx="167864" cy="167864"/>
            </a:xfrm>
            <a:custGeom>
              <a:avLst/>
              <a:gdLst>
                <a:gd name="T0" fmla="*/ 33 w 152"/>
                <a:gd name="T1" fmla="*/ 130 h 153"/>
                <a:gd name="T2" fmla="*/ 66 w 152"/>
                <a:gd name="T3" fmla="*/ 98 h 153"/>
                <a:gd name="T4" fmla="*/ 100 w 152"/>
                <a:gd name="T5" fmla="*/ 130 h 153"/>
                <a:gd name="T6" fmla="*/ 89 w 152"/>
                <a:gd name="T7" fmla="*/ 153 h 153"/>
                <a:gd name="T8" fmla="*/ 152 w 152"/>
                <a:gd name="T9" fmla="*/ 153 h 153"/>
                <a:gd name="T10" fmla="*/ 152 w 152"/>
                <a:gd name="T11" fmla="*/ 91 h 153"/>
                <a:gd name="T12" fmla="*/ 128 w 152"/>
                <a:gd name="T13" fmla="*/ 102 h 153"/>
                <a:gd name="T14" fmla="*/ 96 w 152"/>
                <a:gd name="T15" fmla="*/ 69 h 153"/>
                <a:gd name="T16" fmla="*/ 128 w 152"/>
                <a:gd name="T17" fmla="*/ 35 h 153"/>
                <a:gd name="T18" fmla="*/ 152 w 152"/>
                <a:gd name="T19" fmla="*/ 46 h 153"/>
                <a:gd name="T20" fmla="*/ 152 w 152"/>
                <a:gd name="T21" fmla="*/ 0 h 153"/>
                <a:gd name="T22" fmla="*/ 82 w 152"/>
                <a:gd name="T23" fmla="*/ 80 h 153"/>
                <a:gd name="T24" fmla="*/ 82 w 152"/>
                <a:gd name="T25" fmla="*/ 82 h 153"/>
                <a:gd name="T26" fmla="*/ 82 w 152"/>
                <a:gd name="T27" fmla="*/ 82 h 153"/>
                <a:gd name="T28" fmla="*/ 82 w 152"/>
                <a:gd name="T29" fmla="*/ 84 h 153"/>
                <a:gd name="T30" fmla="*/ 81 w 152"/>
                <a:gd name="T31" fmla="*/ 84 h 153"/>
                <a:gd name="T32" fmla="*/ 0 w 152"/>
                <a:gd name="T33" fmla="*/ 152 h 153"/>
                <a:gd name="T34" fmla="*/ 43 w 152"/>
                <a:gd name="T35" fmla="*/ 152 h 153"/>
                <a:gd name="T36" fmla="*/ 33 w 152"/>
                <a:gd name="T37"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53">
                  <a:moveTo>
                    <a:pt x="33" y="130"/>
                  </a:moveTo>
                  <a:cubicBezTo>
                    <a:pt x="33" y="112"/>
                    <a:pt x="48" y="98"/>
                    <a:pt x="66" y="98"/>
                  </a:cubicBezTo>
                  <a:cubicBezTo>
                    <a:pt x="85" y="98"/>
                    <a:pt x="100" y="112"/>
                    <a:pt x="100" y="130"/>
                  </a:cubicBezTo>
                  <a:cubicBezTo>
                    <a:pt x="100" y="138"/>
                    <a:pt x="96" y="147"/>
                    <a:pt x="89" y="153"/>
                  </a:cubicBezTo>
                  <a:cubicBezTo>
                    <a:pt x="152" y="153"/>
                    <a:pt x="152" y="153"/>
                    <a:pt x="152" y="153"/>
                  </a:cubicBezTo>
                  <a:cubicBezTo>
                    <a:pt x="152" y="91"/>
                    <a:pt x="152" y="91"/>
                    <a:pt x="152" y="91"/>
                  </a:cubicBezTo>
                  <a:cubicBezTo>
                    <a:pt x="146" y="98"/>
                    <a:pt x="137" y="102"/>
                    <a:pt x="128" y="102"/>
                  </a:cubicBezTo>
                  <a:cubicBezTo>
                    <a:pt x="111" y="102"/>
                    <a:pt x="96" y="87"/>
                    <a:pt x="96" y="69"/>
                  </a:cubicBezTo>
                  <a:cubicBezTo>
                    <a:pt x="96" y="50"/>
                    <a:pt x="111" y="35"/>
                    <a:pt x="128" y="35"/>
                  </a:cubicBezTo>
                  <a:cubicBezTo>
                    <a:pt x="137" y="35"/>
                    <a:pt x="146" y="39"/>
                    <a:pt x="152" y="46"/>
                  </a:cubicBezTo>
                  <a:cubicBezTo>
                    <a:pt x="152" y="0"/>
                    <a:pt x="152" y="0"/>
                    <a:pt x="152" y="0"/>
                  </a:cubicBezTo>
                  <a:cubicBezTo>
                    <a:pt x="112" y="5"/>
                    <a:pt x="82" y="40"/>
                    <a:pt x="82" y="80"/>
                  </a:cubicBezTo>
                  <a:cubicBezTo>
                    <a:pt x="82" y="81"/>
                    <a:pt x="82" y="81"/>
                    <a:pt x="82" y="82"/>
                  </a:cubicBezTo>
                  <a:cubicBezTo>
                    <a:pt x="82" y="82"/>
                    <a:pt x="82" y="82"/>
                    <a:pt x="82" y="82"/>
                  </a:cubicBezTo>
                  <a:cubicBezTo>
                    <a:pt x="82" y="84"/>
                    <a:pt x="82" y="84"/>
                    <a:pt x="82" y="84"/>
                  </a:cubicBezTo>
                  <a:cubicBezTo>
                    <a:pt x="81" y="84"/>
                    <a:pt x="81" y="84"/>
                    <a:pt x="81" y="84"/>
                  </a:cubicBezTo>
                  <a:cubicBezTo>
                    <a:pt x="44" y="91"/>
                    <a:pt x="13" y="117"/>
                    <a:pt x="0" y="152"/>
                  </a:cubicBezTo>
                  <a:cubicBezTo>
                    <a:pt x="43" y="152"/>
                    <a:pt x="43" y="152"/>
                    <a:pt x="43" y="152"/>
                  </a:cubicBezTo>
                  <a:cubicBezTo>
                    <a:pt x="37" y="147"/>
                    <a:pt x="33" y="138"/>
                    <a:pt x="33" y="1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000000"/>
                </a:solidFill>
                <a:latin typeface="Segoe UI"/>
              </a:endParaRPr>
            </a:p>
          </p:txBody>
        </p:sp>
        <p:sp>
          <p:nvSpPr>
            <p:cNvPr id="284" name="Freeform 12">
              <a:extLst>
                <a:ext uri="{FF2B5EF4-FFF2-40B4-BE49-F238E27FC236}">
                  <a16:creationId xmlns:a16="http://schemas.microsoft.com/office/drawing/2014/main" id="{7561F24F-BC0C-4BD1-8C78-6C293EDC81C3}"/>
                </a:ext>
              </a:extLst>
            </p:cNvPr>
            <p:cNvSpPr>
              <a:spLocks/>
            </p:cNvSpPr>
            <p:nvPr/>
          </p:nvSpPr>
          <p:spPr bwMode="auto">
            <a:xfrm>
              <a:off x="7457740" y="2726314"/>
              <a:ext cx="163504" cy="132983"/>
            </a:xfrm>
            <a:custGeom>
              <a:avLst/>
              <a:gdLst>
                <a:gd name="T0" fmla="*/ 74 w 147"/>
                <a:gd name="T1" fmla="*/ 71 h 122"/>
                <a:gd name="T2" fmla="*/ 75 w 147"/>
                <a:gd name="T3" fmla="*/ 75 h 122"/>
                <a:gd name="T4" fmla="*/ 75 w 147"/>
                <a:gd name="T5" fmla="*/ 75 h 122"/>
                <a:gd name="T6" fmla="*/ 71 w 147"/>
                <a:gd name="T7" fmla="*/ 82 h 122"/>
                <a:gd name="T8" fmla="*/ 62 w 147"/>
                <a:gd name="T9" fmla="*/ 99 h 122"/>
                <a:gd name="T10" fmla="*/ 86 w 147"/>
                <a:gd name="T11" fmla="*/ 122 h 122"/>
                <a:gd name="T12" fmla="*/ 110 w 147"/>
                <a:gd name="T13" fmla="*/ 99 h 122"/>
                <a:gd name="T14" fmla="*/ 101 w 147"/>
                <a:gd name="T15" fmla="*/ 82 h 122"/>
                <a:gd name="T16" fmla="*/ 98 w 147"/>
                <a:gd name="T17" fmla="*/ 76 h 122"/>
                <a:gd name="T18" fmla="*/ 98 w 147"/>
                <a:gd name="T19" fmla="*/ 75 h 122"/>
                <a:gd name="T20" fmla="*/ 98 w 147"/>
                <a:gd name="T21" fmla="*/ 71 h 122"/>
                <a:gd name="T22" fmla="*/ 107 w 147"/>
                <a:gd name="T23" fmla="*/ 63 h 122"/>
                <a:gd name="T24" fmla="*/ 147 w 147"/>
                <a:gd name="T25" fmla="*/ 63 h 122"/>
                <a:gd name="T26" fmla="*/ 38 w 147"/>
                <a:gd name="T27" fmla="*/ 1 h 122"/>
                <a:gd name="T28" fmla="*/ 12 w 147"/>
                <a:gd name="T29" fmla="*/ 1 h 122"/>
                <a:gd name="T30" fmla="*/ 0 w 147"/>
                <a:gd name="T31" fmla="*/ 2 h 122"/>
                <a:gd name="T32" fmla="*/ 0 w 147"/>
                <a:gd name="T33" fmla="*/ 63 h 122"/>
                <a:gd name="T34" fmla="*/ 66 w 147"/>
                <a:gd name="T35" fmla="*/ 63 h 122"/>
                <a:gd name="T36" fmla="*/ 74 w 147"/>
                <a:gd name="T3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22">
                  <a:moveTo>
                    <a:pt x="74" y="71"/>
                  </a:moveTo>
                  <a:cubicBezTo>
                    <a:pt x="75" y="72"/>
                    <a:pt x="75" y="74"/>
                    <a:pt x="75" y="75"/>
                  </a:cubicBezTo>
                  <a:cubicBezTo>
                    <a:pt x="75" y="75"/>
                    <a:pt x="75" y="75"/>
                    <a:pt x="75" y="75"/>
                  </a:cubicBezTo>
                  <a:cubicBezTo>
                    <a:pt x="75" y="78"/>
                    <a:pt x="72" y="81"/>
                    <a:pt x="71" y="82"/>
                  </a:cubicBezTo>
                  <a:cubicBezTo>
                    <a:pt x="65" y="87"/>
                    <a:pt x="62" y="93"/>
                    <a:pt x="62" y="99"/>
                  </a:cubicBezTo>
                  <a:cubicBezTo>
                    <a:pt x="62" y="112"/>
                    <a:pt x="73" y="122"/>
                    <a:pt x="86" y="122"/>
                  </a:cubicBezTo>
                  <a:cubicBezTo>
                    <a:pt x="99" y="122"/>
                    <a:pt x="110" y="112"/>
                    <a:pt x="110" y="99"/>
                  </a:cubicBezTo>
                  <a:cubicBezTo>
                    <a:pt x="110" y="93"/>
                    <a:pt x="107" y="87"/>
                    <a:pt x="101" y="82"/>
                  </a:cubicBezTo>
                  <a:cubicBezTo>
                    <a:pt x="100" y="81"/>
                    <a:pt x="98" y="79"/>
                    <a:pt x="98" y="76"/>
                  </a:cubicBezTo>
                  <a:cubicBezTo>
                    <a:pt x="98" y="75"/>
                    <a:pt x="98" y="75"/>
                    <a:pt x="98" y="75"/>
                  </a:cubicBezTo>
                  <a:cubicBezTo>
                    <a:pt x="98" y="74"/>
                    <a:pt x="98" y="73"/>
                    <a:pt x="98" y="71"/>
                  </a:cubicBezTo>
                  <a:cubicBezTo>
                    <a:pt x="99" y="67"/>
                    <a:pt x="103" y="64"/>
                    <a:pt x="107" y="63"/>
                  </a:cubicBezTo>
                  <a:cubicBezTo>
                    <a:pt x="147" y="63"/>
                    <a:pt x="147" y="63"/>
                    <a:pt x="147" y="63"/>
                  </a:cubicBezTo>
                  <a:cubicBezTo>
                    <a:pt x="122" y="27"/>
                    <a:pt x="83" y="5"/>
                    <a:pt x="38" y="1"/>
                  </a:cubicBezTo>
                  <a:cubicBezTo>
                    <a:pt x="29" y="0"/>
                    <a:pt x="21" y="0"/>
                    <a:pt x="12" y="1"/>
                  </a:cubicBezTo>
                  <a:cubicBezTo>
                    <a:pt x="8" y="1"/>
                    <a:pt x="4" y="1"/>
                    <a:pt x="0" y="2"/>
                  </a:cubicBezTo>
                  <a:cubicBezTo>
                    <a:pt x="0" y="63"/>
                    <a:pt x="0" y="63"/>
                    <a:pt x="0" y="63"/>
                  </a:cubicBezTo>
                  <a:cubicBezTo>
                    <a:pt x="66" y="63"/>
                    <a:pt x="66" y="63"/>
                    <a:pt x="66" y="63"/>
                  </a:cubicBezTo>
                  <a:cubicBezTo>
                    <a:pt x="70" y="65"/>
                    <a:pt x="74" y="68"/>
                    <a:pt x="74"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000000"/>
                </a:solidFill>
                <a:latin typeface="Segoe UI"/>
              </a:endParaRPr>
            </a:p>
          </p:txBody>
        </p:sp>
        <p:sp>
          <p:nvSpPr>
            <p:cNvPr id="285" name="Freeform 13">
              <a:extLst>
                <a:ext uri="{FF2B5EF4-FFF2-40B4-BE49-F238E27FC236}">
                  <a16:creationId xmlns:a16="http://schemas.microsoft.com/office/drawing/2014/main" id="{4F915BFD-BEE6-488B-A19C-9712D9B23AF7}"/>
                </a:ext>
              </a:extLst>
            </p:cNvPr>
            <p:cNvSpPr>
              <a:spLocks/>
            </p:cNvSpPr>
            <p:nvPr/>
          </p:nvSpPr>
          <p:spPr bwMode="auto">
            <a:xfrm>
              <a:off x="7662664" y="2937779"/>
              <a:ext cx="69762" cy="61041"/>
            </a:xfrm>
            <a:custGeom>
              <a:avLst/>
              <a:gdLst>
                <a:gd name="T0" fmla="*/ 63 w 64"/>
                <a:gd name="T1" fmla="*/ 9 h 55"/>
                <a:gd name="T2" fmla="*/ 25 w 64"/>
                <a:gd name="T3" fmla="*/ 0 h 55"/>
                <a:gd name="T4" fmla="*/ 0 w 64"/>
                <a:gd name="T5" fmla="*/ 2 h 55"/>
                <a:gd name="T6" fmla="*/ 0 w 64"/>
                <a:gd name="T7" fmla="*/ 55 h 55"/>
                <a:gd name="T8" fmla="*/ 64 w 64"/>
                <a:gd name="T9" fmla="*/ 55 h 55"/>
                <a:gd name="T10" fmla="*/ 53 w 64"/>
                <a:gd name="T11" fmla="*/ 32 h 55"/>
                <a:gd name="T12" fmla="*/ 63 w 64"/>
                <a:gd name="T13" fmla="*/ 9 h 55"/>
              </a:gdLst>
              <a:ahLst/>
              <a:cxnLst>
                <a:cxn ang="0">
                  <a:pos x="T0" y="T1"/>
                </a:cxn>
                <a:cxn ang="0">
                  <a:pos x="T2" y="T3"/>
                </a:cxn>
                <a:cxn ang="0">
                  <a:pos x="T4" y="T5"/>
                </a:cxn>
                <a:cxn ang="0">
                  <a:pos x="T6" y="T7"/>
                </a:cxn>
                <a:cxn ang="0">
                  <a:pos x="T8" y="T9"/>
                </a:cxn>
                <a:cxn ang="0">
                  <a:pos x="T10" y="T11"/>
                </a:cxn>
                <a:cxn ang="0">
                  <a:pos x="T12" y="T13"/>
                </a:cxn>
              </a:cxnLst>
              <a:rect l="0" t="0" r="r" b="b"/>
              <a:pathLst>
                <a:path w="64" h="55">
                  <a:moveTo>
                    <a:pt x="63" y="9"/>
                  </a:moveTo>
                  <a:cubicBezTo>
                    <a:pt x="51" y="4"/>
                    <a:pt x="38" y="0"/>
                    <a:pt x="25" y="0"/>
                  </a:cubicBezTo>
                  <a:cubicBezTo>
                    <a:pt x="14" y="0"/>
                    <a:pt x="7" y="0"/>
                    <a:pt x="0" y="2"/>
                  </a:cubicBezTo>
                  <a:cubicBezTo>
                    <a:pt x="0" y="55"/>
                    <a:pt x="0" y="55"/>
                    <a:pt x="0" y="55"/>
                  </a:cubicBezTo>
                  <a:cubicBezTo>
                    <a:pt x="64" y="55"/>
                    <a:pt x="64" y="55"/>
                    <a:pt x="64" y="55"/>
                  </a:cubicBezTo>
                  <a:cubicBezTo>
                    <a:pt x="57" y="49"/>
                    <a:pt x="53" y="40"/>
                    <a:pt x="53" y="32"/>
                  </a:cubicBezTo>
                  <a:cubicBezTo>
                    <a:pt x="53" y="23"/>
                    <a:pt x="57" y="15"/>
                    <a:pt x="63" y="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000000"/>
                </a:solidFill>
                <a:latin typeface="Segoe UI"/>
              </a:endParaRPr>
            </a:p>
          </p:txBody>
        </p:sp>
        <p:sp>
          <p:nvSpPr>
            <p:cNvPr id="286" name="Freeform 14">
              <a:extLst>
                <a:ext uri="{FF2B5EF4-FFF2-40B4-BE49-F238E27FC236}">
                  <a16:creationId xmlns:a16="http://schemas.microsoft.com/office/drawing/2014/main" id="{EF5EC12A-A3D8-49F6-B03F-E3013F0F184C}"/>
                </a:ext>
              </a:extLst>
            </p:cNvPr>
            <p:cNvSpPr>
              <a:spLocks/>
            </p:cNvSpPr>
            <p:nvPr/>
          </p:nvSpPr>
          <p:spPr bwMode="auto">
            <a:xfrm>
              <a:off x="7660484" y="2955219"/>
              <a:ext cx="137343" cy="209285"/>
            </a:xfrm>
            <a:custGeom>
              <a:avLst/>
              <a:gdLst>
                <a:gd name="T0" fmla="*/ 74 w 124"/>
                <a:gd name="T1" fmla="*/ 0 h 189"/>
                <a:gd name="T2" fmla="*/ 64 w 124"/>
                <a:gd name="T3" fmla="*/ 18 h 189"/>
                <a:gd name="T4" fmla="*/ 72 w 124"/>
                <a:gd name="T5" fmla="*/ 35 h 189"/>
                <a:gd name="T6" fmla="*/ 77 w 124"/>
                <a:gd name="T7" fmla="*/ 42 h 189"/>
                <a:gd name="T8" fmla="*/ 77 w 124"/>
                <a:gd name="T9" fmla="*/ 42 h 189"/>
                <a:gd name="T10" fmla="*/ 77 w 124"/>
                <a:gd name="T11" fmla="*/ 45 h 189"/>
                <a:gd name="T12" fmla="*/ 68 w 124"/>
                <a:gd name="T13" fmla="*/ 54 h 189"/>
                <a:gd name="T14" fmla="*/ 1 w 124"/>
                <a:gd name="T15" fmla="*/ 54 h 189"/>
                <a:gd name="T16" fmla="*/ 1 w 124"/>
                <a:gd name="T17" fmla="*/ 121 h 189"/>
                <a:gd name="T18" fmla="*/ 25 w 124"/>
                <a:gd name="T19" fmla="*/ 110 h 189"/>
                <a:gd name="T20" fmla="*/ 57 w 124"/>
                <a:gd name="T21" fmla="*/ 143 h 189"/>
                <a:gd name="T22" fmla="*/ 35 w 124"/>
                <a:gd name="T23" fmla="*/ 175 h 189"/>
                <a:gd name="T24" fmla="*/ 14 w 124"/>
                <a:gd name="T25" fmla="*/ 175 h 189"/>
                <a:gd name="T26" fmla="*/ 0 w 124"/>
                <a:gd name="T27" fmla="*/ 165 h 189"/>
                <a:gd name="T28" fmla="*/ 0 w 124"/>
                <a:gd name="T29" fmla="*/ 189 h 189"/>
                <a:gd name="T30" fmla="*/ 24 w 124"/>
                <a:gd name="T31" fmla="*/ 189 h 189"/>
                <a:gd name="T32" fmla="*/ 90 w 124"/>
                <a:gd name="T33" fmla="*/ 164 h 189"/>
                <a:gd name="T34" fmla="*/ 123 w 124"/>
                <a:gd name="T35" fmla="*/ 90 h 189"/>
                <a:gd name="T36" fmla="*/ 74 w 124"/>
                <a:gd name="T3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89">
                  <a:moveTo>
                    <a:pt x="74" y="0"/>
                  </a:moveTo>
                  <a:cubicBezTo>
                    <a:pt x="68" y="4"/>
                    <a:pt x="64" y="11"/>
                    <a:pt x="64" y="18"/>
                  </a:cubicBezTo>
                  <a:cubicBezTo>
                    <a:pt x="64" y="25"/>
                    <a:pt x="67" y="31"/>
                    <a:pt x="72" y="35"/>
                  </a:cubicBezTo>
                  <a:cubicBezTo>
                    <a:pt x="72" y="35"/>
                    <a:pt x="77" y="39"/>
                    <a:pt x="77" y="42"/>
                  </a:cubicBezTo>
                  <a:cubicBezTo>
                    <a:pt x="77" y="42"/>
                    <a:pt x="77" y="42"/>
                    <a:pt x="77" y="42"/>
                  </a:cubicBezTo>
                  <a:cubicBezTo>
                    <a:pt x="77" y="43"/>
                    <a:pt x="77" y="44"/>
                    <a:pt x="77" y="45"/>
                  </a:cubicBezTo>
                  <a:cubicBezTo>
                    <a:pt x="76" y="50"/>
                    <a:pt x="74" y="53"/>
                    <a:pt x="68" y="54"/>
                  </a:cubicBezTo>
                  <a:cubicBezTo>
                    <a:pt x="1" y="54"/>
                    <a:pt x="1" y="54"/>
                    <a:pt x="1" y="54"/>
                  </a:cubicBezTo>
                  <a:cubicBezTo>
                    <a:pt x="1" y="121"/>
                    <a:pt x="1" y="121"/>
                    <a:pt x="1" y="121"/>
                  </a:cubicBezTo>
                  <a:cubicBezTo>
                    <a:pt x="7" y="114"/>
                    <a:pt x="16" y="110"/>
                    <a:pt x="25" y="110"/>
                  </a:cubicBezTo>
                  <a:cubicBezTo>
                    <a:pt x="42" y="110"/>
                    <a:pt x="57" y="125"/>
                    <a:pt x="57" y="143"/>
                  </a:cubicBezTo>
                  <a:cubicBezTo>
                    <a:pt x="57" y="158"/>
                    <a:pt x="48" y="170"/>
                    <a:pt x="35" y="175"/>
                  </a:cubicBezTo>
                  <a:cubicBezTo>
                    <a:pt x="28" y="177"/>
                    <a:pt x="21" y="177"/>
                    <a:pt x="14" y="175"/>
                  </a:cubicBezTo>
                  <a:cubicBezTo>
                    <a:pt x="9" y="173"/>
                    <a:pt x="4" y="170"/>
                    <a:pt x="0" y="165"/>
                  </a:cubicBezTo>
                  <a:cubicBezTo>
                    <a:pt x="0" y="189"/>
                    <a:pt x="0" y="189"/>
                    <a:pt x="0" y="189"/>
                  </a:cubicBezTo>
                  <a:cubicBezTo>
                    <a:pt x="24" y="189"/>
                    <a:pt x="24" y="189"/>
                    <a:pt x="24" y="189"/>
                  </a:cubicBezTo>
                  <a:cubicBezTo>
                    <a:pt x="48" y="189"/>
                    <a:pt x="72" y="180"/>
                    <a:pt x="90" y="164"/>
                  </a:cubicBezTo>
                  <a:cubicBezTo>
                    <a:pt x="111" y="145"/>
                    <a:pt x="123" y="118"/>
                    <a:pt x="123" y="90"/>
                  </a:cubicBezTo>
                  <a:cubicBezTo>
                    <a:pt x="124" y="54"/>
                    <a:pt x="104" y="18"/>
                    <a:pt x="7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000000"/>
                </a:solidFill>
                <a:latin typeface="Segoe UI"/>
              </a:endParaRPr>
            </a:p>
          </p:txBody>
        </p:sp>
        <p:sp>
          <p:nvSpPr>
            <p:cNvPr id="287" name="Freeform 15">
              <a:extLst>
                <a:ext uri="{FF2B5EF4-FFF2-40B4-BE49-F238E27FC236}">
                  <a16:creationId xmlns:a16="http://schemas.microsoft.com/office/drawing/2014/main" id="{186918A5-4ED0-4BB8-9B0F-35F134EE754A}"/>
                </a:ext>
              </a:extLst>
            </p:cNvPr>
            <p:cNvSpPr>
              <a:spLocks/>
            </p:cNvSpPr>
            <p:nvPr/>
          </p:nvSpPr>
          <p:spPr bwMode="auto">
            <a:xfrm>
              <a:off x="7065331" y="2950859"/>
              <a:ext cx="176584" cy="213645"/>
            </a:xfrm>
            <a:custGeom>
              <a:avLst/>
              <a:gdLst>
                <a:gd name="T0" fmla="*/ 145 w 160"/>
                <a:gd name="T1" fmla="*/ 179 h 193"/>
                <a:gd name="T2" fmla="*/ 125 w 160"/>
                <a:gd name="T3" fmla="*/ 179 h 193"/>
                <a:gd name="T4" fmla="*/ 103 w 160"/>
                <a:gd name="T5" fmla="*/ 147 h 193"/>
                <a:gd name="T6" fmla="*/ 135 w 160"/>
                <a:gd name="T7" fmla="*/ 114 h 193"/>
                <a:gd name="T8" fmla="*/ 159 w 160"/>
                <a:gd name="T9" fmla="*/ 125 h 193"/>
                <a:gd name="T10" fmla="*/ 159 w 160"/>
                <a:gd name="T11" fmla="*/ 58 h 193"/>
                <a:gd name="T12" fmla="*/ 94 w 160"/>
                <a:gd name="T13" fmla="*/ 58 h 193"/>
                <a:gd name="T14" fmla="*/ 85 w 160"/>
                <a:gd name="T15" fmla="*/ 50 h 193"/>
                <a:gd name="T16" fmla="*/ 85 w 160"/>
                <a:gd name="T17" fmla="*/ 46 h 193"/>
                <a:gd name="T18" fmla="*/ 85 w 160"/>
                <a:gd name="T19" fmla="*/ 45 h 193"/>
                <a:gd name="T20" fmla="*/ 88 w 160"/>
                <a:gd name="T21" fmla="*/ 39 h 193"/>
                <a:gd name="T22" fmla="*/ 97 w 160"/>
                <a:gd name="T23" fmla="*/ 22 h 193"/>
                <a:gd name="T24" fmla="*/ 73 w 160"/>
                <a:gd name="T25" fmla="*/ 0 h 193"/>
                <a:gd name="T26" fmla="*/ 49 w 160"/>
                <a:gd name="T27" fmla="*/ 22 h 193"/>
                <a:gd name="T28" fmla="*/ 58 w 160"/>
                <a:gd name="T29" fmla="*/ 39 h 193"/>
                <a:gd name="T30" fmla="*/ 61 w 160"/>
                <a:gd name="T31" fmla="*/ 45 h 193"/>
                <a:gd name="T32" fmla="*/ 61 w 160"/>
                <a:gd name="T33" fmla="*/ 45 h 193"/>
                <a:gd name="T34" fmla="*/ 61 w 160"/>
                <a:gd name="T35" fmla="*/ 49 h 193"/>
                <a:gd name="T36" fmla="*/ 52 w 160"/>
                <a:gd name="T37" fmla="*/ 58 h 193"/>
                <a:gd name="T38" fmla="*/ 3 w 160"/>
                <a:gd name="T39" fmla="*/ 58 h 193"/>
                <a:gd name="T40" fmla="*/ 0 w 160"/>
                <a:gd name="T41" fmla="*/ 84 h 193"/>
                <a:gd name="T42" fmla="*/ 4 w 160"/>
                <a:gd name="T43" fmla="*/ 114 h 193"/>
                <a:gd name="T44" fmla="*/ 110 w 160"/>
                <a:gd name="T45" fmla="*/ 193 h 193"/>
                <a:gd name="T46" fmla="*/ 160 w 160"/>
                <a:gd name="T47" fmla="*/ 193 h 193"/>
                <a:gd name="T48" fmla="*/ 160 w 160"/>
                <a:gd name="T49" fmla="*/ 169 h 193"/>
                <a:gd name="T50" fmla="*/ 145 w 160"/>
                <a:gd name="T51"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93">
                  <a:moveTo>
                    <a:pt x="145" y="179"/>
                  </a:moveTo>
                  <a:cubicBezTo>
                    <a:pt x="139" y="181"/>
                    <a:pt x="132" y="181"/>
                    <a:pt x="125" y="179"/>
                  </a:cubicBezTo>
                  <a:cubicBezTo>
                    <a:pt x="112" y="174"/>
                    <a:pt x="103" y="162"/>
                    <a:pt x="103" y="147"/>
                  </a:cubicBezTo>
                  <a:cubicBezTo>
                    <a:pt x="103" y="129"/>
                    <a:pt x="117" y="114"/>
                    <a:pt x="135" y="114"/>
                  </a:cubicBezTo>
                  <a:cubicBezTo>
                    <a:pt x="144" y="114"/>
                    <a:pt x="153" y="118"/>
                    <a:pt x="159" y="125"/>
                  </a:cubicBezTo>
                  <a:cubicBezTo>
                    <a:pt x="159" y="58"/>
                    <a:pt x="159" y="58"/>
                    <a:pt x="159" y="58"/>
                  </a:cubicBezTo>
                  <a:cubicBezTo>
                    <a:pt x="94" y="58"/>
                    <a:pt x="94" y="58"/>
                    <a:pt x="94" y="58"/>
                  </a:cubicBezTo>
                  <a:cubicBezTo>
                    <a:pt x="89" y="57"/>
                    <a:pt x="86" y="54"/>
                    <a:pt x="85" y="50"/>
                  </a:cubicBezTo>
                  <a:cubicBezTo>
                    <a:pt x="85" y="49"/>
                    <a:pt x="85" y="48"/>
                    <a:pt x="85" y="46"/>
                  </a:cubicBezTo>
                  <a:cubicBezTo>
                    <a:pt x="85" y="45"/>
                    <a:pt x="85" y="45"/>
                    <a:pt x="85" y="45"/>
                  </a:cubicBezTo>
                  <a:cubicBezTo>
                    <a:pt x="85" y="43"/>
                    <a:pt x="86" y="41"/>
                    <a:pt x="88" y="39"/>
                  </a:cubicBezTo>
                  <a:cubicBezTo>
                    <a:pt x="94" y="35"/>
                    <a:pt x="97" y="28"/>
                    <a:pt x="97" y="22"/>
                  </a:cubicBezTo>
                  <a:cubicBezTo>
                    <a:pt x="97" y="10"/>
                    <a:pt x="86" y="0"/>
                    <a:pt x="73" y="0"/>
                  </a:cubicBezTo>
                  <a:cubicBezTo>
                    <a:pt x="60" y="0"/>
                    <a:pt x="49" y="10"/>
                    <a:pt x="49" y="22"/>
                  </a:cubicBezTo>
                  <a:cubicBezTo>
                    <a:pt x="49" y="29"/>
                    <a:pt x="52" y="35"/>
                    <a:pt x="58" y="39"/>
                  </a:cubicBezTo>
                  <a:cubicBezTo>
                    <a:pt x="59" y="40"/>
                    <a:pt x="61" y="42"/>
                    <a:pt x="61" y="45"/>
                  </a:cubicBezTo>
                  <a:cubicBezTo>
                    <a:pt x="61" y="45"/>
                    <a:pt x="61" y="45"/>
                    <a:pt x="61" y="45"/>
                  </a:cubicBezTo>
                  <a:cubicBezTo>
                    <a:pt x="61" y="47"/>
                    <a:pt x="61" y="48"/>
                    <a:pt x="61" y="49"/>
                  </a:cubicBezTo>
                  <a:cubicBezTo>
                    <a:pt x="60" y="54"/>
                    <a:pt x="57" y="58"/>
                    <a:pt x="52" y="58"/>
                  </a:cubicBezTo>
                  <a:cubicBezTo>
                    <a:pt x="3" y="58"/>
                    <a:pt x="3" y="58"/>
                    <a:pt x="3" y="58"/>
                  </a:cubicBezTo>
                  <a:cubicBezTo>
                    <a:pt x="1" y="66"/>
                    <a:pt x="0" y="75"/>
                    <a:pt x="0" y="84"/>
                  </a:cubicBezTo>
                  <a:cubicBezTo>
                    <a:pt x="0" y="94"/>
                    <a:pt x="2" y="104"/>
                    <a:pt x="4" y="114"/>
                  </a:cubicBezTo>
                  <a:cubicBezTo>
                    <a:pt x="18" y="160"/>
                    <a:pt x="61" y="193"/>
                    <a:pt x="110" y="193"/>
                  </a:cubicBezTo>
                  <a:cubicBezTo>
                    <a:pt x="160" y="193"/>
                    <a:pt x="160" y="193"/>
                    <a:pt x="160" y="193"/>
                  </a:cubicBezTo>
                  <a:cubicBezTo>
                    <a:pt x="160" y="169"/>
                    <a:pt x="160" y="169"/>
                    <a:pt x="160" y="169"/>
                  </a:cubicBezTo>
                  <a:cubicBezTo>
                    <a:pt x="156" y="173"/>
                    <a:pt x="151" y="177"/>
                    <a:pt x="145" y="1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000000"/>
                </a:solidFill>
                <a:latin typeface="Segoe UI"/>
              </a:endParaRPr>
            </a:p>
          </p:txBody>
        </p:sp>
        <p:sp>
          <p:nvSpPr>
            <p:cNvPr id="288" name="Freeform 16">
              <a:extLst>
                <a:ext uri="{FF2B5EF4-FFF2-40B4-BE49-F238E27FC236}">
                  <a16:creationId xmlns:a16="http://schemas.microsoft.com/office/drawing/2014/main" id="{29DD5311-0F36-4B19-80DD-CF83AA70E2C6}"/>
                </a:ext>
              </a:extLst>
            </p:cNvPr>
            <p:cNvSpPr>
              <a:spLocks/>
            </p:cNvSpPr>
            <p:nvPr/>
          </p:nvSpPr>
          <p:spPr bwMode="auto">
            <a:xfrm>
              <a:off x="7392338" y="3014081"/>
              <a:ext cx="320467" cy="150423"/>
            </a:xfrm>
            <a:custGeom>
              <a:avLst/>
              <a:gdLst>
                <a:gd name="T0" fmla="*/ 250 w 290"/>
                <a:gd name="T1" fmla="*/ 104 h 135"/>
                <a:gd name="T2" fmla="*/ 267 w 290"/>
                <a:gd name="T3" fmla="*/ 113 h 135"/>
                <a:gd name="T4" fmla="*/ 290 w 290"/>
                <a:gd name="T5" fmla="*/ 89 h 135"/>
                <a:gd name="T6" fmla="*/ 267 w 290"/>
                <a:gd name="T7" fmla="*/ 65 h 135"/>
                <a:gd name="T8" fmla="*/ 250 w 290"/>
                <a:gd name="T9" fmla="*/ 74 h 135"/>
                <a:gd name="T10" fmla="*/ 243 w 290"/>
                <a:gd name="T11" fmla="*/ 78 h 135"/>
                <a:gd name="T12" fmla="*/ 238 w 290"/>
                <a:gd name="T13" fmla="*/ 78 h 135"/>
                <a:gd name="T14" fmla="*/ 231 w 290"/>
                <a:gd name="T15" fmla="*/ 68 h 135"/>
                <a:gd name="T16" fmla="*/ 231 w 290"/>
                <a:gd name="T17" fmla="*/ 0 h 135"/>
                <a:gd name="T18" fmla="*/ 167 w 290"/>
                <a:gd name="T19" fmla="*/ 0 h 135"/>
                <a:gd name="T20" fmla="*/ 178 w 290"/>
                <a:gd name="T21" fmla="*/ 23 h 135"/>
                <a:gd name="T22" fmla="*/ 144 w 290"/>
                <a:gd name="T23" fmla="*/ 55 h 135"/>
                <a:gd name="T24" fmla="*/ 111 w 290"/>
                <a:gd name="T25" fmla="*/ 23 h 135"/>
                <a:gd name="T26" fmla="*/ 122 w 290"/>
                <a:gd name="T27" fmla="*/ 0 h 135"/>
                <a:gd name="T28" fmla="*/ 58 w 290"/>
                <a:gd name="T29" fmla="*/ 0 h 135"/>
                <a:gd name="T30" fmla="*/ 58 w 290"/>
                <a:gd name="T31" fmla="*/ 68 h 135"/>
                <a:gd name="T32" fmla="*/ 58 w 290"/>
                <a:gd name="T33" fmla="*/ 69 h 135"/>
                <a:gd name="T34" fmla="*/ 50 w 290"/>
                <a:gd name="T35" fmla="*/ 76 h 135"/>
                <a:gd name="T36" fmla="*/ 45 w 290"/>
                <a:gd name="T37" fmla="*/ 77 h 135"/>
                <a:gd name="T38" fmla="*/ 40 w 290"/>
                <a:gd name="T39" fmla="*/ 74 h 135"/>
                <a:gd name="T40" fmla="*/ 22 w 290"/>
                <a:gd name="T41" fmla="*/ 65 h 135"/>
                <a:gd name="T42" fmla="*/ 0 w 290"/>
                <a:gd name="T43" fmla="*/ 89 h 135"/>
                <a:gd name="T44" fmla="*/ 22 w 290"/>
                <a:gd name="T45" fmla="*/ 113 h 135"/>
                <a:gd name="T46" fmla="*/ 40 w 290"/>
                <a:gd name="T47" fmla="*/ 104 h 135"/>
                <a:gd name="T48" fmla="*/ 45 w 290"/>
                <a:gd name="T49" fmla="*/ 101 h 135"/>
                <a:gd name="T50" fmla="*/ 50 w 290"/>
                <a:gd name="T51" fmla="*/ 102 h 135"/>
                <a:gd name="T52" fmla="*/ 58 w 290"/>
                <a:gd name="T53" fmla="*/ 109 h 135"/>
                <a:gd name="T54" fmla="*/ 58 w 290"/>
                <a:gd name="T55" fmla="*/ 110 h 135"/>
                <a:gd name="T56" fmla="*/ 58 w 290"/>
                <a:gd name="T57" fmla="*/ 118 h 135"/>
                <a:gd name="T58" fmla="*/ 58 w 290"/>
                <a:gd name="T59" fmla="*/ 135 h 135"/>
                <a:gd name="T60" fmla="*/ 231 w 290"/>
                <a:gd name="T61" fmla="*/ 135 h 135"/>
                <a:gd name="T62" fmla="*/ 231 w 290"/>
                <a:gd name="T63" fmla="*/ 110 h 135"/>
                <a:gd name="T64" fmla="*/ 238 w 290"/>
                <a:gd name="T65" fmla="*/ 100 h 135"/>
                <a:gd name="T66" fmla="*/ 242 w 290"/>
                <a:gd name="T67" fmla="*/ 100 h 135"/>
                <a:gd name="T68" fmla="*/ 242 w 290"/>
                <a:gd name="T69" fmla="*/ 100 h 135"/>
                <a:gd name="T70" fmla="*/ 250 w 290"/>
                <a:gd name="T7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135">
                  <a:moveTo>
                    <a:pt x="250" y="104"/>
                  </a:moveTo>
                  <a:cubicBezTo>
                    <a:pt x="254" y="110"/>
                    <a:pt x="261" y="113"/>
                    <a:pt x="267" y="113"/>
                  </a:cubicBezTo>
                  <a:cubicBezTo>
                    <a:pt x="280" y="113"/>
                    <a:pt x="290" y="102"/>
                    <a:pt x="290" y="89"/>
                  </a:cubicBezTo>
                  <a:cubicBezTo>
                    <a:pt x="290" y="76"/>
                    <a:pt x="280" y="65"/>
                    <a:pt x="267" y="65"/>
                  </a:cubicBezTo>
                  <a:cubicBezTo>
                    <a:pt x="260" y="65"/>
                    <a:pt x="254" y="68"/>
                    <a:pt x="250" y="74"/>
                  </a:cubicBezTo>
                  <a:cubicBezTo>
                    <a:pt x="249" y="75"/>
                    <a:pt x="246" y="78"/>
                    <a:pt x="243" y="78"/>
                  </a:cubicBezTo>
                  <a:cubicBezTo>
                    <a:pt x="242" y="78"/>
                    <a:pt x="239" y="78"/>
                    <a:pt x="238" y="78"/>
                  </a:cubicBezTo>
                  <a:cubicBezTo>
                    <a:pt x="233" y="76"/>
                    <a:pt x="231" y="72"/>
                    <a:pt x="231" y="68"/>
                  </a:cubicBezTo>
                  <a:cubicBezTo>
                    <a:pt x="231" y="0"/>
                    <a:pt x="231" y="0"/>
                    <a:pt x="231" y="0"/>
                  </a:cubicBezTo>
                  <a:cubicBezTo>
                    <a:pt x="167" y="0"/>
                    <a:pt x="167" y="0"/>
                    <a:pt x="167" y="0"/>
                  </a:cubicBezTo>
                  <a:cubicBezTo>
                    <a:pt x="174" y="6"/>
                    <a:pt x="178" y="14"/>
                    <a:pt x="178" y="23"/>
                  </a:cubicBezTo>
                  <a:cubicBezTo>
                    <a:pt x="178" y="41"/>
                    <a:pt x="163" y="55"/>
                    <a:pt x="144" y="55"/>
                  </a:cubicBezTo>
                  <a:cubicBezTo>
                    <a:pt x="126" y="55"/>
                    <a:pt x="111" y="41"/>
                    <a:pt x="111" y="23"/>
                  </a:cubicBezTo>
                  <a:cubicBezTo>
                    <a:pt x="111" y="14"/>
                    <a:pt x="115" y="6"/>
                    <a:pt x="122" y="0"/>
                  </a:cubicBezTo>
                  <a:cubicBezTo>
                    <a:pt x="58" y="0"/>
                    <a:pt x="58" y="0"/>
                    <a:pt x="58" y="0"/>
                  </a:cubicBezTo>
                  <a:cubicBezTo>
                    <a:pt x="58" y="68"/>
                    <a:pt x="58" y="68"/>
                    <a:pt x="58" y="68"/>
                  </a:cubicBezTo>
                  <a:cubicBezTo>
                    <a:pt x="58" y="69"/>
                    <a:pt x="58" y="69"/>
                    <a:pt x="58" y="69"/>
                  </a:cubicBezTo>
                  <a:cubicBezTo>
                    <a:pt x="57" y="73"/>
                    <a:pt x="53" y="76"/>
                    <a:pt x="50" y="76"/>
                  </a:cubicBezTo>
                  <a:cubicBezTo>
                    <a:pt x="49" y="77"/>
                    <a:pt x="46" y="77"/>
                    <a:pt x="45" y="77"/>
                  </a:cubicBezTo>
                  <a:cubicBezTo>
                    <a:pt x="43" y="76"/>
                    <a:pt x="41" y="75"/>
                    <a:pt x="40" y="74"/>
                  </a:cubicBezTo>
                  <a:cubicBezTo>
                    <a:pt x="35" y="68"/>
                    <a:pt x="29" y="65"/>
                    <a:pt x="22" y="65"/>
                  </a:cubicBezTo>
                  <a:cubicBezTo>
                    <a:pt x="10" y="65"/>
                    <a:pt x="0" y="76"/>
                    <a:pt x="0" y="89"/>
                  </a:cubicBezTo>
                  <a:cubicBezTo>
                    <a:pt x="0" y="102"/>
                    <a:pt x="10" y="113"/>
                    <a:pt x="22" y="113"/>
                  </a:cubicBezTo>
                  <a:cubicBezTo>
                    <a:pt x="29" y="113"/>
                    <a:pt x="35" y="110"/>
                    <a:pt x="40" y="104"/>
                  </a:cubicBezTo>
                  <a:cubicBezTo>
                    <a:pt x="41" y="103"/>
                    <a:pt x="42" y="102"/>
                    <a:pt x="45" y="101"/>
                  </a:cubicBezTo>
                  <a:cubicBezTo>
                    <a:pt x="46" y="101"/>
                    <a:pt x="48" y="101"/>
                    <a:pt x="50" y="102"/>
                  </a:cubicBezTo>
                  <a:cubicBezTo>
                    <a:pt x="53" y="102"/>
                    <a:pt x="58" y="105"/>
                    <a:pt x="58" y="109"/>
                  </a:cubicBezTo>
                  <a:cubicBezTo>
                    <a:pt x="58" y="110"/>
                    <a:pt x="58" y="110"/>
                    <a:pt x="58" y="110"/>
                  </a:cubicBezTo>
                  <a:cubicBezTo>
                    <a:pt x="58" y="118"/>
                    <a:pt x="58" y="118"/>
                    <a:pt x="58" y="118"/>
                  </a:cubicBezTo>
                  <a:cubicBezTo>
                    <a:pt x="58" y="135"/>
                    <a:pt x="58" y="135"/>
                    <a:pt x="58" y="135"/>
                  </a:cubicBezTo>
                  <a:cubicBezTo>
                    <a:pt x="231" y="135"/>
                    <a:pt x="231" y="135"/>
                    <a:pt x="231" y="135"/>
                  </a:cubicBezTo>
                  <a:cubicBezTo>
                    <a:pt x="231" y="110"/>
                    <a:pt x="231" y="110"/>
                    <a:pt x="231" y="110"/>
                  </a:cubicBezTo>
                  <a:cubicBezTo>
                    <a:pt x="232" y="104"/>
                    <a:pt x="234" y="100"/>
                    <a:pt x="238" y="100"/>
                  </a:cubicBezTo>
                  <a:cubicBezTo>
                    <a:pt x="239" y="100"/>
                    <a:pt x="241" y="100"/>
                    <a:pt x="242" y="100"/>
                  </a:cubicBezTo>
                  <a:cubicBezTo>
                    <a:pt x="242" y="100"/>
                    <a:pt x="242" y="100"/>
                    <a:pt x="242" y="100"/>
                  </a:cubicBezTo>
                  <a:cubicBezTo>
                    <a:pt x="245" y="100"/>
                    <a:pt x="249" y="103"/>
                    <a:pt x="250" y="10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000000"/>
                </a:solidFill>
                <a:latin typeface="Segoe UI"/>
              </a:endParaRPr>
            </a:p>
          </p:txBody>
        </p:sp>
        <p:sp>
          <p:nvSpPr>
            <p:cNvPr id="289" name="Freeform 17">
              <a:extLst>
                <a:ext uri="{FF2B5EF4-FFF2-40B4-BE49-F238E27FC236}">
                  <a16:creationId xmlns:a16="http://schemas.microsoft.com/office/drawing/2014/main" id="{B7CF0486-2084-47FA-9275-24FFD49E2FB7}"/>
                </a:ext>
              </a:extLst>
            </p:cNvPr>
            <p:cNvSpPr>
              <a:spLocks/>
            </p:cNvSpPr>
            <p:nvPr/>
          </p:nvSpPr>
          <p:spPr bwMode="auto">
            <a:xfrm>
              <a:off x="7189594" y="2809156"/>
              <a:ext cx="320467" cy="189664"/>
            </a:xfrm>
            <a:custGeom>
              <a:avLst/>
              <a:gdLst>
                <a:gd name="T0" fmla="*/ 39 w 289"/>
                <a:gd name="T1" fmla="*/ 74 h 173"/>
                <a:gd name="T2" fmla="*/ 22 w 289"/>
                <a:gd name="T3" fmla="*/ 65 h 173"/>
                <a:gd name="T4" fmla="*/ 0 w 289"/>
                <a:gd name="T5" fmla="*/ 89 h 173"/>
                <a:gd name="T6" fmla="*/ 22 w 289"/>
                <a:gd name="T7" fmla="*/ 113 h 173"/>
                <a:gd name="T8" fmla="*/ 39 w 289"/>
                <a:gd name="T9" fmla="*/ 104 h 173"/>
                <a:gd name="T10" fmla="*/ 45 w 289"/>
                <a:gd name="T11" fmla="*/ 100 h 173"/>
                <a:gd name="T12" fmla="*/ 51 w 289"/>
                <a:gd name="T13" fmla="*/ 100 h 173"/>
                <a:gd name="T14" fmla="*/ 58 w 289"/>
                <a:gd name="T15" fmla="*/ 106 h 173"/>
                <a:gd name="T16" fmla="*/ 58 w 289"/>
                <a:gd name="T17" fmla="*/ 173 h 173"/>
                <a:gd name="T18" fmla="*/ 120 w 289"/>
                <a:gd name="T19" fmla="*/ 173 h 173"/>
                <a:gd name="T20" fmla="*/ 109 w 289"/>
                <a:gd name="T21" fmla="*/ 149 h 173"/>
                <a:gd name="T22" fmla="*/ 143 w 289"/>
                <a:gd name="T23" fmla="*/ 117 h 173"/>
                <a:gd name="T24" fmla="*/ 177 w 289"/>
                <a:gd name="T25" fmla="*/ 149 h 173"/>
                <a:gd name="T26" fmla="*/ 166 w 289"/>
                <a:gd name="T27" fmla="*/ 173 h 173"/>
                <a:gd name="T28" fmla="*/ 231 w 289"/>
                <a:gd name="T29" fmla="*/ 173 h 173"/>
                <a:gd name="T30" fmla="*/ 231 w 289"/>
                <a:gd name="T31" fmla="*/ 108 h 173"/>
                <a:gd name="T32" fmla="*/ 231 w 289"/>
                <a:gd name="T33" fmla="*/ 108 h 173"/>
                <a:gd name="T34" fmla="*/ 238 w 289"/>
                <a:gd name="T35" fmla="*/ 101 h 173"/>
                <a:gd name="T36" fmla="*/ 243 w 289"/>
                <a:gd name="T37" fmla="*/ 101 h 173"/>
                <a:gd name="T38" fmla="*/ 243 w 289"/>
                <a:gd name="T39" fmla="*/ 101 h 173"/>
                <a:gd name="T40" fmla="*/ 249 w 289"/>
                <a:gd name="T41" fmla="*/ 105 h 173"/>
                <a:gd name="T42" fmla="*/ 267 w 289"/>
                <a:gd name="T43" fmla="*/ 114 h 173"/>
                <a:gd name="T44" fmla="*/ 289 w 289"/>
                <a:gd name="T45" fmla="*/ 90 h 173"/>
                <a:gd name="T46" fmla="*/ 267 w 289"/>
                <a:gd name="T47" fmla="*/ 66 h 173"/>
                <a:gd name="T48" fmla="*/ 249 w 289"/>
                <a:gd name="T49" fmla="*/ 74 h 173"/>
                <a:gd name="T50" fmla="*/ 244 w 289"/>
                <a:gd name="T51" fmla="*/ 77 h 173"/>
                <a:gd name="T52" fmla="*/ 238 w 289"/>
                <a:gd name="T53" fmla="*/ 77 h 173"/>
                <a:gd name="T54" fmla="*/ 231 w 289"/>
                <a:gd name="T55" fmla="*/ 69 h 173"/>
                <a:gd name="T56" fmla="*/ 231 w 289"/>
                <a:gd name="T57" fmla="*/ 69 h 173"/>
                <a:gd name="T58" fmla="*/ 231 w 289"/>
                <a:gd name="T59" fmla="*/ 0 h 173"/>
                <a:gd name="T60" fmla="*/ 166 w 289"/>
                <a:gd name="T61" fmla="*/ 0 h 173"/>
                <a:gd name="T62" fmla="*/ 178 w 289"/>
                <a:gd name="T63" fmla="*/ 25 h 173"/>
                <a:gd name="T64" fmla="*/ 145 w 289"/>
                <a:gd name="T65" fmla="*/ 57 h 173"/>
                <a:gd name="T66" fmla="*/ 117 w 289"/>
                <a:gd name="T67" fmla="*/ 43 h 173"/>
                <a:gd name="T68" fmla="*/ 58 w 289"/>
                <a:gd name="T69" fmla="*/ 19 h 173"/>
                <a:gd name="T70" fmla="*/ 58 w 289"/>
                <a:gd name="T71" fmla="*/ 70 h 173"/>
                <a:gd name="T72" fmla="*/ 52 w 289"/>
                <a:gd name="T73" fmla="*/ 77 h 173"/>
                <a:gd name="T74" fmla="*/ 45 w 289"/>
                <a:gd name="T75" fmla="*/ 77 h 173"/>
                <a:gd name="T76" fmla="*/ 39 w 289"/>
                <a:gd name="T77" fmla="*/ 7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9" h="173">
                  <a:moveTo>
                    <a:pt x="39" y="74"/>
                  </a:moveTo>
                  <a:cubicBezTo>
                    <a:pt x="35" y="68"/>
                    <a:pt x="29" y="65"/>
                    <a:pt x="22" y="65"/>
                  </a:cubicBezTo>
                  <a:cubicBezTo>
                    <a:pt x="10" y="65"/>
                    <a:pt x="0" y="76"/>
                    <a:pt x="0" y="89"/>
                  </a:cubicBezTo>
                  <a:cubicBezTo>
                    <a:pt x="0" y="102"/>
                    <a:pt x="10" y="113"/>
                    <a:pt x="22" y="113"/>
                  </a:cubicBezTo>
                  <a:cubicBezTo>
                    <a:pt x="29" y="113"/>
                    <a:pt x="35" y="110"/>
                    <a:pt x="39" y="104"/>
                  </a:cubicBezTo>
                  <a:cubicBezTo>
                    <a:pt x="40" y="104"/>
                    <a:pt x="43" y="101"/>
                    <a:pt x="45" y="100"/>
                  </a:cubicBezTo>
                  <a:cubicBezTo>
                    <a:pt x="46" y="100"/>
                    <a:pt x="49" y="99"/>
                    <a:pt x="51" y="100"/>
                  </a:cubicBezTo>
                  <a:cubicBezTo>
                    <a:pt x="55" y="100"/>
                    <a:pt x="57" y="102"/>
                    <a:pt x="58" y="106"/>
                  </a:cubicBezTo>
                  <a:cubicBezTo>
                    <a:pt x="58" y="173"/>
                    <a:pt x="58" y="173"/>
                    <a:pt x="58" y="173"/>
                  </a:cubicBezTo>
                  <a:cubicBezTo>
                    <a:pt x="120" y="173"/>
                    <a:pt x="120" y="173"/>
                    <a:pt x="120" y="173"/>
                  </a:cubicBezTo>
                  <a:cubicBezTo>
                    <a:pt x="113" y="167"/>
                    <a:pt x="109" y="158"/>
                    <a:pt x="109" y="149"/>
                  </a:cubicBezTo>
                  <a:cubicBezTo>
                    <a:pt x="109" y="132"/>
                    <a:pt x="125" y="117"/>
                    <a:pt x="143" y="117"/>
                  </a:cubicBezTo>
                  <a:cubicBezTo>
                    <a:pt x="161" y="117"/>
                    <a:pt x="177" y="132"/>
                    <a:pt x="177" y="149"/>
                  </a:cubicBezTo>
                  <a:cubicBezTo>
                    <a:pt x="177" y="158"/>
                    <a:pt x="173" y="167"/>
                    <a:pt x="166" y="173"/>
                  </a:cubicBezTo>
                  <a:cubicBezTo>
                    <a:pt x="231" y="173"/>
                    <a:pt x="231" y="173"/>
                    <a:pt x="231" y="173"/>
                  </a:cubicBezTo>
                  <a:cubicBezTo>
                    <a:pt x="231" y="108"/>
                    <a:pt x="231" y="108"/>
                    <a:pt x="231" y="108"/>
                  </a:cubicBezTo>
                  <a:cubicBezTo>
                    <a:pt x="231" y="108"/>
                    <a:pt x="231" y="108"/>
                    <a:pt x="231" y="108"/>
                  </a:cubicBezTo>
                  <a:cubicBezTo>
                    <a:pt x="231" y="104"/>
                    <a:pt x="235" y="102"/>
                    <a:pt x="238" y="101"/>
                  </a:cubicBezTo>
                  <a:cubicBezTo>
                    <a:pt x="239" y="100"/>
                    <a:pt x="241" y="100"/>
                    <a:pt x="243" y="101"/>
                  </a:cubicBezTo>
                  <a:cubicBezTo>
                    <a:pt x="243" y="101"/>
                    <a:pt x="243" y="101"/>
                    <a:pt x="243" y="101"/>
                  </a:cubicBezTo>
                  <a:cubicBezTo>
                    <a:pt x="246" y="101"/>
                    <a:pt x="248" y="103"/>
                    <a:pt x="249" y="105"/>
                  </a:cubicBezTo>
                  <a:cubicBezTo>
                    <a:pt x="254" y="110"/>
                    <a:pt x="260" y="114"/>
                    <a:pt x="267" y="114"/>
                  </a:cubicBezTo>
                  <a:cubicBezTo>
                    <a:pt x="279" y="114"/>
                    <a:pt x="289" y="103"/>
                    <a:pt x="289" y="90"/>
                  </a:cubicBezTo>
                  <a:cubicBezTo>
                    <a:pt x="289" y="76"/>
                    <a:pt x="279" y="66"/>
                    <a:pt x="267" y="66"/>
                  </a:cubicBezTo>
                  <a:cubicBezTo>
                    <a:pt x="260" y="66"/>
                    <a:pt x="254" y="69"/>
                    <a:pt x="249" y="74"/>
                  </a:cubicBezTo>
                  <a:cubicBezTo>
                    <a:pt x="248" y="76"/>
                    <a:pt x="246" y="77"/>
                    <a:pt x="244" y="77"/>
                  </a:cubicBezTo>
                  <a:cubicBezTo>
                    <a:pt x="242" y="78"/>
                    <a:pt x="239" y="78"/>
                    <a:pt x="238" y="77"/>
                  </a:cubicBezTo>
                  <a:cubicBezTo>
                    <a:pt x="236" y="76"/>
                    <a:pt x="231" y="73"/>
                    <a:pt x="231" y="69"/>
                  </a:cubicBezTo>
                  <a:cubicBezTo>
                    <a:pt x="231" y="69"/>
                    <a:pt x="231" y="69"/>
                    <a:pt x="231" y="69"/>
                  </a:cubicBezTo>
                  <a:cubicBezTo>
                    <a:pt x="231" y="0"/>
                    <a:pt x="231" y="0"/>
                    <a:pt x="231" y="0"/>
                  </a:cubicBezTo>
                  <a:cubicBezTo>
                    <a:pt x="166" y="0"/>
                    <a:pt x="166" y="0"/>
                    <a:pt x="166" y="0"/>
                  </a:cubicBezTo>
                  <a:cubicBezTo>
                    <a:pt x="174" y="6"/>
                    <a:pt x="178" y="15"/>
                    <a:pt x="178" y="25"/>
                  </a:cubicBezTo>
                  <a:cubicBezTo>
                    <a:pt x="178" y="42"/>
                    <a:pt x="163" y="57"/>
                    <a:pt x="145" y="57"/>
                  </a:cubicBezTo>
                  <a:cubicBezTo>
                    <a:pt x="134" y="57"/>
                    <a:pt x="124" y="52"/>
                    <a:pt x="117" y="43"/>
                  </a:cubicBezTo>
                  <a:cubicBezTo>
                    <a:pt x="103" y="28"/>
                    <a:pt x="81" y="19"/>
                    <a:pt x="58" y="19"/>
                  </a:cubicBezTo>
                  <a:cubicBezTo>
                    <a:pt x="58" y="70"/>
                    <a:pt x="58" y="70"/>
                    <a:pt x="58" y="70"/>
                  </a:cubicBezTo>
                  <a:cubicBezTo>
                    <a:pt x="57" y="75"/>
                    <a:pt x="57" y="76"/>
                    <a:pt x="52" y="77"/>
                  </a:cubicBezTo>
                  <a:cubicBezTo>
                    <a:pt x="50" y="78"/>
                    <a:pt x="46" y="77"/>
                    <a:pt x="45" y="77"/>
                  </a:cubicBezTo>
                  <a:cubicBezTo>
                    <a:pt x="43" y="76"/>
                    <a:pt x="41" y="75"/>
                    <a:pt x="39" y="7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000000"/>
                </a:solidFill>
                <a:latin typeface="Segoe UI"/>
              </a:endParaRPr>
            </a:p>
          </p:txBody>
        </p:sp>
        <p:sp>
          <p:nvSpPr>
            <p:cNvPr id="290" name="Freeform 18">
              <a:extLst>
                <a:ext uri="{FF2B5EF4-FFF2-40B4-BE49-F238E27FC236}">
                  <a16:creationId xmlns:a16="http://schemas.microsoft.com/office/drawing/2014/main" id="{5D5ADAB9-3DDC-4467-BC6D-BB4107D90CA6}"/>
                </a:ext>
              </a:extLst>
            </p:cNvPr>
            <p:cNvSpPr>
              <a:spLocks/>
            </p:cNvSpPr>
            <p:nvPr/>
          </p:nvSpPr>
          <p:spPr bwMode="auto">
            <a:xfrm>
              <a:off x="7457740" y="2809156"/>
              <a:ext cx="191844" cy="255066"/>
            </a:xfrm>
            <a:custGeom>
              <a:avLst/>
              <a:gdLst>
                <a:gd name="T0" fmla="*/ 1 w 174"/>
                <a:gd name="T1" fmla="*/ 68 h 231"/>
                <a:gd name="T2" fmla="*/ 26 w 174"/>
                <a:gd name="T3" fmla="*/ 56 h 231"/>
                <a:gd name="T4" fmla="*/ 58 w 174"/>
                <a:gd name="T5" fmla="*/ 90 h 231"/>
                <a:gd name="T6" fmla="*/ 26 w 174"/>
                <a:gd name="T7" fmla="*/ 124 h 231"/>
                <a:gd name="T8" fmla="*/ 1 w 174"/>
                <a:gd name="T9" fmla="*/ 112 h 231"/>
                <a:gd name="T10" fmla="*/ 1 w 174"/>
                <a:gd name="T11" fmla="*/ 111 h 231"/>
                <a:gd name="T12" fmla="*/ 0 w 174"/>
                <a:gd name="T13" fmla="*/ 112 h 231"/>
                <a:gd name="T14" fmla="*/ 0 w 174"/>
                <a:gd name="T15" fmla="*/ 173 h 231"/>
                <a:gd name="T16" fmla="*/ 66 w 174"/>
                <a:gd name="T17" fmla="*/ 173 h 231"/>
                <a:gd name="T18" fmla="*/ 67 w 174"/>
                <a:gd name="T19" fmla="*/ 173 h 231"/>
                <a:gd name="T20" fmla="*/ 76 w 174"/>
                <a:gd name="T21" fmla="*/ 181 h 231"/>
                <a:gd name="T22" fmla="*/ 76 w 174"/>
                <a:gd name="T23" fmla="*/ 184 h 231"/>
                <a:gd name="T24" fmla="*/ 72 w 174"/>
                <a:gd name="T25" fmla="*/ 192 h 231"/>
                <a:gd name="T26" fmla="*/ 63 w 174"/>
                <a:gd name="T27" fmla="*/ 209 h 231"/>
                <a:gd name="T28" fmla="*/ 87 w 174"/>
                <a:gd name="T29" fmla="*/ 231 h 231"/>
                <a:gd name="T30" fmla="*/ 111 w 174"/>
                <a:gd name="T31" fmla="*/ 209 h 231"/>
                <a:gd name="T32" fmla="*/ 102 w 174"/>
                <a:gd name="T33" fmla="*/ 192 h 231"/>
                <a:gd name="T34" fmla="*/ 97 w 174"/>
                <a:gd name="T35" fmla="*/ 185 h 231"/>
                <a:gd name="T36" fmla="*/ 97 w 174"/>
                <a:gd name="T37" fmla="*/ 184 h 231"/>
                <a:gd name="T38" fmla="*/ 97 w 174"/>
                <a:gd name="T39" fmla="*/ 182 h 231"/>
                <a:gd name="T40" fmla="*/ 107 w 174"/>
                <a:gd name="T41" fmla="*/ 173 h 231"/>
                <a:gd name="T42" fmla="*/ 108 w 174"/>
                <a:gd name="T43" fmla="*/ 173 h 231"/>
                <a:gd name="T44" fmla="*/ 174 w 174"/>
                <a:gd name="T45" fmla="*/ 173 h 231"/>
                <a:gd name="T46" fmla="*/ 174 w 174"/>
                <a:gd name="T47" fmla="*/ 122 h 231"/>
                <a:gd name="T48" fmla="*/ 174 w 174"/>
                <a:gd name="T49" fmla="*/ 96 h 231"/>
                <a:gd name="T50" fmla="*/ 173 w 174"/>
                <a:gd name="T51" fmla="*/ 74 h 231"/>
                <a:gd name="T52" fmla="*/ 154 w 174"/>
                <a:gd name="T53" fmla="*/ 0 h 231"/>
                <a:gd name="T54" fmla="*/ 108 w 174"/>
                <a:gd name="T55" fmla="*/ 0 h 231"/>
                <a:gd name="T56" fmla="*/ 108 w 174"/>
                <a:gd name="T57" fmla="*/ 0 h 231"/>
                <a:gd name="T58" fmla="*/ 120 w 174"/>
                <a:gd name="T59" fmla="*/ 25 h 231"/>
                <a:gd name="T60" fmla="*/ 86 w 174"/>
                <a:gd name="T61" fmla="*/ 57 h 231"/>
                <a:gd name="T62" fmla="*/ 53 w 174"/>
                <a:gd name="T63" fmla="*/ 25 h 231"/>
                <a:gd name="T64" fmla="*/ 65 w 174"/>
                <a:gd name="T65" fmla="*/ 0 h 231"/>
                <a:gd name="T66" fmla="*/ 0 w 174"/>
                <a:gd name="T67" fmla="*/ 0 h 231"/>
                <a:gd name="T68" fmla="*/ 0 w 174"/>
                <a:gd name="T69" fmla="*/ 68 h 231"/>
                <a:gd name="T70" fmla="*/ 1 w 174"/>
                <a:gd name="T71" fmla="*/ 69 h 231"/>
                <a:gd name="T72" fmla="*/ 1 w 174"/>
                <a:gd name="T73" fmla="*/ 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31">
                  <a:moveTo>
                    <a:pt x="1" y="68"/>
                  </a:moveTo>
                  <a:cubicBezTo>
                    <a:pt x="8" y="61"/>
                    <a:pt x="16" y="56"/>
                    <a:pt x="26" y="56"/>
                  </a:cubicBezTo>
                  <a:cubicBezTo>
                    <a:pt x="43" y="56"/>
                    <a:pt x="58" y="72"/>
                    <a:pt x="58" y="90"/>
                  </a:cubicBezTo>
                  <a:cubicBezTo>
                    <a:pt x="58" y="108"/>
                    <a:pt x="43" y="124"/>
                    <a:pt x="26" y="124"/>
                  </a:cubicBezTo>
                  <a:cubicBezTo>
                    <a:pt x="16" y="124"/>
                    <a:pt x="7" y="119"/>
                    <a:pt x="1" y="112"/>
                  </a:cubicBezTo>
                  <a:cubicBezTo>
                    <a:pt x="1" y="111"/>
                    <a:pt x="1" y="111"/>
                    <a:pt x="1" y="111"/>
                  </a:cubicBezTo>
                  <a:cubicBezTo>
                    <a:pt x="0" y="112"/>
                    <a:pt x="0" y="112"/>
                    <a:pt x="0" y="112"/>
                  </a:cubicBezTo>
                  <a:cubicBezTo>
                    <a:pt x="0" y="173"/>
                    <a:pt x="0" y="173"/>
                    <a:pt x="0" y="173"/>
                  </a:cubicBezTo>
                  <a:cubicBezTo>
                    <a:pt x="66" y="173"/>
                    <a:pt x="66" y="173"/>
                    <a:pt x="66" y="173"/>
                  </a:cubicBezTo>
                  <a:cubicBezTo>
                    <a:pt x="67" y="173"/>
                    <a:pt x="67" y="173"/>
                    <a:pt x="67" y="173"/>
                  </a:cubicBezTo>
                  <a:cubicBezTo>
                    <a:pt x="72" y="174"/>
                    <a:pt x="75" y="177"/>
                    <a:pt x="76" y="181"/>
                  </a:cubicBezTo>
                  <a:cubicBezTo>
                    <a:pt x="76" y="182"/>
                    <a:pt x="76" y="183"/>
                    <a:pt x="76" y="184"/>
                  </a:cubicBezTo>
                  <a:cubicBezTo>
                    <a:pt x="76" y="187"/>
                    <a:pt x="73" y="190"/>
                    <a:pt x="72" y="192"/>
                  </a:cubicBezTo>
                  <a:cubicBezTo>
                    <a:pt x="66" y="196"/>
                    <a:pt x="63" y="202"/>
                    <a:pt x="63" y="209"/>
                  </a:cubicBezTo>
                  <a:cubicBezTo>
                    <a:pt x="63" y="221"/>
                    <a:pt x="74" y="231"/>
                    <a:pt x="87" y="231"/>
                  </a:cubicBezTo>
                  <a:cubicBezTo>
                    <a:pt x="100" y="231"/>
                    <a:pt x="111" y="221"/>
                    <a:pt x="111" y="209"/>
                  </a:cubicBezTo>
                  <a:cubicBezTo>
                    <a:pt x="111" y="202"/>
                    <a:pt x="108" y="196"/>
                    <a:pt x="102" y="192"/>
                  </a:cubicBezTo>
                  <a:cubicBezTo>
                    <a:pt x="102" y="192"/>
                    <a:pt x="97" y="188"/>
                    <a:pt x="97" y="185"/>
                  </a:cubicBezTo>
                  <a:cubicBezTo>
                    <a:pt x="97" y="184"/>
                    <a:pt x="97" y="184"/>
                    <a:pt x="97" y="184"/>
                  </a:cubicBezTo>
                  <a:cubicBezTo>
                    <a:pt x="97" y="184"/>
                    <a:pt x="97" y="182"/>
                    <a:pt x="97" y="182"/>
                  </a:cubicBezTo>
                  <a:cubicBezTo>
                    <a:pt x="98" y="176"/>
                    <a:pt x="104" y="174"/>
                    <a:pt x="107" y="173"/>
                  </a:cubicBezTo>
                  <a:cubicBezTo>
                    <a:pt x="108" y="173"/>
                    <a:pt x="108" y="173"/>
                    <a:pt x="108" y="173"/>
                  </a:cubicBezTo>
                  <a:cubicBezTo>
                    <a:pt x="174" y="173"/>
                    <a:pt x="174" y="173"/>
                    <a:pt x="174" y="173"/>
                  </a:cubicBezTo>
                  <a:cubicBezTo>
                    <a:pt x="174" y="122"/>
                    <a:pt x="174" y="122"/>
                    <a:pt x="174" y="122"/>
                  </a:cubicBezTo>
                  <a:cubicBezTo>
                    <a:pt x="174" y="112"/>
                    <a:pt x="174" y="104"/>
                    <a:pt x="174" y="96"/>
                  </a:cubicBezTo>
                  <a:cubicBezTo>
                    <a:pt x="173" y="90"/>
                    <a:pt x="173" y="83"/>
                    <a:pt x="173" y="74"/>
                  </a:cubicBezTo>
                  <a:cubicBezTo>
                    <a:pt x="173" y="48"/>
                    <a:pt x="166" y="22"/>
                    <a:pt x="154" y="0"/>
                  </a:cubicBezTo>
                  <a:cubicBezTo>
                    <a:pt x="108" y="0"/>
                    <a:pt x="108" y="0"/>
                    <a:pt x="108" y="0"/>
                  </a:cubicBezTo>
                  <a:cubicBezTo>
                    <a:pt x="108" y="0"/>
                    <a:pt x="108" y="0"/>
                    <a:pt x="108" y="0"/>
                  </a:cubicBezTo>
                  <a:cubicBezTo>
                    <a:pt x="116" y="6"/>
                    <a:pt x="120" y="15"/>
                    <a:pt x="120" y="25"/>
                  </a:cubicBezTo>
                  <a:cubicBezTo>
                    <a:pt x="120" y="42"/>
                    <a:pt x="105" y="57"/>
                    <a:pt x="86" y="57"/>
                  </a:cubicBezTo>
                  <a:cubicBezTo>
                    <a:pt x="68" y="57"/>
                    <a:pt x="53" y="42"/>
                    <a:pt x="53" y="25"/>
                  </a:cubicBezTo>
                  <a:cubicBezTo>
                    <a:pt x="53" y="15"/>
                    <a:pt x="57" y="6"/>
                    <a:pt x="65" y="0"/>
                  </a:cubicBezTo>
                  <a:cubicBezTo>
                    <a:pt x="0" y="0"/>
                    <a:pt x="0" y="0"/>
                    <a:pt x="0" y="0"/>
                  </a:cubicBezTo>
                  <a:cubicBezTo>
                    <a:pt x="0" y="68"/>
                    <a:pt x="0" y="68"/>
                    <a:pt x="0" y="68"/>
                  </a:cubicBezTo>
                  <a:cubicBezTo>
                    <a:pt x="0" y="68"/>
                    <a:pt x="0" y="69"/>
                    <a:pt x="1" y="69"/>
                  </a:cubicBezTo>
                  <a:cubicBezTo>
                    <a:pt x="1" y="68"/>
                    <a:pt x="1" y="68"/>
                    <a:pt x="1" y="6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000000"/>
                </a:solidFill>
                <a:latin typeface="Segoe UI"/>
              </a:endParaRPr>
            </a:p>
          </p:txBody>
        </p:sp>
        <p:sp>
          <p:nvSpPr>
            <p:cNvPr id="291" name="Freeform 19">
              <a:extLst>
                <a:ext uri="{FF2B5EF4-FFF2-40B4-BE49-F238E27FC236}">
                  <a16:creationId xmlns:a16="http://schemas.microsoft.com/office/drawing/2014/main" id="{2A89E0BF-396B-41A2-B49F-1FD9E3697A68}"/>
                </a:ext>
              </a:extLst>
            </p:cNvPr>
            <p:cNvSpPr>
              <a:spLocks/>
            </p:cNvSpPr>
            <p:nvPr/>
          </p:nvSpPr>
          <p:spPr bwMode="auto">
            <a:xfrm>
              <a:off x="7189594" y="2948679"/>
              <a:ext cx="257246" cy="213645"/>
            </a:xfrm>
            <a:custGeom>
              <a:avLst/>
              <a:gdLst>
                <a:gd name="T0" fmla="*/ 232 w 232"/>
                <a:gd name="T1" fmla="*/ 170 h 193"/>
                <a:gd name="T2" fmla="*/ 232 w 232"/>
                <a:gd name="T3" fmla="*/ 170 h 193"/>
                <a:gd name="T4" fmla="*/ 231 w 232"/>
                <a:gd name="T5" fmla="*/ 170 h 193"/>
                <a:gd name="T6" fmla="*/ 217 w 232"/>
                <a:gd name="T7" fmla="*/ 180 h 193"/>
                <a:gd name="T8" fmla="*/ 196 w 232"/>
                <a:gd name="T9" fmla="*/ 180 h 193"/>
                <a:gd name="T10" fmla="*/ 174 w 232"/>
                <a:gd name="T11" fmla="*/ 148 h 193"/>
                <a:gd name="T12" fmla="*/ 206 w 232"/>
                <a:gd name="T13" fmla="*/ 115 h 193"/>
                <a:gd name="T14" fmla="*/ 231 w 232"/>
                <a:gd name="T15" fmla="*/ 127 h 193"/>
                <a:gd name="T16" fmla="*/ 231 w 232"/>
                <a:gd name="T17" fmla="*/ 127 h 193"/>
                <a:gd name="T18" fmla="*/ 232 w 232"/>
                <a:gd name="T19" fmla="*/ 127 h 193"/>
                <a:gd name="T20" fmla="*/ 232 w 232"/>
                <a:gd name="T21" fmla="*/ 59 h 193"/>
                <a:gd name="T22" fmla="*/ 163 w 232"/>
                <a:gd name="T23" fmla="*/ 59 h 193"/>
                <a:gd name="T24" fmla="*/ 156 w 232"/>
                <a:gd name="T25" fmla="*/ 51 h 193"/>
                <a:gd name="T26" fmla="*/ 156 w 232"/>
                <a:gd name="T27" fmla="*/ 50 h 193"/>
                <a:gd name="T28" fmla="*/ 156 w 232"/>
                <a:gd name="T29" fmla="*/ 47 h 193"/>
                <a:gd name="T30" fmla="*/ 156 w 232"/>
                <a:gd name="T31" fmla="*/ 46 h 193"/>
                <a:gd name="T32" fmla="*/ 160 w 232"/>
                <a:gd name="T33" fmla="*/ 40 h 193"/>
                <a:gd name="T34" fmla="*/ 168 w 232"/>
                <a:gd name="T35" fmla="*/ 23 h 193"/>
                <a:gd name="T36" fmla="*/ 144 w 232"/>
                <a:gd name="T37" fmla="*/ 0 h 193"/>
                <a:gd name="T38" fmla="*/ 120 w 232"/>
                <a:gd name="T39" fmla="*/ 23 h 193"/>
                <a:gd name="T40" fmla="*/ 129 w 232"/>
                <a:gd name="T41" fmla="*/ 40 h 193"/>
                <a:gd name="T42" fmla="*/ 129 w 232"/>
                <a:gd name="T43" fmla="*/ 40 h 193"/>
                <a:gd name="T44" fmla="*/ 133 w 232"/>
                <a:gd name="T45" fmla="*/ 45 h 193"/>
                <a:gd name="T46" fmla="*/ 133 w 232"/>
                <a:gd name="T47" fmla="*/ 50 h 193"/>
                <a:gd name="T48" fmla="*/ 126 w 232"/>
                <a:gd name="T49" fmla="*/ 58 h 193"/>
                <a:gd name="T50" fmla="*/ 59 w 232"/>
                <a:gd name="T51" fmla="*/ 58 h 193"/>
                <a:gd name="T52" fmla="*/ 59 w 232"/>
                <a:gd name="T53" fmla="*/ 129 h 193"/>
                <a:gd name="T54" fmla="*/ 51 w 232"/>
                <a:gd name="T55" fmla="*/ 137 h 193"/>
                <a:gd name="T56" fmla="*/ 45 w 232"/>
                <a:gd name="T57" fmla="*/ 136 h 193"/>
                <a:gd name="T58" fmla="*/ 40 w 232"/>
                <a:gd name="T59" fmla="*/ 132 h 193"/>
                <a:gd name="T60" fmla="*/ 23 w 232"/>
                <a:gd name="T61" fmla="*/ 123 h 193"/>
                <a:gd name="T62" fmla="*/ 0 w 232"/>
                <a:gd name="T63" fmla="*/ 147 h 193"/>
                <a:gd name="T64" fmla="*/ 23 w 232"/>
                <a:gd name="T65" fmla="*/ 171 h 193"/>
                <a:gd name="T66" fmla="*/ 40 w 232"/>
                <a:gd name="T67" fmla="*/ 163 h 193"/>
                <a:gd name="T68" fmla="*/ 45 w 232"/>
                <a:gd name="T69" fmla="*/ 159 h 193"/>
                <a:gd name="T70" fmla="*/ 50 w 232"/>
                <a:gd name="T71" fmla="*/ 159 h 193"/>
                <a:gd name="T72" fmla="*/ 58 w 232"/>
                <a:gd name="T73" fmla="*/ 167 h 193"/>
                <a:gd name="T74" fmla="*/ 58 w 232"/>
                <a:gd name="T75" fmla="*/ 168 h 193"/>
                <a:gd name="T76" fmla="*/ 58 w 232"/>
                <a:gd name="T77" fmla="*/ 193 h 193"/>
                <a:gd name="T78" fmla="*/ 232 w 232"/>
                <a:gd name="T79" fmla="*/ 193 h 193"/>
                <a:gd name="T80" fmla="*/ 232 w 232"/>
                <a:gd name="T81" fmla="*/ 171 h 193"/>
                <a:gd name="T82" fmla="*/ 232 w 232"/>
                <a:gd name="T83" fmla="*/ 170 h 193"/>
                <a:gd name="T84" fmla="*/ 232 w 232"/>
                <a:gd name="T85" fmla="*/ 1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193">
                  <a:moveTo>
                    <a:pt x="232" y="170"/>
                  </a:moveTo>
                  <a:cubicBezTo>
                    <a:pt x="232" y="170"/>
                    <a:pt x="231" y="170"/>
                    <a:pt x="232" y="170"/>
                  </a:cubicBezTo>
                  <a:cubicBezTo>
                    <a:pt x="231" y="170"/>
                    <a:pt x="231" y="170"/>
                    <a:pt x="231" y="170"/>
                  </a:cubicBezTo>
                  <a:cubicBezTo>
                    <a:pt x="227" y="175"/>
                    <a:pt x="222" y="178"/>
                    <a:pt x="217" y="180"/>
                  </a:cubicBezTo>
                  <a:cubicBezTo>
                    <a:pt x="210" y="182"/>
                    <a:pt x="203" y="182"/>
                    <a:pt x="196" y="180"/>
                  </a:cubicBezTo>
                  <a:cubicBezTo>
                    <a:pt x="183" y="175"/>
                    <a:pt x="174" y="163"/>
                    <a:pt x="174" y="148"/>
                  </a:cubicBezTo>
                  <a:cubicBezTo>
                    <a:pt x="174" y="130"/>
                    <a:pt x="189" y="115"/>
                    <a:pt x="206" y="115"/>
                  </a:cubicBezTo>
                  <a:cubicBezTo>
                    <a:pt x="216" y="115"/>
                    <a:pt x="225" y="119"/>
                    <a:pt x="231" y="127"/>
                  </a:cubicBezTo>
                  <a:cubicBezTo>
                    <a:pt x="231" y="127"/>
                    <a:pt x="231" y="127"/>
                    <a:pt x="231" y="127"/>
                  </a:cubicBezTo>
                  <a:cubicBezTo>
                    <a:pt x="232" y="127"/>
                    <a:pt x="232" y="127"/>
                    <a:pt x="232" y="127"/>
                  </a:cubicBezTo>
                  <a:cubicBezTo>
                    <a:pt x="232" y="59"/>
                    <a:pt x="232" y="59"/>
                    <a:pt x="232" y="59"/>
                  </a:cubicBezTo>
                  <a:cubicBezTo>
                    <a:pt x="163" y="59"/>
                    <a:pt x="163" y="59"/>
                    <a:pt x="163" y="59"/>
                  </a:cubicBezTo>
                  <a:cubicBezTo>
                    <a:pt x="157" y="59"/>
                    <a:pt x="156" y="55"/>
                    <a:pt x="156" y="51"/>
                  </a:cubicBezTo>
                  <a:cubicBezTo>
                    <a:pt x="156" y="50"/>
                    <a:pt x="156" y="50"/>
                    <a:pt x="156" y="50"/>
                  </a:cubicBezTo>
                  <a:cubicBezTo>
                    <a:pt x="156" y="49"/>
                    <a:pt x="156" y="48"/>
                    <a:pt x="156" y="47"/>
                  </a:cubicBezTo>
                  <a:cubicBezTo>
                    <a:pt x="156" y="46"/>
                    <a:pt x="156" y="46"/>
                    <a:pt x="156" y="46"/>
                  </a:cubicBezTo>
                  <a:cubicBezTo>
                    <a:pt x="156" y="44"/>
                    <a:pt x="158" y="41"/>
                    <a:pt x="160" y="40"/>
                  </a:cubicBezTo>
                  <a:cubicBezTo>
                    <a:pt x="165" y="35"/>
                    <a:pt x="168" y="29"/>
                    <a:pt x="168" y="23"/>
                  </a:cubicBezTo>
                  <a:cubicBezTo>
                    <a:pt x="168" y="10"/>
                    <a:pt x="158" y="0"/>
                    <a:pt x="144" y="0"/>
                  </a:cubicBezTo>
                  <a:cubicBezTo>
                    <a:pt x="131" y="0"/>
                    <a:pt x="120" y="10"/>
                    <a:pt x="120" y="23"/>
                  </a:cubicBezTo>
                  <a:cubicBezTo>
                    <a:pt x="120" y="29"/>
                    <a:pt x="124" y="35"/>
                    <a:pt x="129" y="40"/>
                  </a:cubicBezTo>
                  <a:cubicBezTo>
                    <a:pt x="129" y="40"/>
                    <a:pt x="129" y="40"/>
                    <a:pt x="129" y="40"/>
                  </a:cubicBezTo>
                  <a:cubicBezTo>
                    <a:pt x="131" y="41"/>
                    <a:pt x="133" y="43"/>
                    <a:pt x="133" y="45"/>
                  </a:cubicBezTo>
                  <a:cubicBezTo>
                    <a:pt x="133" y="46"/>
                    <a:pt x="133" y="49"/>
                    <a:pt x="133" y="50"/>
                  </a:cubicBezTo>
                  <a:cubicBezTo>
                    <a:pt x="132" y="56"/>
                    <a:pt x="128" y="58"/>
                    <a:pt x="126" y="58"/>
                  </a:cubicBezTo>
                  <a:cubicBezTo>
                    <a:pt x="59" y="58"/>
                    <a:pt x="59" y="58"/>
                    <a:pt x="59" y="58"/>
                  </a:cubicBezTo>
                  <a:cubicBezTo>
                    <a:pt x="59" y="129"/>
                    <a:pt x="59" y="129"/>
                    <a:pt x="59" y="129"/>
                  </a:cubicBezTo>
                  <a:cubicBezTo>
                    <a:pt x="58" y="133"/>
                    <a:pt x="54" y="136"/>
                    <a:pt x="51" y="137"/>
                  </a:cubicBezTo>
                  <a:cubicBezTo>
                    <a:pt x="50" y="137"/>
                    <a:pt x="46" y="137"/>
                    <a:pt x="45" y="136"/>
                  </a:cubicBezTo>
                  <a:cubicBezTo>
                    <a:pt x="44" y="136"/>
                    <a:pt x="42" y="135"/>
                    <a:pt x="40" y="132"/>
                  </a:cubicBezTo>
                  <a:cubicBezTo>
                    <a:pt x="36" y="127"/>
                    <a:pt x="29" y="123"/>
                    <a:pt x="23" y="123"/>
                  </a:cubicBezTo>
                  <a:cubicBezTo>
                    <a:pt x="10" y="123"/>
                    <a:pt x="0" y="134"/>
                    <a:pt x="0" y="147"/>
                  </a:cubicBezTo>
                  <a:cubicBezTo>
                    <a:pt x="0" y="161"/>
                    <a:pt x="10" y="171"/>
                    <a:pt x="23" y="171"/>
                  </a:cubicBezTo>
                  <a:cubicBezTo>
                    <a:pt x="30" y="171"/>
                    <a:pt x="36" y="168"/>
                    <a:pt x="40" y="163"/>
                  </a:cubicBezTo>
                  <a:cubicBezTo>
                    <a:pt x="41" y="161"/>
                    <a:pt x="43" y="160"/>
                    <a:pt x="45" y="159"/>
                  </a:cubicBezTo>
                  <a:cubicBezTo>
                    <a:pt x="46" y="159"/>
                    <a:pt x="49" y="159"/>
                    <a:pt x="50" y="159"/>
                  </a:cubicBezTo>
                  <a:cubicBezTo>
                    <a:pt x="54" y="160"/>
                    <a:pt x="58" y="163"/>
                    <a:pt x="58" y="167"/>
                  </a:cubicBezTo>
                  <a:cubicBezTo>
                    <a:pt x="58" y="168"/>
                    <a:pt x="58" y="168"/>
                    <a:pt x="58" y="168"/>
                  </a:cubicBezTo>
                  <a:cubicBezTo>
                    <a:pt x="58" y="193"/>
                    <a:pt x="58" y="193"/>
                    <a:pt x="58" y="193"/>
                  </a:cubicBezTo>
                  <a:cubicBezTo>
                    <a:pt x="232" y="193"/>
                    <a:pt x="232" y="193"/>
                    <a:pt x="232" y="193"/>
                  </a:cubicBezTo>
                  <a:cubicBezTo>
                    <a:pt x="232" y="171"/>
                    <a:pt x="232" y="171"/>
                    <a:pt x="232" y="171"/>
                  </a:cubicBezTo>
                  <a:cubicBezTo>
                    <a:pt x="232" y="171"/>
                    <a:pt x="232" y="170"/>
                    <a:pt x="232" y="170"/>
                  </a:cubicBezTo>
                  <a:cubicBezTo>
                    <a:pt x="232" y="170"/>
                    <a:pt x="232" y="170"/>
                    <a:pt x="232" y="17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sz="1836">
                <a:solidFill>
                  <a:srgbClr val="000000"/>
                </a:solidFill>
                <a:latin typeface="Segoe UI"/>
              </a:endParaRPr>
            </a:p>
          </p:txBody>
        </p:sp>
      </p:grpSp>
      <p:sp>
        <p:nvSpPr>
          <p:cNvPr id="1054" name="Rectangle 1053">
            <a:extLst>
              <a:ext uri="{FF2B5EF4-FFF2-40B4-BE49-F238E27FC236}">
                <a16:creationId xmlns:a16="http://schemas.microsoft.com/office/drawing/2014/main" id="{762C1825-0EBB-41F2-A603-85264D6775A6}"/>
              </a:ext>
            </a:extLst>
          </p:cNvPr>
          <p:cNvSpPr/>
          <p:nvPr/>
        </p:nvSpPr>
        <p:spPr>
          <a:xfrm>
            <a:off x="9410298" y="3820259"/>
            <a:ext cx="2365636" cy="1199687"/>
          </a:xfrm>
          <a:prstGeom prst="rect">
            <a:avLst/>
          </a:prstGeom>
        </p:spPr>
        <p:txBody>
          <a:bodyPr wrap="square">
            <a:spAutoFit/>
          </a:bodyPr>
          <a:lstStyle/>
          <a:p>
            <a:pPr algn="ctr" defTabSz="932293" fontAlgn="base">
              <a:lnSpc>
                <a:spcPct val="90000"/>
              </a:lnSpc>
              <a:spcBef>
                <a:spcPct val="0"/>
              </a:spcBef>
              <a:spcAft>
                <a:spcPct val="0"/>
              </a:spcAft>
              <a:defRPr/>
            </a:pPr>
            <a:r>
              <a:rPr lang="en-US" sz="1599" dirty="0">
                <a:latin typeface="Segoe UI"/>
              </a:rPr>
              <a:t>Consistent configuration and governance across on premises, multi clouds and edge</a:t>
            </a:r>
          </a:p>
        </p:txBody>
      </p:sp>
      <p:sp>
        <p:nvSpPr>
          <p:cNvPr id="1045" name="Rectangle 1044">
            <a:extLst>
              <a:ext uri="{FF2B5EF4-FFF2-40B4-BE49-F238E27FC236}">
                <a16:creationId xmlns:a16="http://schemas.microsoft.com/office/drawing/2014/main" id="{DF652FB3-6AF7-47C2-B973-3978292B93D4}"/>
              </a:ext>
            </a:extLst>
          </p:cNvPr>
          <p:cNvSpPr/>
          <p:nvPr/>
        </p:nvSpPr>
        <p:spPr bwMode="auto">
          <a:xfrm>
            <a:off x="344842" y="3474602"/>
            <a:ext cx="2744897" cy="3111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191" fontAlgn="base">
              <a:lnSpc>
                <a:spcPct val="107000"/>
              </a:lnSpc>
              <a:defRPr/>
            </a:pPr>
            <a:r>
              <a:rPr lang="en-US" sz="2000">
                <a:solidFill>
                  <a:schemeClr val="tx1"/>
                </a:solidFill>
                <a:latin typeface="Segoe UI Semibold" panose="020B0702040204020203" pitchFamily="34" charset="0"/>
                <a:cs typeface="Segoe UI Semibold" panose="020B0702040204020203" pitchFamily="34" charset="0"/>
              </a:rPr>
              <a:t>Built-in best practices</a:t>
            </a:r>
          </a:p>
        </p:txBody>
      </p:sp>
      <p:sp>
        <p:nvSpPr>
          <p:cNvPr id="1055" name="Rectangle 1054">
            <a:extLst>
              <a:ext uri="{FF2B5EF4-FFF2-40B4-BE49-F238E27FC236}">
                <a16:creationId xmlns:a16="http://schemas.microsoft.com/office/drawing/2014/main" id="{F715ACD0-3422-4A13-A1B7-36EDBFF0419C}"/>
              </a:ext>
            </a:extLst>
          </p:cNvPr>
          <p:cNvSpPr/>
          <p:nvPr/>
        </p:nvSpPr>
        <p:spPr>
          <a:xfrm>
            <a:off x="344843" y="3820259"/>
            <a:ext cx="2744896" cy="1700442"/>
          </a:xfrm>
          <a:prstGeom prst="rect">
            <a:avLst/>
          </a:prstGeom>
        </p:spPr>
        <p:txBody>
          <a:bodyPr wrap="square">
            <a:spAutoFit/>
          </a:bodyPr>
          <a:lstStyle/>
          <a:p>
            <a:pPr algn="ctr" defTabSz="932293" fontAlgn="base">
              <a:lnSpc>
                <a:spcPct val="90000"/>
              </a:lnSpc>
              <a:spcBef>
                <a:spcPct val="0"/>
              </a:spcBef>
              <a:spcAft>
                <a:spcPct val="0"/>
              </a:spcAft>
              <a:defRPr/>
            </a:pPr>
            <a:r>
              <a:rPr lang="en-US" sz="1599">
                <a:latin typeface="Segoe UI"/>
              </a:rPr>
              <a:t>Proactive and actionable recommendations, and support from experts, based on knowledge from thousands of enterprise engagements </a:t>
            </a:r>
          </a:p>
          <a:p>
            <a:pPr algn="ctr" defTabSz="932563" fontAlgn="base">
              <a:defRPr/>
            </a:pPr>
            <a:endParaRPr lang="en-US" sz="1599">
              <a:latin typeface="Segoe UI"/>
            </a:endParaRPr>
          </a:p>
        </p:txBody>
      </p:sp>
      <p:pic>
        <p:nvPicPr>
          <p:cNvPr id="2" name="Picture 1">
            <a:extLst>
              <a:ext uri="{FF2B5EF4-FFF2-40B4-BE49-F238E27FC236}">
                <a16:creationId xmlns:a16="http://schemas.microsoft.com/office/drawing/2014/main" id="{7AFA6524-94DC-434C-ADFA-69994E982EEA}"/>
              </a:ext>
            </a:extLst>
          </p:cNvPr>
          <p:cNvPicPr>
            <a:picLocks noChangeAspect="1"/>
          </p:cNvPicPr>
          <p:nvPr/>
        </p:nvPicPr>
        <p:blipFill>
          <a:blip r:embed="rId3"/>
          <a:stretch>
            <a:fillRect/>
          </a:stretch>
        </p:blipFill>
        <p:spPr>
          <a:xfrm>
            <a:off x="1396369" y="2466027"/>
            <a:ext cx="641841" cy="839331"/>
          </a:xfrm>
          <a:prstGeom prst="rect">
            <a:avLst/>
          </a:prstGeom>
        </p:spPr>
      </p:pic>
      <p:grpSp>
        <p:nvGrpSpPr>
          <p:cNvPr id="38" name="low latency" descr="low latency, improved efficiency">
            <a:extLst>
              <a:ext uri="{FF2B5EF4-FFF2-40B4-BE49-F238E27FC236}">
                <a16:creationId xmlns:a16="http://schemas.microsoft.com/office/drawing/2014/main" id="{761ECE97-007C-490C-AC31-9125E29E5950}"/>
              </a:ext>
            </a:extLst>
          </p:cNvPr>
          <p:cNvGrpSpPr>
            <a:grpSpLocks noChangeAspect="1"/>
          </p:cNvGrpSpPr>
          <p:nvPr/>
        </p:nvGrpSpPr>
        <p:grpSpPr bwMode="auto">
          <a:xfrm>
            <a:off x="7303789" y="2549522"/>
            <a:ext cx="649771" cy="652822"/>
            <a:chOff x="2849" y="781"/>
            <a:chExt cx="213" cy="214"/>
          </a:xfrm>
        </p:grpSpPr>
        <p:sp>
          <p:nvSpPr>
            <p:cNvPr id="39" name="AutoShape 38">
              <a:extLst>
                <a:ext uri="{FF2B5EF4-FFF2-40B4-BE49-F238E27FC236}">
                  <a16:creationId xmlns:a16="http://schemas.microsoft.com/office/drawing/2014/main" id="{C54B12B7-70C6-47C9-BD66-62DDAE0D3822}"/>
                </a:ext>
              </a:extLst>
            </p:cNvPr>
            <p:cNvSpPr>
              <a:spLocks noChangeAspect="1" noChangeArrowheads="1" noTextEdit="1"/>
            </p:cNvSpPr>
            <p:nvPr/>
          </p:nvSpPr>
          <p:spPr bwMode="auto">
            <a:xfrm>
              <a:off x="2849" y="781"/>
              <a:ext cx="213"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Freeform 40">
              <a:extLst>
                <a:ext uri="{FF2B5EF4-FFF2-40B4-BE49-F238E27FC236}">
                  <a16:creationId xmlns:a16="http://schemas.microsoft.com/office/drawing/2014/main" id="{55E1ADA3-DE28-44B2-B836-84EDB3D4B90C}"/>
                </a:ext>
              </a:extLst>
            </p:cNvPr>
            <p:cNvSpPr>
              <a:spLocks/>
            </p:cNvSpPr>
            <p:nvPr/>
          </p:nvSpPr>
          <p:spPr bwMode="auto">
            <a:xfrm>
              <a:off x="2849" y="781"/>
              <a:ext cx="213" cy="214"/>
            </a:xfrm>
            <a:custGeom>
              <a:avLst/>
              <a:gdLst>
                <a:gd name="T0" fmla="*/ 213 w 213"/>
                <a:gd name="T1" fmla="*/ 0 h 214"/>
                <a:gd name="T2" fmla="*/ 213 w 213"/>
                <a:gd name="T3" fmla="*/ 214 h 214"/>
                <a:gd name="T4" fmla="*/ 114 w 213"/>
                <a:gd name="T5" fmla="*/ 115 h 214"/>
                <a:gd name="T6" fmla="*/ 99 w 213"/>
                <a:gd name="T7" fmla="*/ 99 h 214"/>
                <a:gd name="T8" fmla="*/ 0 w 213"/>
                <a:gd name="T9" fmla="*/ 0 h 214"/>
                <a:gd name="T10" fmla="*/ 213 w 213"/>
                <a:gd name="T11" fmla="*/ 0 h 214"/>
              </a:gdLst>
              <a:ahLst/>
              <a:cxnLst>
                <a:cxn ang="0">
                  <a:pos x="T0" y="T1"/>
                </a:cxn>
                <a:cxn ang="0">
                  <a:pos x="T2" y="T3"/>
                </a:cxn>
                <a:cxn ang="0">
                  <a:pos x="T4" y="T5"/>
                </a:cxn>
                <a:cxn ang="0">
                  <a:pos x="T6" y="T7"/>
                </a:cxn>
                <a:cxn ang="0">
                  <a:pos x="T8" y="T9"/>
                </a:cxn>
                <a:cxn ang="0">
                  <a:pos x="T10" y="T11"/>
                </a:cxn>
              </a:cxnLst>
              <a:rect l="0" t="0" r="r" b="b"/>
              <a:pathLst>
                <a:path w="213" h="214">
                  <a:moveTo>
                    <a:pt x="213" y="0"/>
                  </a:moveTo>
                  <a:lnTo>
                    <a:pt x="213" y="214"/>
                  </a:lnTo>
                  <a:lnTo>
                    <a:pt x="114" y="115"/>
                  </a:lnTo>
                  <a:lnTo>
                    <a:pt x="99" y="99"/>
                  </a:lnTo>
                  <a:lnTo>
                    <a:pt x="0" y="0"/>
                  </a:lnTo>
                  <a:lnTo>
                    <a:pt x="21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 name="Freeform 41">
              <a:extLst>
                <a:ext uri="{FF2B5EF4-FFF2-40B4-BE49-F238E27FC236}">
                  <a16:creationId xmlns:a16="http://schemas.microsoft.com/office/drawing/2014/main" id="{0E45E334-3D47-4DC0-9273-635F7D48D60F}"/>
                </a:ext>
              </a:extLst>
            </p:cNvPr>
            <p:cNvSpPr>
              <a:spLocks/>
            </p:cNvSpPr>
            <p:nvPr/>
          </p:nvSpPr>
          <p:spPr bwMode="auto">
            <a:xfrm>
              <a:off x="2849" y="781"/>
              <a:ext cx="213" cy="214"/>
            </a:xfrm>
            <a:custGeom>
              <a:avLst/>
              <a:gdLst>
                <a:gd name="T0" fmla="*/ 0 w 213"/>
                <a:gd name="T1" fmla="*/ 214 h 214"/>
                <a:gd name="T2" fmla="*/ 0 w 213"/>
                <a:gd name="T3" fmla="*/ 0 h 214"/>
                <a:gd name="T4" fmla="*/ 99 w 213"/>
                <a:gd name="T5" fmla="*/ 99 h 214"/>
                <a:gd name="T6" fmla="*/ 114 w 213"/>
                <a:gd name="T7" fmla="*/ 115 h 214"/>
                <a:gd name="T8" fmla="*/ 213 w 213"/>
                <a:gd name="T9" fmla="*/ 214 h 214"/>
                <a:gd name="T10" fmla="*/ 0 w 213"/>
                <a:gd name="T11" fmla="*/ 214 h 214"/>
              </a:gdLst>
              <a:ahLst/>
              <a:cxnLst>
                <a:cxn ang="0">
                  <a:pos x="T0" y="T1"/>
                </a:cxn>
                <a:cxn ang="0">
                  <a:pos x="T2" y="T3"/>
                </a:cxn>
                <a:cxn ang="0">
                  <a:pos x="T4" y="T5"/>
                </a:cxn>
                <a:cxn ang="0">
                  <a:pos x="T6" y="T7"/>
                </a:cxn>
                <a:cxn ang="0">
                  <a:pos x="T8" y="T9"/>
                </a:cxn>
                <a:cxn ang="0">
                  <a:pos x="T10" y="T11"/>
                </a:cxn>
              </a:cxnLst>
              <a:rect l="0" t="0" r="r" b="b"/>
              <a:pathLst>
                <a:path w="213" h="214">
                  <a:moveTo>
                    <a:pt x="0" y="214"/>
                  </a:moveTo>
                  <a:lnTo>
                    <a:pt x="0" y="0"/>
                  </a:lnTo>
                  <a:lnTo>
                    <a:pt x="99" y="99"/>
                  </a:lnTo>
                  <a:lnTo>
                    <a:pt x="114" y="115"/>
                  </a:lnTo>
                  <a:lnTo>
                    <a:pt x="213" y="214"/>
                  </a:lnTo>
                  <a:lnTo>
                    <a:pt x="0" y="21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2" name="Freeform 42">
              <a:extLst>
                <a:ext uri="{FF2B5EF4-FFF2-40B4-BE49-F238E27FC236}">
                  <a16:creationId xmlns:a16="http://schemas.microsoft.com/office/drawing/2014/main" id="{273F689B-819C-4960-BCFA-F9B10D872D1A}"/>
                </a:ext>
              </a:extLst>
            </p:cNvPr>
            <p:cNvSpPr>
              <a:spLocks/>
            </p:cNvSpPr>
            <p:nvPr/>
          </p:nvSpPr>
          <p:spPr bwMode="auto">
            <a:xfrm>
              <a:off x="2906" y="880"/>
              <a:ext cx="57" cy="58"/>
            </a:xfrm>
            <a:custGeom>
              <a:avLst/>
              <a:gdLst>
                <a:gd name="T0" fmla="*/ 42 w 57"/>
                <a:gd name="T1" fmla="*/ 0 h 58"/>
                <a:gd name="T2" fmla="*/ 0 w 57"/>
                <a:gd name="T3" fmla="*/ 42 h 58"/>
                <a:gd name="T4" fmla="*/ 16 w 57"/>
                <a:gd name="T5" fmla="*/ 58 h 58"/>
                <a:gd name="T6" fmla="*/ 57 w 57"/>
                <a:gd name="T7" fmla="*/ 16 h 58"/>
                <a:gd name="T8" fmla="*/ 42 w 57"/>
                <a:gd name="T9" fmla="*/ 0 h 58"/>
              </a:gdLst>
              <a:ahLst/>
              <a:cxnLst>
                <a:cxn ang="0">
                  <a:pos x="T0" y="T1"/>
                </a:cxn>
                <a:cxn ang="0">
                  <a:pos x="T2" y="T3"/>
                </a:cxn>
                <a:cxn ang="0">
                  <a:pos x="T4" y="T5"/>
                </a:cxn>
                <a:cxn ang="0">
                  <a:pos x="T6" y="T7"/>
                </a:cxn>
                <a:cxn ang="0">
                  <a:pos x="T8" y="T9"/>
                </a:cxn>
              </a:cxnLst>
              <a:rect l="0" t="0" r="r" b="b"/>
              <a:pathLst>
                <a:path w="57" h="58">
                  <a:moveTo>
                    <a:pt x="42" y="0"/>
                  </a:moveTo>
                  <a:lnTo>
                    <a:pt x="0" y="42"/>
                  </a:lnTo>
                  <a:lnTo>
                    <a:pt x="16" y="58"/>
                  </a:lnTo>
                  <a:lnTo>
                    <a:pt x="57" y="16"/>
                  </a:lnTo>
                  <a:lnTo>
                    <a:pt x="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3" name="Freeform 43">
              <a:extLst>
                <a:ext uri="{FF2B5EF4-FFF2-40B4-BE49-F238E27FC236}">
                  <a16:creationId xmlns:a16="http://schemas.microsoft.com/office/drawing/2014/main" id="{AD8BAA72-0CBC-404A-A3AA-DBE7B8EA58C1}"/>
                </a:ext>
              </a:extLst>
            </p:cNvPr>
            <p:cNvSpPr>
              <a:spLocks/>
            </p:cNvSpPr>
            <p:nvPr/>
          </p:nvSpPr>
          <p:spPr bwMode="auto">
            <a:xfrm>
              <a:off x="2939" y="804"/>
              <a:ext cx="100" cy="101"/>
            </a:xfrm>
            <a:custGeom>
              <a:avLst/>
              <a:gdLst>
                <a:gd name="T0" fmla="*/ 0 w 100"/>
                <a:gd name="T1" fmla="*/ 0 h 101"/>
                <a:gd name="T2" fmla="*/ 0 w 100"/>
                <a:gd name="T3" fmla="*/ 22 h 101"/>
                <a:gd name="T4" fmla="*/ 62 w 100"/>
                <a:gd name="T5" fmla="*/ 22 h 101"/>
                <a:gd name="T6" fmla="*/ 9 w 100"/>
                <a:gd name="T7" fmla="*/ 76 h 101"/>
                <a:gd name="T8" fmla="*/ 24 w 100"/>
                <a:gd name="T9" fmla="*/ 92 h 101"/>
                <a:gd name="T10" fmla="*/ 78 w 100"/>
                <a:gd name="T11" fmla="*/ 38 h 101"/>
                <a:gd name="T12" fmla="*/ 78 w 100"/>
                <a:gd name="T13" fmla="*/ 101 h 101"/>
                <a:gd name="T14" fmla="*/ 100 w 100"/>
                <a:gd name="T15" fmla="*/ 101 h 101"/>
                <a:gd name="T16" fmla="*/ 100 w 100"/>
                <a:gd name="T17" fmla="*/ 0 h 101"/>
                <a:gd name="T18" fmla="*/ 0 w 100"/>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1">
                  <a:moveTo>
                    <a:pt x="0" y="0"/>
                  </a:moveTo>
                  <a:lnTo>
                    <a:pt x="0" y="22"/>
                  </a:lnTo>
                  <a:lnTo>
                    <a:pt x="62" y="22"/>
                  </a:lnTo>
                  <a:lnTo>
                    <a:pt x="9" y="76"/>
                  </a:lnTo>
                  <a:lnTo>
                    <a:pt x="24" y="92"/>
                  </a:lnTo>
                  <a:lnTo>
                    <a:pt x="78" y="38"/>
                  </a:lnTo>
                  <a:lnTo>
                    <a:pt x="78" y="101"/>
                  </a:lnTo>
                  <a:lnTo>
                    <a:pt x="100" y="101"/>
                  </a:lnTo>
                  <a:lnTo>
                    <a:pt x="100"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4" name="Freeform 44">
              <a:extLst>
                <a:ext uri="{FF2B5EF4-FFF2-40B4-BE49-F238E27FC236}">
                  <a16:creationId xmlns:a16="http://schemas.microsoft.com/office/drawing/2014/main" id="{480C66E2-8B68-467A-88F8-D5F4747998B1}"/>
                </a:ext>
              </a:extLst>
            </p:cNvPr>
            <p:cNvSpPr>
              <a:spLocks/>
            </p:cNvSpPr>
            <p:nvPr/>
          </p:nvSpPr>
          <p:spPr bwMode="auto">
            <a:xfrm>
              <a:off x="2875" y="935"/>
              <a:ext cx="34" cy="34"/>
            </a:xfrm>
            <a:custGeom>
              <a:avLst/>
              <a:gdLst>
                <a:gd name="T0" fmla="*/ 16 w 34"/>
                <a:gd name="T1" fmla="*/ 0 h 34"/>
                <a:gd name="T2" fmla="*/ 0 w 34"/>
                <a:gd name="T3" fmla="*/ 16 h 34"/>
                <a:gd name="T4" fmla="*/ 17 w 34"/>
                <a:gd name="T5" fmla="*/ 34 h 34"/>
                <a:gd name="T6" fmla="*/ 34 w 34"/>
                <a:gd name="T7" fmla="*/ 18 h 34"/>
                <a:gd name="T8" fmla="*/ 16 w 34"/>
                <a:gd name="T9" fmla="*/ 0 h 34"/>
              </a:gdLst>
              <a:ahLst/>
              <a:cxnLst>
                <a:cxn ang="0">
                  <a:pos x="T0" y="T1"/>
                </a:cxn>
                <a:cxn ang="0">
                  <a:pos x="T2" y="T3"/>
                </a:cxn>
                <a:cxn ang="0">
                  <a:pos x="T4" y="T5"/>
                </a:cxn>
                <a:cxn ang="0">
                  <a:pos x="T6" y="T7"/>
                </a:cxn>
                <a:cxn ang="0">
                  <a:pos x="T8" y="T9"/>
                </a:cxn>
              </a:cxnLst>
              <a:rect l="0" t="0" r="r" b="b"/>
              <a:pathLst>
                <a:path w="34" h="34">
                  <a:moveTo>
                    <a:pt x="16" y="0"/>
                  </a:moveTo>
                  <a:lnTo>
                    <a:pt x="0" y="16"/>
                  </a:lnTo>
                  <a:lnTo>
                    <a:pt x="17" y="34"/>
                  </a:lnTo>
                  <a:lnTo>
                    <a:pt x="34" y="18"/>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7348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C461F0-6D16-4EAB-BAE0-7EB3568378EF}"/>
              </a:ext>
            </a:extLst>
          </p:cNvPr>
          <p:cNvSpPr txBox="1">
            <a:spLocks noGrp="1"/>
          </p:cNvSpPr>
          <p:nvPr>
            <p:ph type="title" idx="4294967295"/>
          </p:nvPr>
        </p:nvSpPr>
        <p:spPr>
          <a:xfrm>
            <a:off x="465138" y="632779"/>
            <a:ext cx="11533187" cy="41036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F78D4"/>
                </a:solidFill>
                <a:effectLst/>
                <a:uLnTx/>
                <a:uFillTx/>
                <a:latin typeface="Segoe UI Semibold"/>
                <a:ea typeface="+mn-ea"/>
                <a:cs typeface="Segoe UI" pitchFamily="34" charset="0"/>
              </a:rPr>
              <a:t>Kubernetes on Azure</a:t>
            </a:r>
            <a:r>
              <a:rPr kumimoji="0" lang="en-US" sz="2800" b="0" i="0" u="none" strike="noStrike" kern="1200" cap="none" spc="-50" normalizeH="0" baseline="0" noProof="0" dirty="0">
                <a:ln w="3175">
                  <a:noFill/>
                </a:ln>
                <a:solidFill>
                  <a:srgbClr val="3C3C41"/>
                </a:solidFill>
                <a:effectLst/>
                <a:uLnTx/>
                <a:uFillTx/>
                <a:latin typeface="Segoe UI Semibold"/>
                <a:ea typeface="+mn-ea"/>
                <a:cs typeface="Segoe UI" pitchFamily="34" charset="0"/>
              </a:rPr>
              <a:t> | Enterprise-grade by design</a:t>
            </a:r>
            <a:endParaRPr kumimoji="0" lang="en-US" sz="2800" b="0" i="0" u="none" strike="noStrike" kern="1200" cap="none" spc="-50" normalizeH="0" baseline="0" noProof="0" dirty="0">
              <a:ln w="3175">
                <a:noFill/>
              </a:ln>
              <a:solidFill>
                <a:srgbClr val="0078D4"/>
              </a:solidFill>
              <a:effectLst/>
              <a:uLnTx/>
              <a:uFillTx/>
              <a:latin typeface="Segoe UI Semibold"/>
              <a:ea typeface="+mn-ea"/>
              <a:cs typeface="Segoe UI" pitchFamily="34" charset="0"/>
            </a:endParaRPr>
          </a:p>
        </p:txBody>
      </p:sp>
      <p:grpSp>
        <p:nvGrpSpPr>
          <p:cNvPr id="36" name="Group 35" descr="Developer tools">
            <a:extLst>
              <a:ext uri="{FF2B5EF4-FFF2-40B4-BE49-F238E27FC236}">
                <a16:creationId xmlns:a16="http://schemas.microsoft.com/office/drawing/2014/main" id="{5CAE3E43-624B-45A0-AA4F-40F25CD518DD}"/>
              </a:ext>
            </a:extLst>
          </p:cNvPr>
          <p:cNvGrpSpPr/>
          <p:nvPr/>
        </p:nvGrpSpPr>
        <p:grpSpPr>
          <a:xfrm>
            <a:off x="404156" y="1511231"/>
            <a:ext cx="2640661" cy="5072065"/>
            <a:chOff x="340896" y="1471610"/>
            <a:chExt cx="2640661" cy="5072065"/>
          </a:xfrm>
        </p:grpSpPr>
        <p:grpSp>
          <p:nvGrpSpPr>
            <p:cNvPr id="34" name="Group 33">
              <a:extLst>
                <a:ext uri="{FF2B5EF4-FFF2-40B4-BE49-F238E27FC236}">
                  <a16:creationId xmlns:a16="http://schemas.microsoft.com/office/drawing/2014/main" id="{60FBC1C8-BE6F-45BE-A5C3-C5B4FDE49C32}"/>
                </a:ext>
              </a:extLst>
            </p:cNvPr>
            <p:cNvGrpSpPr/>
            <p:nvPr/>
          </p:nvGrpSpPr>
          <p:grpSpPr>
            <a:xfrm>
              <a:off x="340896" y="1471610"/>
              <a:ext cx="2640661" cy="5072065"/>
              <a:chOff x="340896" y="1471610"/>
              <a:chExt cx="2640661" cy="5072065"/>
            </a:xfrm>
          </p:grpSpPr>
          <p:grpSp>
            <p:nvGrpSpPr>
              <p:cNvPr id="20" name="Group 19">
                <a:extLst>
                  <a:ext uri="{FF2B5EF4-FFF2-40B4-BE49-F238E27FC236}">
                    <a16:creationId xmlns:a16="http://schemas.microsoft.com/office/drawing/2014/main" id="{02E77F4F-D0E6-4769-8A9F-FD23DDE4E9D9}"/>
                  </a:ext>
                </a:extLst>
              </p:cNvPr>
              <p:cNvGrpSpPr/>
              <p:nvPr/>
            </p:nvGrpSpPr>
            <p:grpSpPr>
              <a:xfrm>
                <a:off x="340896" y="1471610"/>
                <a:ext cx="2640661" cy="5072065"/>
                <a:chOff x="340896" y="1471610"/>
                <a:chExt cx="2640661" cy="5072065"/>
              </a:xfrm>
            </p:grpSpPr>
            <p:grpSp>
              <p:nvGrpSpPr>
                <p:cNvPr id="18" name="Group 17">
                  <a:extLst>
                    <a:ext uri="{FF2B5EF4-FFF2-40B4-BE49-F238E27FC236}">
                      <a16:creationId xmlns:a16="http://schemas.microsoft.com/office/drawing/2014/main" id="{D7605CE2-5B10-4727-8817-8E505264859B}"/>
                    </a:ext>
                  </a:extLst>
                </p:cNvPr>
                <p:cNvGrpSpPr/>
                <p:nvPr/>
              </p:nvGrpSpPr>
              <p:grpSpPr>
                <a:xfrm>
                  <a:off x="340896" y="1471610"/>
                  <a:ext cx="2640661" cy="5072065"/>
                  <a:chOff x="340896" y="1471610"/>
                  <a:chExt cx="2640661" cy="5072065"/>
                </a:xfrm>
              </p:grpSpPr>
              <p:sp>
                <p:nvSpPr>
                  <p:cNvPr id="6" name="Rectangle 5">
                    <a:extLst>
                      <a:ext uri="{FF2B5EF4-FFF2-40B4-BE49-F238E27FC236}">
                        <a16:creationId xmlns:a16="http://schemas.microsoft.com/office/drawing/2014/main" id="{73FD12D0-B9AF-4D5D-97E0-60C6A4BCFD98}"/>
                      </a:ext>
                    </a:extLst>
                  </p:cNvPr>
                  <p:cNvSpPr/>
                  <p:nvPr/>
                </p:nvSpPr>
                <p:spPr bwMode="auto">
                  <a:xfrm>
                    <a:off x="340896" y="1471610"/>
                    <a:ext cx="2640661" cy="5072065"/>
                  </a:xfrm>
                  <a:prstGeom prst="rect">
                    <a:avLst/>
                  </a:prstGeom>
                  <a:solidFill>
                    <a:srgbClr val="FFFFFF"/>
                  </a:solidFill>
                  <a:ln w="254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66"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a:ln>
                        <a:noFill/>
                      </a:ln>
                      <a:solidFill>
                        <a:srgbClr val="3C3C41"/>
                      </a:solidFill>
                      <a:effectLst/>
                      <a:uLnTx/>
                      <a:uFillTx/>
                      <a:latin typeface="Calibri" panose="020F0502020204030204"/>
                      <a:ea typeface="Segoe UI" pitchFamily="34" charset="0"/>
                      <a:cs typeface="Segoe UI" pitchFamily="34" charset="0"/>
                    </a:endParaRPr>
                  </a:p>
                </p:txBody>
              </p:sp>
              <p:grpSp>
                <p:nvGrpSpPr>
                  <p:cNvPr id="9" name="Group 8">
                    <a:extLst>
                      <a:ext uri="{FF2B5EF4-FFF2-40B4-BE49-F238E27FC236}">
                        <a16:creationId xmlns:a16="http://schemas.microsoft.com/office/drawing/2014/main" id="{14ED0541-95F5-4064-BE23-F4282630A387}"/>
                      </a:ext>
                    </a:extLst>
                  </p:cNvPr>
                  <p:cNvGrpSpPr/>
                  <p:nvPr/>
                </p:nvGrpSpPr>
                <p:grpSpPr>
                  <a:xfrm>
                    <a:off x="687417" y="3395159"/>
                    <a:ext cx="1895434" cy="320040"/>
                    <a:chOff x="687417" y="3627601"/>
                    <a:chExt cx="1895434" cy="320040"/>
                  </a:xfrm>
                </p:grpSpPr>
                <p:sp>
                  <p:nvSpPr>
                    <p:cNvPr id="112" name="TextBox 111">
                      <a:extLst>
                        <a:ext uri="{FF2B5EF4-FFF2-40B4-BE49-F238E27FC236}">
                          <a16:creationId xmlns:a16="http://schemas.microsoft.com/office/drawing/2014/main" id="{6B5D9AAC-4E75-44AB-B069-56DD32C11956}"/>
                        </a:ext>
                      </a:extLst>
                    </p:cNvPr>
                    <p:cNvSpPr txBox="1"/>
                    <p:nvPr/>
                  </p:nvSpPr>
                  <p:spPr>
                    <a:xfrm>
                      <a:off x="1143795" y="3630655"/>
                      <a:ext cx="1439056" cy="313932"/>
                    </a:xfrm>
                    <a:prstGeom prst="rect">
                      <a:avLst/>
                    </a:prstGeom>
                    <a:noFill/>
                  </p:spPr>
                  <p:txBody>
                    <a:bodyPr wrap="square" rtlCol="0">
                      <a:spAutoFit/>
                    </a:bodyPr>
                    <a:lstStyle/>
                    <a:p>
                      <a:pPr>
                        <a:lnSpc>
                          <a:spcPct val="90000"/>
                        </a:lnSpc>
                      </a:pPr>
                      <a:r>
                        <a:rPr lang="en-US" sz="1600" dirty="0">
                          <a:solidFill>
                            <a:srgbClr val="3C3C41"/>
                          </a:solidFill>
                          <a:latin typeface="Segoe UI" panose="020B0502040204020203" pitchFamily="34" charset="0"/>
                          <a:cs typeface="Segoe UI" panose="020B0502040204020203" pitchFamily="34" charset="0"/>
                        </a:rPr>
                        <a:t>GitHub</a:t>
                      </a:r>
                    </a:p>
                  </p:txBody>
                </p:sp>
                <p:pic>
                  <p:nvPicPr>
                    <p:cNvPr id="19" name="Picture 18">
                      <a:extLst>
                        <a:ext uri="{FF2B5EF4-FFF2-40B4-BE49-F238E27FC236}">
                          <a16:creationId xmlns:a16="http://schemas.microsoft.com/office/drawing/2014/main" id="{0255E389-5DC1-442E-80BC-48E6EBAC0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417" y="3627601"/>
                      <a:ext cx="320040" cy="320040"/>
                    </a:xfrm>
                    <a:prstGeom prst="rect">
                      <a:avLst/>
                    </a:prstGeom>
                  </p:spPr>
                </p:pic>
              </p:grpSp>
            </p:grpSp>
            <p:sp>
              <p:nvSpPr>
                <p:cNvPr id="22" name="TextBox 21">
                  <a:extLst>
                    <a:ext uri="{FF2B5EF4-FFF2-40B4-BE49-F238E27FC236}">
                      <a16:creationId xmlns:a16="http://schemas.microsoft.com/office/drawing/2014/main" id="{04D8BC64-9CF9-4CC8-8B16-F96D1243249C}"/>
                    </a:ext>
                  </a:extLst>
                </p:cNvPr>
                <p:cNvSpPr txBox="1"/>
                <p:nvPr/>
              </p:nvSpPr>
              <p:spPr>
                <a:xfrm>
                  <a:off x="1143795" y="2539757"/>
                  <a:ext cx="1439056" cy="535531"/>
                </a:xfrm>
                <a:prstGeom prst="rect">
                  <a:avLst/>
                </a:prstGeom>
                <a:noFill/>
              </p:spPr>
              <p:txBody>
                <a:bodyPr wrap="square" rtlCol="0">
                  <a:spAutoFit/>
                </a:bodyPr>
                <a:lstStyle/>
                <a:p>
                  <a:pPr>
                    <a:lnSpc>
                      <a:spcPct val="90000"/>
                    </a:lnSpc>
                  </a:pPr>
                  <a:r>
                    <a:rPr lang="en-US" sz="1600">
                      <a:solidFill>
                        <a:srgbClr val="3C3C41"/>
                      </a:solidFill>
                      <a:latin typeface="Segoe UI" panose="020B0502040204020203" pitchFamily="34" charset="0"/>
                      <a:cs typeface="Segoe UI" panose="020B0502040204020203" pitchFamily="34" charset="0"/>
                    </a:rPr>
                    <a:t>Visual Studio Code</a:t>
                  </a:r>
                </a:p>
              </p:txBody>
            </p:sp>
          </p:grpSp>
          <p:grpSp>
            <p:nvGrpSpPr>
              <p:cNvPr id="11" name="Group 10">
                <a:extLst>
                  <a:ext uri="{FF2B5EF4-FFF2-40B4-BE49-F238E27FC236}">
                    <a16:creationId xmlns:a16="http://schemas.microsoft.com/office/drawing/2014/main" id="{DF377FD7-0004-402F-B487-E64BE3B734FF}"/>
                  </a:ext>
                </a:extLst>
              </p:cNvPr>
              <p:cNvGrpSpPr/>
              <p:nvPr/>
            </p:nvGrpSpPr>
            <p:grpSpPr>
              <a:xfrm>
                <a:off x="633611" y="4187001"/>
                <a:ext cx="2180246" cy="535531"/>
                <a:chOff x="633611" y="4365498"/>
                <a:chExt cx="2180246" cy="535531"/>
              </a:xfrm>
            </p:grpSpPr>
            <p:sp>
              <p:nvSpPr>
                <p:cNvPr id="114" name="TextBox 113">
                  <a:extLst>
                    <a:ext uri="{FF2B5EF4-FFF2-40B4-BE49-F238E27FC236}">
                      <a16:creationId xmlns:a16="http://schemas.microsoft.com/office/drawing/2014/main" id="{21AA4A76-AFA7-41BE-BC7E-CEA0928B2A62}"/>
                    </a:ext>
                  </a:extLst>
                </p:cNvPr>
                <p:cNvSpPr txBox="1"/>
                <p:nvPr/>
              </p:nvSpPr>
              <p:spPr>
                <a:xfrm>
                  <a:off x="1089989" y="4365498"/>
                  <a:ext cx="1723868" cy="535531"/>
                </a:xfrm>
                <a:prstGeom prst="rect">
                  <a:avLst/>
                </a:prstGeom>
                <a:noFill/>
              </p:spPr>
              <p:txBody>
                <a:bodyPr wrap="square" rtlCol="0">
                  <a:spAutoFit/>
                </a:bodyPr>
                <a:lstStyle/>
                <a:p>
                  <a:pPr>
                    <a:lnSpc>
                      <a:spcPct val="90000"/>
                    </a:lnSpc>
                  </a:pPr>
                  <a:r>
                    <a:rPr lang="en-US" sz="1600" dirty="0">
                      <a:solidFill>
                        <a:srgbClr val="3C3C41"/>
                      </a:solidFill>
                      <a:latin typeface="Segoe UI" panose="020B0502040204020203" pitchFamily="34" charset="0"/>
                      <a:cs typeface="Segoe UI" panose="020B0502040204020203" pitchFamily="34" charset="0"/>
                    </a:rPr>
                    <a:t>Azure Container Registry</a:t>
                  </a:r>
                </a:p>
              </p:txBody>
            </p:sp>
            <p:pic>
              <p:nvPicPr>
                <p:cNvPr id="23" name="Graphic 22">
                  <a:extLst>
                    <a:ext uri="{FF2B5EF4-FFF2-40B4-BE49-F238E27FC236}">
                      <a16:creationId xmlns:a16="http://schemas.microsoft.com/office/drawing/2014/main" id="{752F0CE6-5229-41C6-90F0-060A57EA2D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3611" y="4473243"/>
                  <a:ext cx="320040" cy="320040"/>
                </a:xfrm>
                <a:prstGeom prst="rect">
                  <a:avLst/>
                </a:prstGeom>
              </p:spPr>
            </p:pic>
          </p:grpSp>
        </p:grpSp>
        <p:grpSp>
          <p:nvGrpSpPr>
            <p:cNvPr id="14" name="Group 13">
              <a:extLst>
                <a:ext uri="{FF2B5EF4-FFF2-40B4-BE49-F238E27FC236}">
                  <a16:creationId xmlns:a16="http://schemas.microsoft.com/office/drawing/2014/main" id="{A4CC9275-0C89-410C-8103-7FF069B2F44D}"/>
                </a:ext>
              </a:extLst>
            </p:cNvPr>
            <p:cNvGrpSpPr/>
            <p:nvPr/>
          </p:nvGrpSpPr>
          <p:grpSpPr>
            <a:xfrm>
              <a:off x="633611" y="4973823"/>
              <a:ext cx="1908936" cy="535531"/>
              <a:chOff x="633611" y="5188139"/>
              <a:chExt cx="1908936" cy="535531"/>
            </a:xfrm>
          </p:grpSpPr>
          <p:sp>
            <p:nvSpPr>
              <p:cNvPr id="121" name="TextBox 120">
                <a:extLst>
                  <a:ext uri="{FF2B5EF4-FFF2-40B4-BE49-F238E27FC236}">
                    <a16:creationId xmlns:a16="http://schemas.microsoft.com/office/drawing/2014/main" id="{DD0EEDE0-F6F8-4E4C-AB94-FCC08319BB3A}"/>
                  </a:ext>
                </a:extLst>
              </p:cNvPr>
              <p:cNvSpPr txBox="1"/>
              <p:nvPr/>
            </p:nvSpPr>
            <p:spPr>
              <a:xfrm>
                <a:off x="1089989" y="5188139"/>
                <a:ext cx="1452558" cy="535531"/>
              </a:xfrm>
              <a:prstGeom prst="rect">
                <a:avLst/>
              </a:prstGeom>
              <a:noFill/>
            </p:spPr>
            <p:txBody>
              <a:bodyPr wrap="square" rtlCol="0">
                <a:spAutoFit/>
              </a:bodyPr>
              <a:lstStyle/>
              <a:p>
                <a:pPr>
                  <a:lnSpc>
                    <a:spcPct val="90000"/>
                  </a:lnSpc>
                </a:pPr>
                <a:r>
                  <a:rPr lang="en-US" sz="1600">
                    <a:solidFill>
                      <a:srgbClr val="3C3C41"/>
                    </a:solidFill>
                    <a:latin typeface="Segoe UI" panose="020B0502040204020203" pitchFamily="34" charset="0"/>
                    <a:cs typeface="Segoe UI" panose="020B0502040204020203" pitchFamily="34" charset="0"/>
                  </a:rPr>
                  <a:t>Azure Monitor </a:t>
                </a:r>
              </a:p>
            </p:txBody>
          </p:sp>
          <p:pic>
            <p:nvPicPr>
              <p:cNvPr id="32" name="Graphic 31">
                <a:extLst>
                  <a:ext uri="{FF2B5EF4-FFF2-40B4-BE49-F238E27FC236}">
                    <a16:creationId xmlns:a16="http://schemas.microsoft.com/office/drawing/2014/main" id="{1BF94C60-E651-4E1E-B63D-DEA9EF8E24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3611" y="5295884"/>
                <a:ext cx="320040" cy="320040"/>
              </a:xfrm>
              <a:prstGeom prst="rect">
                <a:avLst/>
              </a:prstGeom>
            </p:spPr>
          </p:pic>
        </p:grpSp>
      </p:grpSp>
      <p:grpSp>
        <p:nvGrpSpPr>
          <p:cNvPr id="3" name="Group 2" descr="Key Azure services for Kubernetes ">
            <a:extLst>
              <a:ext uri="{FF2B5EF4-FFF2-40B4-BE49-F238E27FC236}">
                <a16:creationId xmlns:a16="http://schemas.microsoft.com/office/drawing/2014/main" id="{FA788BDE-2F72-4A62-B73B-7B313FC37142}"/>
              </a:ext>
            </a:extLst>
          </p:cNvPr>
          <p:cNvGrpSpPr/>
          <p:nvPr/>
        </p:nvGrpSpPr>
        <p:grpSpPr>
          <a:xfrm>
            <a:off x="3150887" y="1468582"/>
            <a:ext cx="4617470" cy="5075093"/>
            <a:chOff x="3150887" y="1468582"/>
            <a:chExt cx="4617470" cy="5075093"/>
          </a:xfrm>
        </p:grpSpPr>
        <p:sp>
          <p:nvSpPr>
            <p:cNvPr id="4" name="Rectangle 3">
              <a:extLst>
                <a:ext uri="{FF2B5EF4-FFF2-40B4-BE49-F238E27FC236}">
                  <a16:creationId xmlns:a16="http://schemas.microsoft.com/office/drawing/2014/main" id="{78CB0F81-312D-47E7-9208-E2E83DEF098A}"/>
                </a:ext>
              </a:extLst>
            </p:cNvPr>
            <p:cNvSpPr/>
            <p:nvPr/>
          </p:nvSpPr>
          <p:spPr bwMode="auto">
            <a:xfrm>
              <a:off x="3150887" y="1468582"/>
              <a:ext cx="4617470" cy="5075093"/>
            </a:xfrm>
            <a:prstGeom prst="rect">
              <a:avLst/>
            </a:prstGeom>
            <a:solidFill>
              <a:srgbClr val="B3DEFF"/>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66"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a:ln>
                  <a:noFill/>
                </a:ln>
                <a:solidFill>
                  <a:srgbClr val="3C3C41"/>
                </a:solidFill>
                <a:effectLst/>
                <a:uLnTx/>
                <a:uFillTx/>
                <a:latin typeface="Calibri" panose="020F0502020204030204"/>
                <a:ea typeface="Segoe UI" pitchFamily="34" charset="0"/>
                <a:cs typeface="Segoe UI" pitchFamily="34" charset="0"/>
              </a:endParaRPr>
            </a:p>
          </p:txBody>
        </p:sp>
        <p:grpSp>
          <p:nvGrpSpPr>
            <p:cNvPr id="2" name="Group 1">
              <a:extLst>
                <a:ext uri="{FF2B5EF4-FFF2-40B4-BE49-F238E27FC236}">
                  <a16:creationId xmlns:a16="http://schemas.microsoft.com/office/drawing/2014/main" id="{46C1281D-F728-412E-8CFB-BBEC87A7A107}"/>
                </a:ext>
              </a:extLst>
            </p:cNvPr>
            <p:cNvGrpSpPr/>
            <p:nvPr/>
          </p:nvGrpSpPr>
          <p:grpSpPr>
            <a:xfrm>
              <a:off x="3422887" y="1631412"/>
              <a:ext cx="4087282" cy="4645354"/>
              <a:chOff x="3396304" y="1631412"/>
              <a:chExt cx="4087282" cy="4645354"/>
            </a:xfrm>
          </p:grpSpPr>
          <p:sp>
            <p:nvSpPr>
              <p:cNvPr id="201" name="TextBox 200">
                <a:extLst>
                  <a:ext uri="{FF2B5EF4-FFF2-40B4-BE49-F238E27FC236}">
                    <a16:creationId xmlns:a16="http://schemas.microsoft.com/office/drawing/2014/main" id="{1B605529-5F1F-4567-8D56-8DCE083858B9}"/>
                  </a:ext>
                </a:extLst>
              </p:cNvPr>
              <p:cNvSpPr txBox="1"/>
              <p:nvPr/>
            </p:nvSpPr>
            <p:spPr>
              <a:xfrm>
                <a:off x="4300445" y="1631412"/>
                <a:ext cx="2279001" cy="335476"/>
              </a:xfrm>
              <a:prstGeom prst="rect">
                <a:avLst/>
              </a:prstGeom>
              <a:noFill/>
            </p:spPr>
            <p:txBody>
              <a:bodyPr wrap="square" lIns="0" tIns="27432" rIns="0" bIns="0" rtlCol="0" anchor="b">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Platform</a:t>
                </a:r>
              </a:p>
            </p:txBody>
          </p:sp>
          <p:grpSp>
            <p:nvGrpSpPr>
              <p:cNvPr id="71" name="Group 70">
                <a:extLst>
                  <a:ext uri="{FF2B5EF4-FFF2-40B4-BE49-F238E27FC236}">
                    <a16:creationId xmlns:a16="http://schemas.microsoft.com/office/drawing/2014/main" id="{693DF171-E6A0-40D9-9076-49DFFF9C67F9}"/>
                  </a:ext>
                </a:extLst>
              </p:cNvPr>
              <p:cNvGrpSpPr/>
              <p:nvPr/>
            </p:nvGrpSpPr>
            <p:grpSpPr>
              <a:xfrm>
                <a:off x="3944946" y="3782166"/>
                <a:ext cx="636248" cy="636248"/>
                <a:chOff x="4678438" y="2153668"/>
                <a:chExt cx="571807" cy="571807"/>
              </a:xfrm>
            </p:grpSpPr>
            <p:sp>
              <p:nvSpPr>
                <p:cNvPr id="172" name="Oval 171">
                  <a:extLst>
                    <a:ext uri="{FF2B5EF4-FFF2-40B4-BE49-F238E27FC236}">
                      <a16:creationId xmlns:a16="http://schemas.microsoft.com/office/drawing/2014/main" id="{A8E6F7E6-20D6-4428-8F0B-8D695D5BA812}"/>
                    </a:ext>
                  </a:extLst>
                </p:cNvPr>
                <p:cNvSpPr/>
                <p:nvPr/>
              </p:nvSpPr>
              <p:spPr>
                <a:xfrm>
                  <a:off x="4678438" y="2153668"/>
                  <a:ext cx="571807" cy="5718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4" name="Graphic 183">
                  <a:extLst>
                    <a:ext uri="{FF2B5EF4-FFF2-40B4-BE49-F238E27FC236}">
                      <a16:creationId xmlns:a16="http://schemas.microsoft.com/office/drawing/2014/main" id="{DCB81996-7614-41ED-84D1-8484F1055C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99854" y="2259358"/>
                  <a:ext cx="338206" cy="338206"/>
                </a:xfrm>
                <a:prstGeom prst="rect">
                  <a:avLst/>
                </a:prstGeom>
              </p:spPr>
            </p:pic>
          </p:grpSp>
          <p:sp>
            <p:nvSpPr>
              <p:cNvPr id="72" name="TextBox 71">
                <a:extLst>
                  <a:ext uri="{FF2B5EF4-FFF2-40B4-BE49-F238E27FC236}">
                    <a16:creationId xmlns:a16="http://schemas.microsoft.com/office/drawing/2014/main" id="{0A3F1CD3-BF71-4B94-8DD6-D44F20423EE3}"/>
                  </a:ext>
                </a:extLst>
              </p:cNvPr>
              <p:cNvSpPr txBox="1"/>
              <p:nvPr/>
            </p:nvSpPr>
            <p:spPr>
              <a:xfrm>
                <a:off x="3622990" y="4435895"/>
                <a:ext cx="1280160" cy="757130"/>
              </a:xfrm>
              <a:prstGeom prst="rect">
                <a:avLst/>
              </a:prstGeom>
              <a:noFill/>
            </p:spPr>
            <p:txBody>
              <a:bodyPr wrap="square" rtlCol="0">
                <a:spAutoFit/>
              </a:bodyPr>
              <a:lstStyle/>
              <a:p>
                <a:pPr algn="ctr">
                  <a:lnSpc>
                    <a:spcPct val="90000"/>
                  </a:lnSpc>
                </a:pPr>
                <a:r>
                  <a:rPr lang="en-US" sz="1600">
                    <a:solidFill>
                      <a:srgbClr val="3C3C41"/>
                    </a:solidFill>
                    <a:latin typeface="Segoe UI" panose="020B0502040204020203" pitchFamily="34" charset="0"/>
                    <a:cs typeface="Segoe UI" panose="020B0502040204020203" pitchFamily="34" charset="0"/>
                  </a:rPr>
                  <a:t>Azure Kubernetes Service</a:t>
                </a:r>
              </a:p>
            </p:txBody>
          </p:sp>
          <p:grpSp>
            <p:nvGrpSpPr>
              <p:cNvPr id="70" name="Group 69">
                <a:extLst>
                  <a:ext uri="{FF2B5EF4-FFF2-40B4-BE49-F238E27FC236}">
                    <a16:creationId xmlns:a16="http://schemas.microsoft.com/office/drawing/2014/main" id="{0E41DB3A-84E6-4333-8215-9E67E441634F}"/>
                  </a:ext>
                </a:extLst>
              </p:cNvPr>
              <p:cNvGrpSpPr/>
              <p:nvPr/>
            </p:nvGrpSpPr>
            <p:grpSpPr>
              <a:xfrm>
                <a:off x="6298696" y="3782166"/>
                <a:ext cx="636248" cy="636248"/>
                <a:chOff x="6695860" y="2143287"/>
                <a:chExt cx="571807" cy="571807"/>
              </a:xfrm>
            </p:grpSpPr>
            <p:sp>
              <p:nvSpPr>
                <p:cNvPr id="173" name="Oval 172">
                  <a:extLst>
                    <a:ext uri="{FF2B5EF4-FFF2-40B4-BE49-F238E27FC236}">
                      <a16:creationId xmlns:a16="http://schemas.microsoft.com/office/drawing/2014/main" id="{FF228486-1C6B-4E7F-B12C-E41F73DC1B96}"/>
                    </a:ext>
                  </a:extLst>
                </p:cNvPr>
                <p:cNvSpPr/>
                <p:nvPr/>
              </p:nvSpPr>
              <p:spPr>
                <a:xfrm>
                  <a:off x="6695860" y="2143287"/>
                  <a:ext cx="571807" cy="5718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5" name="Graphic 184">
                  <a:extLst>
                    <a:ext uri="{FF2B5EF4-FFF2-40B4-BE49-F238E27FC236}">
                      <a16:creationId xmlns:a16="http://schemas.microsoft.com/office/drawing/2014/main" id="{4CFABB30-2FD6-4B87-A7C2-C0569F07BEBD}"/>
                    </a:ext>
                  </a:extLst>
                </p:cNvPr>
                <p:cNvPicPr>
                  <a:picLocks noChangeAspect="1"/>
                </p:cNvPicPr>
                <p:nvPr/>
              </p:nvPicPr>
              <p:blipFill rotWithShape="1">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l="7203" t="2075" r="8005" b="25017"/>
                <a:stretch/>
              </p:blipFill>
              <p:spPr>
                <a:xfrm>
                  <a:off x="6812661" y="2273875"/>
                  <a:ext cx="338206" cy="310625"/>
                </a:xfrm>
                <a:prstGeom prst="rect">
                  <a:avLst/>
                </a:prstGeom>
              </p:spPr>
            </p:pic>
          </p:grpSp>
          <p:sp>
            <p:nvSpPr>
              <p:cNvPr id="189" name="TextBox 188">
                <a:extLst>
                  <a:ext uri="{FF2B5EF4-FFF2-40B4-BE49-F238E27FC236}">
                    <a16:creationId xmlns:a16="http://schemas.microsoft.com/office/drawing/2014/main" id="{7661E8BD-818A-42ED-8AF7-FBEBD6B29FA7}"/>
                  </a:ext>
                </a:extLst>
              </p:cNvPr>
              <p:cNvSpPr txBox="1"/>
              <p:nvPr/>
            </p:nvSpPr>
            <p:spPr>
              <a:xfrm>
                <a:off x="5976740" y="4435895"/>
                <a:ext cx="1280160" cy="757130"/>
              </a:xfrm>
              <a:prstGeom prst="rect">
                <a:avLst/>
              </a:prstGeom>
              <a:noFill/>
            </p:spPr>
            <p:txBody>
              <a:bodyPr wrap="square" rtlCol="0">
                <a:spAutoFit/>
              </a:bodyPr>
              <a:lstStyle/>
              <a:p>
                <a:pPr algn="ctr">
                  <a:lnSpc>
                    <a:spcPct val="90000"/>
                  </a:lnSpc>
                </a:pPr>
                <a:r>
                  <a:rPr lang="en-US" sz="1600">
                    <a:solidFill>
                      <a:srgbClr val="3C3C41"/>
                    </a:solidFill>
                    <a:latin typeface="Segoe UI" panose="020B0502040204020203" pitchFamily="34" charset="0"/>
                    <a:cs typeface="Segoe UI" panose="020B0502040204020203" pitchFamily="34" charset="0"/>
                  </a:rPr>
                  <a:t>Azure </a:t>
                </a:r>
                <a:br>
                  <a:rPr lang="en-US" sz="1600">
                    <a:solidFill>
                      <a:srgbClr val="3C3C41"/>
                    </a:solidFill>
                    <a:latin typeface="Segoe UI" panose="020B0502040204020203" pitchFamily="34" charset="0"/>
                    <a:cs typeface="Segoe UI" panose="020B0502040204020203" pitchFamily="34" charset="0"/>
                  </a:rPr>
                </a:br>
                <a:r>
                  <a:rPr lang="en-US" sz="1600">
                    <a:solidFill>
                      <a:srgbClr val="3C3C41"/>
                    </a:solidFill>
                    <a:latin typeface="Segoe UI" panose="020B0502040204020203" pitchFamily="34" charset="0"/>
                    <a:cs typeface="Segoe UI" panose="020B0502040204020203" pitchFamily="34" charset="0"/>
                  </a:rPr>
                  <a:t>Red Hat OpenShift</a:t>
                </a:r>
              </a:p>
            </p:txBody>
          </p:sp>
          <p:sp>
            <p:nvSpPr>
              <p:cNvPr id="174" name="Oval 173">
                <a:extLst>
                  <a:ext uri="{FF2B5EF4-FFF2-40B4-BE49-F238E27FC236}">
                    <a16:creationId xmlns:a16="http://schemas.microsoft.com/office/drawing/2014/main" id="{07E7A17B-E600-42D3-B101-AD88E16149F1}"/>
                  </a:ext>
                </a:extLst>
              </p:cNvPr>
              <p:cNvSpPr/>
              <p:nvPr/>
            </p:nvSpPr>
            <p:spPr>
              <a:xfrm>
                <a:off x="5121821" y="3782166"/>
                <a:ext cx="636248" cy="636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7" name="Graphic 186">
                <a:extLst>
                  <a:ext uri="{FF2B5EF4-FFF2-40B4-BE49-F238E27FC236}">
                    <a16:creationId xmlns:a16="http://schemas.microsoft.com/office/drawing/2014/main" id="{AE8EF4B0-A510-4B27-958E-C3A233C0DD8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51782" y="3912129"/>
                <a:ext cx="376321" cy="376321"/>
              </a:xfrm>
              <a:prstGeom prst="rect">
                <a:avLst/>
              </a:prstGeom>
            </p:spPr>
          </p:pic>
          <p:sp>
            <p:nvSpPr>
              <p:cNvPr id="191" name="TextBox 190">
                <a:extLst>
                  <a:ext uri="{FF2B5EF4-FFF2-40B4-BE49-F238E27FC236}">
                    <a16:creationId xmlns:a16="http://schemas.microsoft.com/office/drawing/2014/main" id="{4CEA77EE-028B-4D53-8A89-D031A7766F31}"/>
                  </a:ext>
                </a:extLst>
              </p:cNvPr>
              <p:cNvSpPr txBox="1"/>
              <p:nvPr/>
            </p:nvSpPr>
            <p:spPr>
              <a:xfrm>
                <a:off x="4799865" y="4435895"/>
                <a:ext cx="1280160" cy="757130"/>
              </a:xfrm>
              <a:prstGeom prst="rect">
                <a:avLst/>
              </a:prstGeom>
              <a:noFill/>
            </p:spPr>
            <p:txBody>
              <a:bodyPr wrap="square" rtlCol="0">
                <a:spAutoFit/>
              </a:bodyPr>
              <a:lstStyle/>
              <a:p>
                <a:pPr algn="ctr">
                  <a:lnSpc>
                    <a:spcPct val="90000"/>
                  </a:lnSpc>
                </a:pPr>
                <a:r>
                  <a:rPr lang="en-US" sz="1600">
                    <a:solidFill>
                      <a:srgbClr val="3C3C41"/>
                    </a:solidFill>
                    <a:latin typeface="Segoe UI" panose="020B0502040204020203" pitchFamily="34" charset="0"/>
                    <a:cs typeface="Segoe UI" panose="020B0502040204020203" pitchFamily="34" charset="0"/>
                  </a:rPr>
                  <a:t>Azure Container Instances</a:t>
                </a:r>
              </a:p>
            </p:txBody>
          </p:sp>
          <p:grpSp>
            <p:nvGrpSpPr>
              <p:cNvPr id="41" name="Group 40">
                <a:extLst>
                  <a:ext uri="{FF2B5EF4-FFF2-40B4-BE49-F238E27FC236}">
                    <a16:creationId xmlns:a16="http://schemas.microsoft.com/office/drawing/2014/main" id="{F9BCF496-1090-4B18-8B44-412C3971D652}"/>
                  </a:ext>
                </a:extLst>
              </p:cNvPr>
              <p:cNvGrpSpPr/>
              <p:nvPr/>
            </p:nvGrpSpPr>
            <p:grpSpPr>
              <a:xfrm>
                <a:off x="3440455" y="5640518"/>
                <a:ext cx="3945527" cy="636248"/>
                <a:chOff x="3440455" y="5740534"/>
                <a:chExt cx="3945527" cy="636248"/>
              </a:xfrm>
            </p:grpSpPr>
            <p:grpSp>
              <p:nvGrpSpPr>
                <p:cNvPr id="1038" name="Group 1037">
                  <a:extLst>
                    <a:ext uri="{FF2B5EF4-FFF2-40B4-BE49-F238E27FC236}">
                      <a16:creationId xmlns:a16="http://schemas.microsoft.com/office/drawing/2014/main" id="{21807D36-AA9B-4C8D-88B2-9560EF14B191}"/>
                    </a:ext>
                  </a:extLst>
                </p:cNvPr>
                <p:cNvGrpSpPr/>
                <p:nvPr/>
              </p:nvGrpSpPr>
              <p:grpSpPr>
                <a:xfrm>
                  <a:off x="3440455" y="5740534"/>
                  <a:ext cx="636248" cy="636248"/>
                  <a:chOff x="3869737" y="5928469"/>
                  <a:chExt cx="636248" cy="636248"/>
                </a:xfrm>
              </p:grpSpPr>
              <p:sp>
                <p:nvSpPr>
                  <p:cNvPr id="1031" name="Oval 1030">
                    <a:extLst>
                      <a:ext uri="{FF2B5EF4-FFF2-40B4-BE49-F238E27FC236}">
                        <a16:creationId xmlns:a16="http://schemas.microsoft.com/office/drawing/2014/main" id="{834AC74A-E445-4F21-A903-68AF3B7053C2}"/>
                      </a:ext>
                    </a:extLst>
                  </p:cNvPr>
                  <p:cNvSpPr/>
                  <p:nvPr/>
                </p:nvSpPr>
                <p:spPr>
                  <a:xfrm>
                    <a:off x="3869737" y="5928469"/>
                    <a:ext cx="636248" cy="636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6" name="Picture 65" descr="A close up of a sign&#10;&#10;Description automatically generated">
                    <a:extLst>
                      <a:ext uri="{FF2B5EF4-FFF2-40B4-BE49-F238E27FC236}">
                        <a16:creationId xmlns:a16="http://schemas.microsoft.com/office/drawing/2014/main" id="{7C5A26D8-F1EB-4107-81AE-71064F8ED54E}"/>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b="-1"/>
                  <a:stretch/>
                </p:blipFill>
                <p:spPr>
                  <a:xfrm>
                    <a:off x="3999756" y="6073207"/>
                    <a:ext cx="376210" cy="346773"/>
                  </a:xfrm>
                  <a:prstGeom prst="rect">
                    <a:avLst/>
                  </a:prstGeom>
                </p:spPr>
              </p:pic>
            </p:grpSp>
            <p:sp>
              <p:nvSpPr>
                <p:cNvPr id="1037" name="TextBox 1036">
                  <a:extLst>
                    <a:ext uri="{FF2B5EF4-FFF2-40B4-BE49-F238E27FC236}">
                      <a16:creationId xmlns:a16="http://schemas.microsoft.com/office/drawing/2014/main" id="{D31394C4-5016-49A3-B329-726DB6532667}"/>
                    </a:ext>
                  </a:extLst>
                </p:cNvPr>
                <p:cNvSpPr txBox="1"/>
                <p:nvPr/>
              </p:nvSpPr>
              <p:spPr>
                <a:xfrm>
                  <a:off x="4088346" y="5790893"/>
                  <a:ext cx="3297636" cy="535531"/>
                </a:xfrm>
                <a:prstGeom prst="rect">
                  <a:avLst/>
                </a:prstGeom>
                <a:noFill/>
              </p:spPr>
              <p:txBody>
                <a:bodyPr wrap="square" rtlCol="0">
                  <a:spAutoFit/>
                </a:bodyPr>
                <a:lstStyle/>
                <a:p>
                  <a:pPr>
                    <a:lnSpc>
                      <a:spcPct val="90000"/>
                    </a:lnSpc>
                  </a:pPr>
                  <a:r>
                    <a:rPr lang="en-US" sz="1600">
                      <a:solidFill>
                        <a:srgbClr val="0078D4"/>
                      </a:solidFill>
                      <a:latin typeface="Segoe UI Semibold" panose="020B0702040204020203" pitchFamily="34" charset="0"/>
                      <a:cs typeface="Segoe UI Semibold" panose="020B0702040204020203" pitchFamily="34" charset="0"/>
                    </a:rPr>
                    <a:t>Azure Arc</a:t>
                  </a:r>
                  <a:br>
                    <a:rPr lang="en-US" sz="1600">
                      <a:solidFill>
                        <a:srgbClr val="0078D4"/>
                      </a:solidFill>
                      <a:latin typeface="Segoe UI Semibold" panose="020B0702040204020203" pitchFamily="34" charset="0"/>
                      <a:cs typeface="Segoe UI Semibold" panose="020B0702040204020203" pitchFamily="34" charset="0"/>
                    </a:rPr>
                  </a:br>
                  <a:r>
                    <a:rPr lang="en-US" sz="1600">
                      <a:solidFill>
                        <a:srgbClr val="3C3C41"/>
                      </a:solidFill>
                      <a:latin typeface="Segoe UI" panose="020B0502040204020203" pitchFamily="34" charset="0"/>
                      <a:cs typeface="Segoe UI" panose="020B0502040204020203" pitchFamily="34" charset="0"/>
                    </a:rPr>
                    <a:t>Management across environments</a:t>
                  </a:r>
                </a:p>
              </p:txBody>
            </p:sp>
          </p:grpSp>
          <p:cxnSp>
            <p:nvCxnSpPr>
              <p:cNvPr id="12" name="Straight Connector 11">
                <a:extLst>
                  <a:ext uri="{FF2B5EF4-FFF2-40B4-BE49-F238E27FC236}">
                    <a16:creationId xmlns:a16="http://schemas.microsoft.com/office/drawing/2014/main" id="{86294225-55B9-4124-A564-7BBBA61B46E5}"/>
                  </a:ext>
                </a:extLst>
              </p:cNvPr>
              <p:cNvCxnSpPr>
                <a:cxnSpLocks/>
              </p:cNvCxnSpPr>
              <p:nvPr/>
            </p:nvCxnSpPr>
            <p:spPr>
              <a:xfrm>
                <a:off x="3396304" y="3558419"/>
                <a:ext cx="40872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01B3025-CFEA-4CE2-84D1-AA6E4912AF4D}"/>
                  </a:ext>
                </a:extLst>
              </p:cNvPr>
              <p:cNvCxnSpPr>
                <a:cxnSpLocks/>
              </p:cNvCxnSpPr>
              <p:nvPr/>
            </p:nvCxnSpPr>
            <p:spPr>
              <a:xfrm>
                <a:off x="3396304" y="5416772"/>
                <a:ext cx="408728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967E745A-CABF-4557-8FE2-EB976BC0EAA2}"/>
                </a:ext>
              </a:extLst>
            </p:cNvPr>
            <p:cNvGrpSpPr/>
            <p:nvPr/>
          </p:nvGrpSpPr>
          <p:grpSpPr>
            <a:xfrm>
              <a:off x="3150887" y="2140056"/>
              <a:ext cx="4578116" cy="1194616"/>
              <a:chOff x="3168886" y="2140056"/>
              <a:chExt cx="4578116" cy="1194616"/>
            </a:xfrm>
          </p:grpSpPr>
          <p:grpSp>
            <p:nvGrpSpPr>
              <p:cNvPr id="24" name="Group 23">
                <a:extLst>
                  <a:ext uri="{FF2B5EF4-FFF2-40B4-BE49-F238E27FC236}">
                    <a16:creationId xmlns:a16="http://schemas.microsoft.com/office/drawing/2014/main" id="{D9216468-EE55-4E13-8A55-9E5E6B0ADC09}"/>
                  </a:ext>
                </a:extLst>
              </p:cNvPr>
              <p:cNvGrpSpPr/>
              <p:nvPr/>
            </p:nvGrpSpPr>
            <p:grpSpPr>
              <a:xfrm>
                <a:off x="3168886" y="2140056"/>
                <a:ext cx="1097280" cy="1194616"/>
                <a:chOff x="3240326" y="2140056"/>
                <a:chExt cx="1097280" cy="1194616"/>
              </a:xfrm>
            </p:grpSpPr>
            <p:grpSp>
              <p:nvGrpSpPr>
                <p:cNvPr id="144" name="Group 143">
                  <a:extLst>
                    <a:ext uri="{FF2B5EF4-FFF2-40B4-BE49-F238E27FC236}">
                      <a16:creationId xmlns:a16="http://schemas.microsoft.com/office/drawing/2014/main" id="{EF37275A-57EB-487E-90C7-15B8D8BB1BEC}"/>
                    </a:ext>
                  </a:extLst>
                </p:cNvPr>
                <p:cNvGrpSpPr/>
                <p:nvPr/>
              </p:nvGrpSpPr>
              <p:grpSpPr>
                <a:xfrm>
                  <a:off x="3470842" y="2140056"/>
                  <a:ext cx="636248" cy="636248"/>
                  <a:chOff x="7091838" y="6241102"/>
                  <a:chExt cx="365760" cy="365760"/>
                </a:xfrm>
              </p:grpSpPr>
              <p:sp>
                <p:nvSpPr>
                  <p:cNvPr id="151" name="Oval 150">
                    <a:extLst>
                      <a:ext uri="{FF2B5EF4-FFF2-40B4-BE49-F238E27FC236}">
                        <a16:creationId xmlns:a16="http://schemas.microsoft.com/office/drawing/2014/main" id="{70340559-2014-417E-9001-4FCE0129A92E}"/>
                      </a:ext>
                    </a:extLst>
                  </p:cNvPr>
                  <p:cNvSpPr/>
                  <p:nvPr/>
                </p:nvSpPr>
                <p:spPr>
                  <a:xfrm>
                    <a:off x="7091838" y="6241102"/>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2" name="Graphic 151">
                    <a:extLst>
                      <a:ext uri="{FF2B5EF4-FFF2-40B4-BE49-F238E27FC236}">
                        <a16:creationId xmlns:a16="http://schemas.microsoft.com/office/drawing/2014/main" id="{AE6EFCDD-01E4-46CC-8112-DDAA3D81BC8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160419" y="6309682"/>
                    <a:ext cx="228600" cy="228600"/>
                  </a:xfrm>
                  <a:prstGeom prst="rect">
                    <a:avLst/>
                  </a:prstGeom>
                </p:spPr>
              </p:pic>
            </p:grpSp>
            <p:sp>
              <p:nvSpPr>
                <p:cNvPr id="52" name="TextBox 51">
                  <a:extLst>
                    <a:ext uri="{FF2B5EF4-FFF2-40B4-BE49-F238E27FC236}">
                      <a16:creationId xmlns:a16="http://schemas.microsoft.com/office/drawing/2014/main" id="{CC21A9D2-10F4-4A33-9A4B-CC78D90C876A}"/>
                    </a:ext>
                  </a:extLst>
                </p:cNvPr>
                <p:cNvSpPr txBox="1"/>
                <p:nvPr/>
              </p:nvSpPr>
              <p:spPr>
                <a:xfrm>
                  <a:off x="3240326" y="2799141"/>
                  <a:ext cx="1097280" cy="535531"/>
                </a:xfrm>
                <a:prstGeom prst="rect">
                  <a:avLst/>
                </a:prstGeom>
                <a:noFill/>
              </p:spPr>
              <p:txBody>
                <a:bodyPr wrap="square" rtlCol="0">
                  <a:spAutoFit/>
                </a:bodyPr>
                <a:lstStyle/>
                <a:p>
                  <a:pPr algn="ctr">
                    <a:lnSpc>
                      <a:spcPct val="90000"/>
                    </a:lnSpc>
                  </a:pPr>
                  <a:r>
                    <a:rPr lang="en-US" sz="1600">
                      <a:solidFill>
                        <a:srgbClr val="3C3C41"/>
                      </a:solidFill>
                      <a:latin typeface="Segoe UI" panose="020B0502040204020203" pitchFamily="34" charset="0"/>
                      <a:cs typeface="Segoe UI" panose="020B0502040204020203" pitchFamily="34" charset="0"/>
                    </a:rPr>
                    <a:t>Active Directory</a:t>
                  </a:r>
                </a:p>
              </p:txBody>
            </p:sp>
          </p:grpSp>
          <p:grpSp>
            <p:nvGrpSpPr>
              <p:cNvPr id="25" name="Group 24">
                <a:extLst>
                  <a:ext uri="{FF2B5EF4-FFF2-40B4-BE49-F238E27FC236}">
                    <a16:creationId xmlns:a16="http://schemas.microsoft.com/office/drawing/2014/main" id="{60883CB6-52CC-4424-B750-7DB6387CBEA8}"/>
                  </a:ext>
                </a:extLst>
              </p:cNvPr>
              <p:cNvGrpSpPr/>
              <p:nvPr/>
            </p:nvGrpSpPr>
            <p:grpSpPr>
              <a:xfrm>
                <a:off x="4039095" y="2140056"/>
                <a:ext cx="1097280" cy="1194616"/>
                <a:chOff x="4045274" y="2140056"/>
                <a:chExt cx="1097280" cy="1194616"/>
              </a:xfrm>
            </p:grpSpPr>
            <p:grpSp>
              <p:nvGrpSpPr>
                <p:cNvPr id="145" name="Group 144">
                  <a:extLst>
                    <a:ext uri="{FF2B5EF4-FFF2-40B4-BE49-F238E27FC236}">
                      <a16:creationId xmlns:a16="http://schemas.microsoft.com/office/drawing/2014/main" id="{69A2BE79-A415-4F2F-AC52-02B6F11568FB}"/>
                    </a:ext>
                  </a:extLst>
                </p:cNvPr>
                <p:cNvGrpSpPr/>
                <p:nvPr/>
              </p:nvGrpSpPr>
              <p:grpSpPr>
                <a:xfrm>
                  <a:off x="4275790" y="2140056"/>
                  <a:ext cx="636248" cy="636248"/>
                  <a:chOff x="7313505" y="6644182"/>
                  <a:chExt cx="365760" cy="365760"/>
                </a:xfrm>
              </p:grpSpPr>
              <p:sp>
                <p:nvSpPr>
                  <p:cNvPr id="149" name="Oval 148">
                    <a:extLst>
                      <a:ext uri="{FF2B5EF4-FFF2-40B4-BE49-F238E27FC236}">
                        <a16:creationId xmlns:a16="http://schemas.microsoft.com/office/drawing/2014/main" id="{EC2A0A94-FDF2-4CA5-A60E-D78FA6A73544}"/>
                      </a:ext>
                    </a:extLst>
                  </p:cNvPr>
                  <p:cNvSpPr/>
                  <p:nvPr/>
                </p:nvSpPr>
                <p:spPr>
                  <a:xfrm>
                    <a:off x="7313505" y="6644182"/>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0" name="Graphic 149">
                    <a:extLst>
                      <a:ext uri="{FF2B5EF4-FFF2-40B4-BE49-F238E27FC236}">
                        <a16:creationId xmlns:a16="http://schemas.microsoft.com/office/drawing/2014/main" id="{BD69D30C-2322-4045-B2B1-C2BC5E699BF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82085" y="6712764"/>
                    <a:ext cx="228600" cy="228600"/>
                  </a:xfrm>
                  <a:prstGeom prst="rect">
                    <a:avLst/>
                  </a:prstGeom>
                </p:spPr>
              </p:pic>
            </p:grpSp>
            <p:sp>
              <p:nvSpPr>
                <p:cNvPr id="157" name="TextBox 156">
                  <a:extLst>
                    <a:ext uri="{FF2B5EF4-FFF2-40B4-BE49-F238E27FC236}">
                      <a16:creationId xmlns:a16="http://schemas.microsoft.com/office/drawing/2014/main" id="{C1990140-BFCE-455F-8243-1EEFBC1D81CF}"/>
                    </a:ext>
                  </a:extLst>
                </p:cNvPr>
                <p:cNvSpPr txBox="1"/>
                <p:nvPr/>
              </p:nvSpPr>
              <p:spPr>
                <a:xfrm>
                  <a:off x="4045274" y="2799141"/>
                  <a:ext cx="1097280" cy="535531"/>
                </a:xfrm>
                <a:prstGeom prst="rect">
                  <a:avLst/>
                </a:prstGeom>
                <a:noFill/>
              </p:spPr>
              <p:txBody>
                <a:bodyPr wrap="square" rtlCol="0">
                  <a:spAutoFit/>
                </a:bodyPr>
                <a:lstStyle/>
                <a:p>
                  <a:pPr algn="ctr">
                    <a:lnSpc>
                      <a:spcPct val="90000"/>
                    </a:lnSpc>
                  </a:pPr>
                  <a:r>
                    <a:rPr lang="en-US" sz="1600" dirty="0">
                      <a:solidFill>
                        <a:srgbClr val="3C3C41"/>
                      </a:solidFill>
                      <a:latin typeface="Segoe UI" panose="020B0502040204020203" pitchFamily="34" charset="0"/>
                      <a:cs typeface="Segoe UI" panose="020B0502040204020203" pitchFamily="34" charset="0"/>
                    </a:rPr>
                    <a:t>Azure Policy</a:t>
                  </a:r>
                </a:p>
              </p:txBody>
            </p:sp>
          </p:grpSp>
          <p:grpSp>
            <p:nvGrpSpPr>
              <p:cNvPr id="26" name="Group 25">
                <a:extLst>
                  <a:ext uri="{FF2B5EF4-FFF2-40B4-BE49-F238E27FC236}">
                    <a16:creationId xmlns:a16="http://schemas.microsoft.com/office/drawing/2014/main" id="{572F6092-0AF3-40F4-BCFE-C2ED9F98BBF4}"/>
                  </a:ext>
                </a:extLst>
              </p:cNvPr>
              <p:cNvGrpSpPr/>
              <p:nvPr/>
            </p:nvGrpSpPr>
            <p:grpSpPr>
              <a:xfrm>
                <a:off x="4909304" y="2140056"/>
                <a:ext cx="1097280" cy="1194616"/>
                <a:chOff x="4720028" y="2140056"/>
                <a:chExt cx="1097280" cy="1194616"/>
              </a:xfrm>
            </p:grpSpPr>
            <p:grpSp>
              <p:nvGrpSpPr>
                <p:cNvPr id="143" name="Group 142">
                  <a:extLst>
                    <a:ext uri="{FF2B5EF4-FFF2-40B4-BE49-F238E27FC236}">
                      <a16:creationId xmlns:a16="http://schemas.microsoft.com/office/drawing/2014/main" id="{A9A9F1F0-B7DB-40E3-BDEA-2948B0780613}"/>
                    </a:ext>
                  </a:extLst>
                </p:cNvPr>
                <p:cNvGrpSpPr/>
                <p:nvPr/>
              </p:nvGrpSpPr>
              <p:grpSpPr>
                <a:xfrm>
                  <a:off x="4950544" y="2140056"/>
                  <a:ext cx="636248" cy="636248"/>
                  <a:chOff x="7535169" y="6241101"/>
                  <a:chExt cx="365760" cy="365760"/>
                </a:xfrm>
              </p:grpSpPr>
              <p:sp>
                <p:nvSpPr>
                  <p:cNvPr id="153" name="Oval 152">
                    <a:extLst>
                      <a:ext uri="{FF2B5EF4-FFF2-40B4-BE49-F238E27FC236}">
                        <a16:creationId xmlns:a16="http://schemas.microsoft.com/office/drawing/2014/main" id="{57E26EAF-58AC-4243-81F6-775AC20ABD27}"/>
                      </a:ext>
                    </a:extLst>
                  </p:cNvPr>
                  <p:cNvSpPr/>
                  <p:nvPr/>
                </p:nvSpPr>
                <p:spPr>
                  <a:xfrm>
                    <a:off x="7535169" y="6241101"/>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4" name="Graphic 153">
                    <a:extLst>
                      <a:ext uri="{FF2B5EF4-FFF2-40B4-BE49-F238E27FC236}">
                        <a16:creationId xmlns:a16="http://schemas.microsoft.com/office/drawing/2014/main" id="{2E8301DB-428D-4373-9783-6F230A8E6A6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03749" y="6309682"/>
                    <a:ext cx="228600" cy="228600"/>
                  </a:xfrm>
                  <a:prstGeom prst="rect">
                    <a:avLst/>
                  </a:prstGeom>
                </p:spPr>
              </p:pic>
            </p:grpSp>
            <p:sp>
              <p:nvSpPr>
                <p:cNvPr id="158" name="TextBox 157">
                  <a:extLst>
                    <a:ext uri="{FF2B5EF4-FFF2-40B4-BE49-F238E27FC236}">
                      <a16:creationId xmlns:a16="http://schemas.microsoft.com/office/drawing/2014/main" id="{66177349-58BB-4AE7-8B09-98C4ECB6C9E0}"/>
                    </a:ext>
                  </a:extLst>
                </p:cNvPr>
                <p:cNvSpPr txBox="1"/>
                <p:nvPr/>
              </p:nvSpPr>
              <p:spPr>
                <a:xfrm>
                  <a:off x="4720028" y="2799141"/>
                  <a:ext cx="1097280" cy="535531"/>
                </a:xfrm>
                <a:prstGeom prst="rect">
                  <a:avLst/>
                </a:prstGeom>
                <a:noFill/>
              </p:spPr>
              <p:txBody>
                <a:bodyPr wrap="square" rtlCol="0">
                  <a:spAutoFit/>
                </a:bodyPr>
                <a:lstStyle/>
                <a:p>
                  <a:pPr algn="ctr">
                    <a:lnSpc>
                      <a:spcPct val="90000"/>
                    </a:lnSpc>
                  </a:pPr>
                  <a:r>
                    <a:rPr lang="en-US" sz="1600">
                      <a:solidFill>
                        <a:srgbClr val="3C3C41"/>
                      </a:solidFill>
                      <a:latin typeface="Segoe UI" panose="020B0502040204020203" pitchFamily="34" charset="0"/>
                      <a:cs typeface="Segoe UI" panose="020B0502040204020203" pitchFamily="34" charset="0"/>
                    </a:rPr>
                    <a:t>Security Center</a:t>
                  </a:r>
                </a:p>
              </p:txBody>
            </p:sp>
          </p:grpSp>
          <p:grpSp>
            <p:nvGrpSpPr>
              <p:cNvPr id="27" name="Group 26">
                <a:extLst>
                  <a:ext uri="{FF2B5EF4-FFF2-40B4-BE49-F238E27FC236}">
                    <a16:creationId xmlns:a16="http://schemas.microsoft.com/office/drawing/2014/main" id="{8388B229-6A18-44ED-A33F-C555C16D9E2E}"/>
                  </a:ext>
                </a:extLst>
              </p:cNvPr>
              <p:cNvGrpSpPr/>
              <p:nvPr/>
            </p:nvGrpSpPr>
            <p:grpSpPr>
              <a:xfrm>
                <a:off x="5779513" y="2140056"/>
                <a:ext cx="1097280" cy="1194616"/>
                <a:chOff x="5786844" y="2140056"/>
                <a:chExt cx="1097280" cy="1194616"/>
              </a:xfrm>
            </p:grpSpPr>
            <p:grpSp>
              <p:nvGrpSpPr>
                <p:cNvPr id="146" name="Group 145">
                  <a:extLst>
                    <a:ext uri="{FF2B5EF4-FFF2-40B4-BE49-F238E27FC236}">
                      <a16:creationId xmlns:a16="http://schemas.microsoft.com/office/drawing/2014/main" id="{A6C20300-E4B4-4BCC-B895-FE74D3819DD6}"/>
                    </a:ext>
                  </a:extLst>
                </p:cNvPr>
                <p:cNvGrpSpPr/>
                <p:nvPr/>
              </p:nvGrpSpPr>
              <p:grpSpPr>
                <a:xfrm>
                  <a:off x="6017360" y="2140056"/>
                  <a:ext cx="636248" cy="636248"/>
                  <a:chOff x="8103955" y="5743093"/>
                  <a:chExt cx="365760" cy="365760"/>
                </a:xfrm>
              </p:grpSpPr>
              <p:sp>
                <p:nvSpPr>
                  <p:cNvPr id="147" name="Oval 146">
                    <a:extLst>
                      <a:ext uri="{FF2B5EF4-FFF2-40B4-BE49-F238E27FC236}">
                        <a16:creationId xmlns:a16="http://schemas.microsoft.com/office/drawing/2014/main" id="{81416620-7904-45C1-8B79-03CA8C7292A0}"/>
                      </a:ext>
                    </a:extLst>
                  </p:cNvPr>
                  <p:cNvSpPr/>
                  <p:nvPr/>
                </p:nvSpPr>
                <p:spPr>
                  <a:xfrm>
                    <a:off x="8103955" y="5743093"/>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8" name="Graphic 147">
                    <a:extLst>
                      <a:ext uri="{FF2B5EF4-FFF2-40B4-BE49-F238E27FC236}">
                        <a16:creationId xmlns:a16="http://schemas.microsoft.com/office/drawing/2014/main" id="{9FBD74DF-3B7D-4A53-9CEB-EC1ADBAEAFB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172535" y="5811673"/>
                    <a:ext cx="228600" cy="228600"/>
                  </a:xfrm>
                  <a:prstGeom prst="rect">
                    <a:avLst/>
                  </a:prstGeom>
                </p:spPr>
              </p:pic>
            </p:grpSp>
            <p:sp>
              <p:nvSpPr>
                <p:cNvPr id="159" name="TextBox 158">
                  <a:extLst>
                    <a:ext uri="{FF2B5EF4-FFF2-40B4-BE49-F238E27FC236}">
                      <a16:creationId xmlns:a16="http://schemas.microsoft.com/office/drawing/2014/main" id="{93F8CF12-943F-4E45-9CAC-258F92CC09C8}"/>
                    </a:ext>
                  </a:extLst>
                </p:cNvPr>
                <p:cNvSpPr txBox="1"/>
                <p:nvPr/>
              </p:nvSpPr>
              <p:spPr>
                <a:xfrm>
                  <a:off x="5786844" y="2799141"/>
                  <a:ext cx="1097280" cy="535531"/>
                </a:xfrm>
                <a:prstGeom prst="rect">
                  <a:avLst/>
                </a:prstGeom>
                <a:noFill/>
              </p:spPr>
              <p:txBody>
                <a:bodyPr wrap="square" rtlCol="0">
                  <a:spAutoFit/>
                </a:bodyPr>
                <a:lstStyle/>
                <a:p>
                  <a:pPr algn="ctr">
                    <a:lnSpc>
                      <a:spcPct val="90000"/>
                    </a:lnSpc>
                  </a:pPr>
                  <a:r>
                    <a:rPr lang="en-US" sz="1600">
                      <a:solidFill>
                        <a:srgbClr val="3C3C41"/>
                      </a:solidFill>
                      <a:latin typeface="Segoe UI" panose="020B0502040204020203" pitchFamily="34" charset="0"/>
                      <a:cs typeface="Segoe UI" panose="020B0502040204020203" pitchFamily="34" charset="0"/>
                    </a:rPr>
                    <a:t>Key </a:t>
                  </a:r>
                  <a:br>
                    <a:rPr lang="en-US" sz="1600">
                      <a:solidFill>
                        <a:srgbClr val="3C3C41"/>
                      </a:solidFill>
                      <a:latin typeface="Segoe UI" panose="020B0502040204020203" pitchFamily="34" charset="0"/>
                      <a:cs typeface="Segoe UI" panose="020B0502040204020203" pitchFamily="34" charset="0"/>
                    </a:rPr>
                  </a:br>
                  <a:r>
                    <a:rPr lang="en-US" sz="1600">
                      <a:solidFill>
                        <a:srgbClr val="3C3C41"/>
                      </a:solidFill>
                      <a:latin typeface="Segoe UI" panose="020B0502040204020203" pitchFamily="34" charset="0"/>
                      <a:cs typeface="Segoe UI" panose="020B0502040204020203" pitchFamily="34" charset="0"/>
                    </a:rPr>
                    <a:t>Vault</a:t>
                  </a:r>
                </a:p>
              </p:txBody>
            </p:sp>
          </p:grpSp>
          <p:grpSp>
            <p:nvGrpSpPr>
              <p:cNvPr id="28" name="Group 27">
                <a:extLst>
                  <a:ext uri="{FF2B5EF4-FFF2-40B4-BE49-F238E27FC236}">
                    <a16:creationId xmlns:a16="http://schemas.microsoft.com/office/drawing/2014/main" id="{36FF9F56-7BE0-4360-906C-BB774CCF53FA}"/>
                  </a:ext>
                </a:extLst>
              </p:cNvPr>
              <p:cNvGrpSpPr/>
              <p:nvPr/>
            </p:nvGrpSpPr>
            <p:grpSpPr>
              <a:xfrm>
                <a:off x="6649722" y="2140056"/>
                <a:ext cx="1097280" cy="1194616"/>
                <a:chOff x="6649722" y="2140056"/>
                <a:chExt cx="1097280" cy="1194616"/>
              </a:xfrm>
            </p:grpSpPr>
            <p:grpSp>
              <p:nvGrpSpPr>
                <p:cNvPr id="16" name="Group 15">
                  <a:extLst>
                    <a:ext uri="{FF2B5EF4-FFF2-40B4-BE49-F238E27FC236}">
                      <a16:creationId xmlns:a16="http://schemas.microsoft.com/office/drawing/2014/main" id="{3981D8BD-2E4B-4D44-BAC8-24B89A0CCA08}"/>
                    </a:ext>
                  </a:extLst>
                </p:cNvPr>
                <p:cNvGrpSpPr/>
                <p:nvPr/>
              </p:nvGrpSpPr>
              <p:grpSpPr>
                <a:xfrm>
                  <a:off x="6880238" y="2140056"/>
                  <a:ext cx="636248" cy="636248"/>
                  <a:chOff x="6749734" y="2140056"/>
                  <a:chExt cx="636248" cy="636248"/>
                </a:xfrm>
              </p:grpSpPr>
              <p:sp>
                <p:nvSpPr>
                  <p:cNvPr id="15" name="Oval 14">
                    <a:extLst>
                      <a:ext uri="{FF2B5EF4-FFF2-40B4-BE49-F238E27FC236}">
                        <a16:creationId xmlns:a16="http://schemas.microsoft.com/office/drawing/2014/main" id="{8D52B675-8542-4D2D-BBED-521C08B1F990}"/>
                      </a:ext>
                    </a:extLst>
                  </p:cNvPr>
                  <p:cNvSpPr/>
                  <p:nvPr/>
                </p:nvSpPr>
                <p:spPr>
                  <a:xfrm>
                    <a:off x="6749734" y="2140056"/>
                    <a:ext cx="636248" cy="636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a:extLst>
                      <a:ext uri="{FF2B5EF4-FFF2-40B4-BE49-F238E27FC236}">
                        <a16:creationId xmlns:a16="http://schemas.microsoft.com/office/drawing/2014/main" id="{C9BDB61C-DD2A-4D36-8540-D7B8110A150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907837" y="2288379"/>
                    <a:ext cx="355927" cy="355927"/>
                  </a:xfrm>
                  <a:prstGeom prst="rect">
                    <a:avLst/>
                  </a:prstGeom>
                </p:spPr>
              </p:pic>
            </p:grpSp>
            <p:sp>
              <p:nvSpPr>
                <p:cNvPr id="17" name="TextBox 16">
                  <a:extLst>
                    <a:ext uri="{FF2B5EF4-FFF2-40B4-BE49-F238E27FC236}">
                      <a16:creationId xmlns:a16="http://schemas.microsoft.com/office/drawing/2014/main" id="{5B1A246A-8959-45D9-BF2B-DF267C217FC0}"/>
                    </a:ext>
                  </a:extLst>
                </p:cNvPr>
                <p:cNvSpPr txBox="1"/>
                <p:nvPr/>
              </p:nvSpPr>
              <p:spPr>
                <a:xfrm>
                  <a:off x="6649722" y="2799141"/>
                  <a:ext cx="1097280" cy="535531"/>
                </a:xfrm>
                <a:prstGeom prst="rect">
                  <a:avLst/>
                </a:prstGeom>
                <a:noFill/>
              </p:spPr>
              <p:txBody>
                <a:bodyPr wrap="square" rtlCol="0">
                  <a:spAutoFit/>
                </a:bodyPr>
                <a:lstStyle/>
                <a:p>
                  <a:pPr algn="ctr">
                    <a:lnSpc>
                      <a:spcPct val="90000"/>
                    </a:lnSpc>
                  </a:pPr>
                  <a:r>
                    <a:rPr lang="en-US" sz="1600">
                      <a:solidFill>
                        <a:srgbClr val="3C3C41"/>
                      </a:solidFill>
                      <a:latin typeface="Segoe UI" panose="020B0502040204020203" pitchFamily="34" charset="0"/>
                      <a:cs typeface="Segoe UI" panose="020B0502040204020203" pitchFamily="34" charset="0"/>
                    </a:rPr>
                    <a:t>Azure Advisor</a:t>
                  </a:r>
                </a:p>
              </p:txBody>
            </p:sp>
          </p:grpSp>
        </p:grpSp>
      </p:grpSp>
      <p:sp>
        <p:nvSpPr>
          <p:cNvPr id="1059" name="Arrow: Left-Right 1058">
            <a:extLst>
              <a:ext uri="{FF2B5EF4-FFF2-40B4-BE49-F238E27FC236}">
                <a16:creationId xmlns:a16="http://schemas.microsoft.com/office/drawing/2014/main" id="{FADECEAA-1515-4A29-B0B2-DE6B7C6592B5}"/>
              </a:ext>
              <a:ext uri="{C183D7F6-B498-43B3-948B-1728B52AA6E4}">
                <adec:decorative xmlns:adec="http://schemas.microsoft.com/office/drawing/2017/decorative" val="1"/>
              </a:ext>
            </a:extLst>
          </p:cNvPr>
          <p:cNvSpPr/>
          <p:nvPr/>
        </p:nvSpPr>
        <p:spPr>
          <a:xfrm>
            <a:off x="2756833" y="3870397"/>
            <a:ext cx="599101" cy="271462"/>
          </a:xfrm>
          <a:prstGeom prst="leftRightArrow">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20D6F3E3-742B-4BCE-8919-53B6C205334D}"/>
              </a:ext>
              <a:ext uri="{C183D7F6-B498-43B3-948B-1728B52AA6E4}">
                <adec:decorative xmlns:adec="http://schemas.microsoft.com/office/drawing/2017/decorative" val="1"/>
              </a:ext>
            </a:extLst>
          </p:cNvPr>
          <p:cNvSpPr/>
          <p:nvPr/>
        </p:nvSpPr>
        <p:spPr bwMode="auto">
          <a:xfrm>
            <a:off x="7898331" y="1471610"/>
            <a:ext cx="4327535" cy="5072065"/>
          </a:xfrm>
          <a:prstGeom prst="rect">
            <a:avLst/>
          </a:prstGeom>
          <a:solidFill>
            <a:srgbClr val="FFFFFF"/>
          </a:solidFill>
          <a:ln w="254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66"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a:ln>
                <a:noFill/>
              </a:ln>
              <a:solidFill>
                <a:srgbClr val="3C3C41"/>
              </a:solidFill>
              <a:effectLst/>
              <a:uLnTx/>
              <a:uFillTx/>
              <a:latin typeface="Calibri" panose="020F0502020204030204"/>
              <a:ea typeface="Segoe UI" pitchFamily="34" charset="0"/>
              <a:cs typeface="Segoe UI" pitchFamily="34" charset="0"/>
            </a:endParaRPr>
          </a:p>
        </p:txBody>
      </p:sp>
      <p:sp>
        <p:nvSpPr>
          <p:cNvPr id="31" name="TextBox 30">
            <a:extLst>
              <a:ext uri="{FF2B5EF4-FFF2-40B4-BE49-F238E27FC236}">
                <a16:creationId xmlns:a16="http://schemas.microsoft.com/office/drawing/2014/main" id="{B0EFC4E0-182A-4788-8EB9-80E6F051E2A6}"/>
              </a:ext>
            </a:extLst>
          </p:cNvPr>
          <p:cNvSpPr txBox="1"/>
          <p:nvPr/>
        </p:nvSpPr>
        <p:spPr>
          <a:xfrm>
            <a:off x="8857455" y="1631412"/>
            <a:ext cx="2279001" cy="335476"/>
          </a:xfrm>
          <a:prstGeom prst="rect">
            <a:avLst/>
          </a:prstGeom>
          <a:noFill/>
        </p:spPr>
        <p:txBody>
          <a:bodyPr wrap="square" lIns="0" tIns="27432" rIns="0" bIns="0" rtlCol="0" anchor="b">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Community</a:t>
            </a:r>
          </a:p>
        </p:txBody>
      </p:sp>
      <p:sp>
        <p:nvSpPr>
          <p:cNvPr id="328" name="Arrow: Left-Right 327">
            <a:extLst>
              <a:ext uri="{FF2B5EF4-FFF2-40B4-BE49-F238E27FC236}">
                <a16:creationId xmlns:a16="http://schemas.microsoft.com/office/drawing/2014/main" id="{FC2184DB-500D-4260-BFDF-DF5DD5DE81DE}"/>
              </a:ext>
              <a:ext uri="{C183D7F6-B498-43B3-948B-1728B52AA6E4}">
                <adec:decorative xmlns:adec="http://schemas.microsoft.com/office/drawing/2017/decorative" val="1"/>
              </a:ext>
            </a:extLst>
          </p:cNvPr>
          <p:cNvSpPr/>
          <p:nvPr/>
        </p:nvSpPr>
        <p:spPr>
          <a:xfrm>
            <a:off x="7523956" y="3870397"/>
            <a:ext cx="599101" cy="271462"/>
          </a:xfrm>
          <a:prstGeom prst="leftRightArrow">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633E024-1FB0-4FC4-AB8A-474BE3E83C2A}"/>
              </a:ext>
            </a:extLst>
          </p:cNvPr>
          <p:cNvPicPr>
            <a:picLocks noChangeAspect="1"/>
          </p:cNvPicPr>
          <p:nvPr/>
        </p:nvPicPr>
        <p:blipFill>
          <a:blip r:embed="rId25"/>
          <a:stretch>
            <a:fillRect/>
          </a:stretch>
        </p:blipFill>
        <p:spPr>
          <a:xfrm>
            <a:off x="647291" y="2547385"/>
            <a:ext cx="365760" cy="365760"/>
          </a:xfrm>
          <a:prstGeom prst="rect">
            <a:avLst/>
          </a:prstGeom>
        </p:spPr>
      </p:pic>
      <p:sp>
        <p:nvSpPr>
          <p:cNvPr id="29" name="TextBox 28">
            <a:extLst>
              <a:ext uri="{FF2B5EF4-FFF2-40B4-BE49-F238E27FC236}">
                <a16:creationId xmlns:a16="http://schemas.microsoft.com/office/drawing/2014/main" id="{13631CFF-BAB7-4795-ACAD-AEE33FAD2AE7}"/>
              </a:ext>
            </a:extLst>
          </p:cNvPr>
          <p:cNvSpPr txBox="1"/>
          <p:nvPr/>
        </p:nvSpPr>
        <p:spPr>
          <a:xfrm>
            <a:off x="477832" y="1559204"/>
            <a:ext cx="2279001" cy="335476"/>
          </a:xfrm>
          <a:prstGeom prst="rect">
            <a:avLst/>
          </a:prstGeom>
          <a:noFill/>
        </p:spPr>
        <p:txBody>
          <a:bodyPr wrap="square" lIns="0" tIns="27432" rIns="0" bIns="0" rtlCol="0" anchor="b">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Development Tools</a:t>
            </a:r>
          </a:p>
        </p:txBody>
      </p:sp>
      <p:grpSp>
        <p:nvGrpSpPr>
          <p:cNvPr id="75" name="Group 74" descr="Diagram showing Kubernetes logo surrounded by open source projects (CNAB, OCI, Gatekeeper, SMI, VS Code, Brigade, Draft, KEDA, Virtual Kubelet, Helm, Dapr)">
            <a:extLst>
              <a:ext uri="{FF2B5EF4-FFF2-40B4-BE49-F238E27FC236}">
                <a16:creationId xmlns:a16="http://schemas.microsoft.com/office/drawing/2014/main" id="{F1504F8B-82B6-471F-B2EF-7A294B5D26A1}"/>
              </a:ext>
            </a:extLst>
          </p:cNvPr>
          <p:cNvGrpSpPr>
            <a:grpSpLocks noChangeAspect="1"/>
          </p:cNvGrpSpPr>
          <p:nvPr/>
        </p:nvGrpSpPr>
        <p:grpSpPr>
          <a:xfrm>
            <a:off x="7581239" y="2419155"/>
            <a:ext cx="4968418" cy="3063272"/>
            <a:chOff x="3675905" y="1832558"/>
            <a:chExt cx="6834236" cy="4213638"/>
          </a:xfrm>
        </p:grpSpPr>
        <p:grpSp>
          <p:nvGrpSpPr>
            <p:cNvPr id="76" name="Group 75">
              <a:extLst>
                <a:ext uri="{FF2B5EF4-FFF2-40B4-BE49-F238E27FC236}">
                  <a16:creationId xmlns:a16="http://schemas.microsoft.com/office/drawing/2014/main" id="{A565FA2C-CC91-4736-94AD-1216C8A75858}"/>
                </a:ext>
              </a:extLst>
            </p:cNvPr>
            <p:cNvGrpSpPr/>
            <p:nvPr/>
          </p:nvGrpSpPr>
          <p:grpSpPr>
            <a:xfrm>
              <a:off x="3675905" y="1832558"/>
              <a:ext cx="6834236" cy="4213638"/>
              <a:chOff x="3675543" y="1832322"/>
              <a:chExt cx="6835205" cy="4214235"/>
            </a:xfrm>
          </p:grpSpPr>
          <p:grpSp>
            <p:nvGrpSpPr>
              <p:cNvPr id="80" name="Group 79">
                <a:extLst>
                  <a:ext uri="{FF2B5EF4-FFF2-40B4-BE49-F238E27FC236}">
                    <a16:creationId xmlns:a16="http://schemas.microsoft.com/office/drawing/2014/main" id="{9B15FC94-C4F3-46E2-98E9-046DEE3BAD9D}"/>
                  </a:ext>
                </a:extLst>
              </p:cNvPr>
              <p:cNvGrpSpPr/>
              <p:nvPr/>
            </p:nvGrpSpPr>
            <p:grpSpPr>
              <a:xfrm>
                <a:off x="3675543" y="1832322"/>
                <a:ext cx="6835205" cy="4214235"/>
                <a:chOff x="2972666" y="2672237"/>
                <a:chExt cx="6701789" cy="4131978"/>
              </a:xfrm>
            </p:grpSpPr>
            <p:sp>
              <p:nvSpPr>
                <p:cNvPr id="82" name="Oval 81">
                  <a:extLst>
                    <a:ext uri="{FF2B5EF4-FFF2-40B4-BE49-F238E27FC236}">
                      <a16:creationId xmlns:a16="http://schemas.microsoft.com/office/drawing/2014/main" id="{AAE71F8E-4EBD-4E91-B557-DCF6DA69960B}"/>
                    </a:ext>
                  </a:extLst>
                </p:cNvPr>
                <p:cNvSpPr/>
                <p:nvPr/>
              </p:nvSpPr>
              <p:spPr bwMode="auto">
                <a:xfrm>
                  <a:off x="4406712" y="2899468"/>
                  <a:ext cx="3615489" cy="3615489"/>
                </a:xfrm>
                <a:prstGeom prst="ellipse">
                  <a:avLst/>
                </a:prstGeom>
                <a:noFill/>
                <a:ln w="1905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grpSp>
              <p:nvGrpSpPr>
                <p:cNvPr id="83" name="Graphic 13">
                  <a:extLst>
                    <a:ext uri="{FF2B5EF4-FFF2-40B4-BE49-F238E27FC236}">
                      <a16:creationId xmlns:a16="http://schemas.microsoft.com/office/drawing/2014/main" id="{901F6A41-99C8-4122-A255-534853279BA2}"/>
                    </a:ext>
                  </a:extLst>
                </p:cNvPr>
                <p:cNvGrpSpPr/>
                <p:nvPr/>
              </p:nvGrpSpPr>
              <p:grpSpPr>
                <a:xfrm>
                  <a:off x="5239115" y="3746935"/>
                  <a:ext cx="1950682" cy="1920554"/>
                  <a:chOff x="4862512" y="2214562"/>
                  <a:chExt cx="2466975" cy="2428875"/>
                </a:xfrm>
              </p:grpSpPr>
              <p:sp>
                <p:nvSpPr>
                  <p:cNvPr id="117" name="Freeform: Shape 116">
                    <a:extLst>
                      <a:ext uri="{FF2B5EF4-FFF2-40B4-BE49-F238E27FC236}">
                        <a16:creationId xmlns:a16="http://schemas.microsoft.com/office/drawing/2014/main" id="{32B23406-B154-44EE-9681-C801A6BEA684}"/>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932418">
                      <a:defRPr/>
                    </a:pPr>
                    <a:endParaRPr lang="en-IN" sz="1200">
                      <a:solidFill>
                        <a:srgbClr val="505050"/>
                      </a:solidFill>
                      <a:latin typeface="Segoe UI"/>
                    </a:endParaRPr>
                  </a:p>
                </p:txBody>
              </p:sp>
              <p:sp>
                <p:nvSpPr>
                  <p:cNvPr id="118" name="Freeform: Shape 117">
                    <a:extLst>
                      <a:ext uri="{FF2B5EF4-FFF2-40B4-BE49-F238E27FC236}">
                        <a16:creationId xmlns:a16="http://schemas.microsoft.com/office/drawing/2014/main" id="{43FC4430-7903-49D7-9505-F0FCA38AA9FB}"/>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932418">
                      <a:defRPr/>
                    </a:pPr>
                    <a:endParaRPr lang="en-IN" sz="1200">
                      <a:solidFill>
                        <a:srgbClr val="505050"/>
                      </a:solidFill>
                      <a:latin typeface="Segoe UI"/>
                    </a:endParaRPr>
                  </a:p>
                </p:txBody>
              </p:sp>
              <p:sp>
                <p:nvSpPr>
                  <p:cNvPr id="119" name="Freeform: Shape 118">
                    <a:extLst>
                      <a:ext uri="{FF2B5EF4-FFF2-40B4-BE49-F238E27FC236}">
                        <a16:creationId xmlns:a16="http://schemas.microsoft.com/office/drawing/2014/main" id="{6EA0732A-4479-43A1-A19D-C9940BC5042B}"/>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932418">
                      <a:defRPr/>
                    </a:pPr>
                    <a:endParaRPr lang="en-IN" sz="1200">
                      <a:solidFill>
                        <a:srgbClr val="505050"/>
                      </a:solidFill>
                      <a:latin typeface="Segoe UI"/>
                    </a:endParaRPr>
                  </a:p>
                </p:txBody>
              </p:sp>
              <p:sp>
                <p:nvSpPr>
                  <p:cNvPr id="120" name="Freeform: Shape 119">
                    <a:extLst>
                      <a:ext uri="{FF2B5EF4-FFF2-40B4-BE49-F238E27FC236}">
                        <a16:creationId xmlns:a16="http://schemas.microsoft.com/office/drawing/2014/main" id="{1A37066A-E91C-46F3-98E7-6CF2BB41402F}"/>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932418">
                      <a:defRPr/>
                    </a:pPr>
                    <a:endParaRPr lang="en-IN" sz="1200">
                      <a:solidFill>
                        <a:srgbClr val="505050"/>
                      </a:solidFill>
                      <a:latin typeface="Segoe UI"/>
                    </a:endParaRPr>
                  </a:p>
                </p:txBody>
              </p:sp>
            </p:grpSp>
            <p:sp>
              <p:nvSpPr>
                <p:cNvPr id="84" name="Oval 83">
                  <a:extLst>
                    <a:ext uri="{FF2B5EF4-FFF2-40B4-BE49-F238E27FC236}">
                      <a16:creationId xmlns:a16="http://schemas.microsoft.com/office/drawing/2014/main" id="{14696B06-51ED-424D-BD05-8F7977288DC4}"/>
                    </a:ext>
                  </a:extLst>
                </p:cNvPr>
                <p:cNvSpPr/>
                <p:nvPr/>
              </p:nvSpPr>
              <p:spPr bwMode="auto">
                <a:xfrm rot="16200000">
                  <a:off x="6622785" y="6001594"/>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000">
                    <a:solidFill>
                      <a:srgbClr val="FFFFFF"/>
                    </a:solidFill>
                    <a:latin typeface="Segoe UI"/>
                    <a:cs typeface="Segoe UI" pitchFamily="34" charset="0"/>
                  </a:endParaRPr>
                </a:p>
              </p:txBody>
            </p:sp>
            <p:sp>
              <p:nvSpPr>
                <p:cNvPr id="85" name="Oval 84">
                  <a:extLst>
                    <a:ext uri="{FF2B5EF4-FFF2-40B4-BE49-F238E27FC236}">
                      <a16:creationId xmlns:a16="http://schemas.microsoft.com/office/drawing/2014/main" id="{E7BBC9A5-80C3-4005-A2FA-CBE871C82961}"/>
                    </a:ext>
                  </a:extLst>
                </p:cNvPr>
                <p:cNvSpPr/>
                <p:nvPr/>
              </p:nvSpPr>
              <p:spPr bwMode="auto">
                <a:xfrm rot="16200000">
                  <a:off x="4108728" y="411818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000">
                    <a:solidFill>
                      <a:srgbClr val="FFFFFF"/>
                    </a:solidFill>
                    <a:latin typeface="Segoe UI"/>
                    <a:cs typeface="Segoe UI" pitchFamily="34" charset="0"/>
                  </a:endParaRPr>
                </a:p>
              </p:txBody>
            </p:sp>
            <p:sp>
              <p:nvSpPr>
                <p:cNvPr id="86" name="Oval 85">
                  <a:extLst>
                    <a:ext uri="{FF2B5EF4-FFF2-40B4-BE49-F238E27FC236}">
                      <a16:creationId xmlns:a16="http://schemas.microsoft.com/office/drawing/2014/main" id="{0B326C52-E697-43E6-BFF4-40B3D29211BC}"/>
                    </a:ext>
                  </a:extLst>
                </p:cNvPr>
                <p:cNvSpPr/>
                <p:nvPr/>
              </p:nvSpPr>
              <p:spPr bwMode="auto">
                <a:xfrm rot="16200000">
                  <a:off x="7667371" y="411818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000">
                    <a:solidFill>
                      <a:srgbClr val="FFFFFF"/>
                    </a:solidFill>
                    <a:latin typeface="Segoe UI"/>
                    <a:cs typeface="Segoe UI" pitchFamily="34" charset="0"/>
                  </a:endParaRPr>
                </a:p>
              </p:txBody>
            </p:sp>
            <p:sp>
              <p:nvSpPr>
                <p:cNvPr id="87" name="Oval 86">
                  <a:extLst>
                    <a:ext uri="{FF2B5EF4-FFF2-40B4-BE49-F238E27FC236}">
                      <a16:creationId xmlns:a16="http://schemas.microsoft.com/office/drawing/2014/main" id="{DEC42DBB-5602-4EB4-A741-FA5A0B1F9B30}"/>
                    </a:ext>
                  </a:extLst>
                </p:cNvPr>
                <p:cNvSpPr/>
                <p:nvPr/>
              </p:nvSpPr>
              <p:spPr bwMode="auto">
                <a:xfrm rot="16200000">
                  <a:off x="4457323" y="3257969"/>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000">
                    <a:solidFill>
                      <a:srgbClr val="FFFFFF"/>
                    </a:solidFill>
                    <a:latin typeface="Segoe UI"/>
                    <a:cs typeface="Segoe UI" pitchFamily="34" charset="0"/>
                  </a:endParaRPr>
                </a:p>
              </p:txBody>
            </p:sp>
            <p:pic>
              <p:nvPicPr>
                <p:cNvPr id="88" name="Picture 6">
                  <a:extLst>
                    <a:ext uri="{FF2B5EF4-FFF2-40B4-BE49-F238E27FC236}">
                      <a16:creationId xmlns:a16="http://schemas.microsoft.com/office/drawing/2014/main" id="{8589C46F-4FDD-4BFC-874C-9C3F97547AE2}"/>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580415" y="3371613"/>
                  <a:ext cx="404346" cy="42324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0">
                  <a:extLst>
                    <a:ext uri="{FF2B5EF4-FFF2-40B4-BE49-F238E27FC236}">
                      <a16:creationId xmlns:a16="http://schemas.microsoft.com/office/drawing/2014/main" id="{66D642FA-4B2C-4225-9573-CA7BF9AA358C}"/>
                    </a:ext>
                  </a:extLst>
                </p:cNvPr>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a:stretch/>
              </p:blipFill>
              <p:spPr bwMode="auto">
                <a:xfrm>
                  <a:off x="7814957" y="4242679"/>
                  <a:ext cx="355359" cy="401536"/>
                </a:xfrm>
                <a:prstGeom prst="rect">
                  <a:avLst/>
                </a:prstGeom>
                <a:noFill/>
                <a:extLst>
                  <a:ext uri="{909E8E84-426E-40DD-AFC4-6F175D3DCCD1}">
                    <a14:hiddenFill xmlns:a14="http://schemas.microsoft.com/office/drawing/2010/main">
                      <a:solidFill>
                        <a:srgbClr val="FFFFFF"/>
                      </a:solidFill>
                    </a14:hiddenFill>
                  </a:ext>
                </a:extLst>
              </p:spPr>
            </p:pic>
            <p:sp>
              <p:nvSpPr>
                <p:cNvPr id="90" name="Oval 89">
                  <a:extLst>
                    <a:ext uri="{FF2B5EF4-FFF2-40B4-BE49-F238E27FC236}">
                      <a16:creationId xmlns:a16="http://schemas.microsoft.com/office/drawing/2014/main" id="{1DF4B797-37E4-498E-8062-C538815AEC03}"/>
                    </a:ext>
                  </a:extLst>
                </p:cNvPr>
                <p:cNvSpPr/>
                <p:nvPr/>
              </p:nvSpPr>
              <p:spPr bwMode="auto">
                <a:xfrm rot="16200000">
                  <a:off x="5098029" y="5966427"/>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000">
                    <a:solidFill>
                      <a:srgbClr val="FFFFFF"/>
                    </a:solidFill>
                    <a:latin typeface="Segoe UI"/>
                    <a:cs typeface="Segoe UI" pitchFamily="34" charset="0"/>
                  </a:endParaRPr>
                </a:p>
              </p:txBody>
            </p:sp>
            <p:pic>
              <p:nvPicPr>
                <p:cNvPr id="91" name="Picture 16">
                  <a:extLst>
                    <a:ext uri="{FF2B5EF4-FFF2-40B4-BE49-F238E27FC236}">
                      <a16:creationId xmlns:a16="http://schemas.microsoft.com/office/drawing/2014/main" id="{75FCB601-46DC-4F93-B140-13F7DF065BCF}"/>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173011" y="6162118"/>
                  <a:ext cx="526568" cy="311154"/>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18">
                  <a:extLst>
                    <a:ext uri="{FF2B5EF4-FFF2-40B4-BE49-F238E27FC236}">
                      <a16:creationId xmlns:a16="http://schemas.microsoft.com/office/drawing/2014/main" id="{C3C002DE-73F8-416E-B3A0-88E15D05DDC1}"/>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6778722" y="6164814"/>
                  <a:ext cx="338656" cy="324090"/>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a:extLst>
                    <a:ext uri="{FF2B5EF4-FFF2-40B4-BE49-F238E27FC236}">
                      <a16:creationId xmlns:a16="http://schemas.microsoft.com/office/drawing/2014/main" id="{B8115075-47A7-4307-B2BB-E8EB53C96457}"/>
                    </a:ext>
                  </a:extLst>
                </p:cNvPr>
                <p:cNvSpPr txBox="1"/>
                <p:nvPr/>
              </p:nvSpPr>
              <p:spPr>
                <a:xfrm>
                  <a:off x="3758501" y="3500135"/>
                  <a:ext cx="623878" cy="186818"/>
                </a:xfrm>
                <a:prstGeom prst="rect">
                  <a:avLst/>
                </a:prstGeom>
                <a:noFill/>
              </p:spPr>
              <p:txBody>
                <a:bodyPr wrap="square" lIns="0" tIns="0" rIns="0" bIns="0" rtlCol="0">
                  <a:spAutoFit/>
                </a:bodyPr>
                <a:lstStyle/>
                <a:p>
                  <a:pPr algn="r">
                    <a:lnSpc>
                      <a:spcPct val="90000"/>
                    </a:lnSpc>
                    <a:spcAft>
                      <a:spcPts val="612"/>
                    </a:spcAft>
                  </a:pPr>
                  <a:r>
                    <a:rPr lang="en-US" sz="1000">
                      <a:solidFill>
                        <a:srgbClr val="000000"/>
                      </a:solidFill>
                    </a:rPr>
                    <a:t>Helm</a:t>
                  </a:r>
                </a:p>
              </p:txBody>
            </p:sp>
            <p:grpSp>
              <p:nvGrpSpPr>
                <p:cNvPr id="94" name="Group 93">
                  <a:extLst>
                    <a:ext uri="{FF2B5EF4-FFF2-40B4-BE49-F238E27FC236}">
                      <a16:creationId xmlns:a16="http://schemas.microsoft.com/office/drawing/2014/main" id="{724E5762-FCDA-49E3-8FD1-4136B1C661EE}"/>
                    </a:ext>
                  </a:extLst>
                </p:cNvPr>
                <p:cNvGrpSpPr/>
                <p:nvPr/>
              </p:nvGrpSpPr>
              <p:grpSpPr>
                <a:xfrm>
                  <a:off x="6391635" y="2672237"/>
                  <a:ext cx="1354409" cy="650530"/>
                  <a:chOff x="6721345" y="2808516"/>
                  <a:chExt cx="1354409" cy="650530"/>
                </a:xfrm>
              </p:grpSpPr>
              <p:grpSp>
                <p:nvGrpSpPr>
                  <p:cNvPr id="111" name="Group 110">
                    <a:extLst>
                      <a:ext uri="{FF2B5EF4-FFF2-40B4-BE49-F238E27FC236}">
                        <a16:creationId xmlns:a16="http://schemas.microsoft.com/office/drawing/2014/main" id="{1735E1E9-545A-4B3A-BECE-DB5AA8A33AF1}"/>
                      </a:ext>
                    </a:extLst>
                  </p:cNvPr>
                  <p:cNvGrpSpPr/>
                  <p:nvPr/>
                </p:nvGrpSpPr>
                <p:grpSpPr>
                  <a:xfrm>
                    <a:off x="6721345" y="2808516"/>
                    <a:ext cx="650530" cy="650530"/>
                    <a:chOff x="4681611" y="2921188"/>
                    <a:chExt cx="650530" cy="650530"/>
                  </a:xfrm>
                </p:grpSpPr>
                <p:sp>
                  <p:nvSpPr>
                    <p:cNvPr id="115" name="Oval 114">
                      <a:extLst>
                        <a:ext uri="{FF2B5EF4-FFF2-40B4-BE49-F238E27FC236}">
                          <a16:creationId xmlns:a16="http://schemas.microsoft.com/office/drawing/2014/main" id="{B7E81C47-3E58-4701-9895-EE40B1103C94}"/>
                        </a:ext>
                      </a:extLst>
                    </p:cNvPr>
                    <p:cNvSpPr/>
                    <p:nvPr/>
                  </p:nvSpPr>
                  <p:spPr bwMode="auto">
                    <a:xfrm rot="16200000">
                      <a:off x="4681611" y="2921188"/>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000">
                        <a:solidFill>
                          <a:srgbClr val="FFFFFF"/>
                        </a:solidFill>
                        <a:latin typeface="Segoe UI"/>
                        <a:cs typeface="Segoe UI" pitchFamily="34" charset="0"/>
                      </a:endParaRPr>
                    </a:p>
                  </p:txBody>
                </p:sp>
                <p:pic>
                  <p:nvPicPr>
                    <p:cNvPr id="116" name="Picture 115">
                      <a:extLst>
                        <a:ext uri="{FF2B5EF4-FFF2-40B4-BE49-F238E27FC236}">
                          <a16:creationId xmlns:a16="http://schemas.microsoft.com/office/drawing/2014/main" id="{8A2E5DB3-0992-40D7-AD3C-A19F115703C4}"/>
                        </a:ext>
                      </a:extLst>
                    </p:cNvPr>
                    <p:cNvPicPr>
                      <a:picLocks noChangeAspect="1"/>
                    </p:cNvPicPr>
                    <p:nvPr/>
                  </p:nvPicPr>
                  <p:blipFill>
                    <a:blip r:embed="rId30"/>
                    <a:stretch>
                      <a:fillRect/>
                    </a:stretch>
                  </p:blipFill>
                  <p:spPr>
                    <a:xfrm>
                      <a:off x="4842910" y="3057426"/>
                      <a:ext cx="352821" cy="382036"/>
                    </a:xfrm>
                    <a:prstGeom prst="rect">
                      <a:avLst/>
                    </a:prstGeom>
                  </p:spPr>
                </p:pic>
              </p:grpSp>
              <p:sp>
                <p:nvSpPr>
                  <p:cNvPr id="113" name="TextBox 112">
                    <a:extLst>
                      <a:ext uri="{FF2B5EF4-FFF2-40B4-BE49-F238E27FC236}">
                        <a16:creationId xmlns:a16="http://schemas.microsoft.com/office/drawing/2014/main" id="{DB737EC9-C72C-456E-86C5-B10922A007CB}"/>
                      </a:ext>
                    </a:extLst>
                  </p:cNvPr>
                  <p:cNvSpPr txBox="1"/>
                  <p:nvPr/>
                </p:nvSpPr>
                <p:spPr>
                  <a:xfrm>
                    <a:off x="7451875" y="3011677"/>
                    <a:ext cx="623879" cy="186818"/>
                  </a:xfrm>
                  <a:prstGeom prst="rect">
                    <a:avLst/>
                  </a:prstGeom>
                  <a:noFill/>
                </p:spPr>
                <p:txBody>
                  <a:bodyPr wrap="square" lIns="0" tIns="0" rIns="0" bIns="0" rtlCol="0">
                    <a:spAutoFit/>
                  </a:bodyPr>
                  <a:lstStyle/>
                  <a:p>
                    <a:pPr>
                      <a:lnSpc>
                        <a:spcPct val="90000"/>
                      </a:lnSpc>
                      <a:spcAft>
                        <a:spcPts val="612"/>
                      </a:spcAft>
                    </a:pPr>
                    <a:r>
                      <a:rPr lang="en-US" sz="1000">
                        <a:solidFill>
                          <a:srgbClr val="000000"/>
                        </a:solidFill>
                      </a:rPr>
                      <a:t>CNAB</a:t>
                    </a:r>
                  </a:p>
                </p:txBody>
              </p:sp>
            </p:grpSp>
            <p:sp>
              <p:nvSpPr>
                <p:cNvPr id="95" name="TextBox 94">
                  <a:extLst>
                    <a:ext uri="{FF2B5EF4-FFF2-40B4-BE49-F238E27FC236}">
                      <a16:creationId xmlns:a16="http://schemas.microsoft.com/office/drawing/2014/main" id="{C3360755-0947-4FD9-BBF0-8EB4181D1CA4}"/>
                    </a:ext>
                  </a:extLst>
                </p:cNvPr>
                <p:cNvSpPr txBox="1"/>
                <p:nvPr/>
              </p:nvSpPr>
              <p:spPr>
                <a:xfrm>
                  <a:off x="3316985" y="4283447"/>
                  <a:ext cx="746331" cy="373638"/>
                </a:xfrm>
                <a:prstGeom prst="rect">
                  <a:avLst/>
                </a:prstGeom>
                <a:noFill/>
              </p:spPr>
              <p:txBody>
                <a:bodyPr wrap="square" lIns="0" tIns="0" rIns="0" bIns="0" rtlCol="0">
                  <a:spAutoFit/>
                </a:bodyPr>
                <a:lstStyle/>
                <a:p>
                  <a:pPr algn="r">
                    <a:lnSpc>
                      <a:spcPct val="90000"/>
                    </a:lnSpc>
                    <a:spcAft>
                      <a:spcPts val="612"/>
                    </a:spcAft>
                  </a:pPr>
                  <a:r>
                    <a:rPr lang="en-US" sz="1000" dirty="0">
                      <a:solidFill>
                        <a:srgbClr val="000000"/>
                      </a:solidFill>
                    </a:rPr>
                    <a:t>Virtual Kubelet</a:t>
                  </a:r>
                </a:p>
              </p:txBody>
            </p:sp>
            <p:sp>
              <p:nvSpPr>
                <p:cNvPr id="97" name="TextBox 96">
                  <a:extLst>
                    <a:ext uri="{FF2B5EF4-FFF2-40B4-BE49-F238E27FC236}">
                      <a16:creationId xmlns:a16="http://schemas.microsoft.com/office/drawing/2014/main" id="{F77D1D9D-601E-44D9-9B3A-A45ECAD3C50A}"/>
                    </a:ext>
                  </a:extLst>
                </p:cNvPr>
                <p:cNvSpPr txBox="1"/>
                <p:nvPr/>
              </p:nvSpPr>
              <p:spPr>
                <a:xfrm>
                  <a:off x="8341302" y="4324552"/>
                  <a:ext cx="1333153" cy="186818"/>
                </a:xfrm>
                <a:prstGeom prst="rect">
                  <a:avLst/>
                </a:prstGeom>
                <a:noFill/>
              </p:spPr>
              <p:txBody>
                <a:bodyPr wrap="square" lIns="0" tIns="0" rIns="0" bIns="0" rtlCol="0">
                  <a:spAutoFit/>
                </a:bodyPr>
                <a:lstStyle/>
                <a:p>
                  <a:pPr>
                    <a:lnSpc>
                      <a:spcPct val="90000"/>
                    </a:lnSpc>
                    <a:spcAft>
                      <a:spcPts val="612"/>
                    </a:spcAft>
                  </a:pPr>
                  <a:r>
                    <a:rPr lang="en-US" sz="1000" dirty="0">
                      <a:solidFill>
                        <a:srgbClr val="000000"/>
                      </a:solidFill>
                    </a:rPr>
                    <a:t>Gatekeeper</a:t>
                  </a:r>
                </a:p>
              </p:txBody>
            </p:sp>
            <p:sp>
              <p:nvSpPr>
                <p:cNvPr id="98" name="TextBox 97">
                  <a:extLst>
                    <a:ext uri="{FF2B5EF4-FFF2-40B4-BE49-F238E27FC236}">
                      <a16:creationId xmlns:a16="http://schemas.microsoft.com/office/drawing/2014/main" id="{407A2DE0-5D86-4B94-8765-923609375CDB}"/>
                    </a:ext>
                  </a:extLst>
                </p:cNvPr>
                <p:cNvSpPr txBox="1"/>
                <p:nvPr/>
              </p:nvSpPr>
              <p:spPr>
                <a:xfrm>
                  <a:off x="3875396" y="6208594"/>
                  <a:ext cx="1144805" cy="186818"/>
                </a:xfrm>
                <a:prstGeom prst="rect">
                  <a:avLst/>
                </a:prstGeom>
                <a:noFill/>
              </p:spPr>
              <p:txBody>
                <a:bodyPr wrap="square" lIns="0" tIns="0" rIns="0" bIns="0" rtlCol="0">
                  <a:spAutoFit/>
                </a:bodyPr>
                <a:lstStyle/>
                <a:p>
                  <a:pPr algn="r">
                    <a:lnSpc>
                      <a:spcPct val="90000"/>
                    </a:lnSpc>
                    <a:spcAft>
                      <a:spcPts val="612"/>
                    </a:spcAft>
                  </a:pPr>
                  <a:r>
                    <a:rPr lang="en-US" sz="1000">
                      <a:solidFill>
                        <a:srgbClr val="000000"/>
                      </a:solidFill>
                    </a:rPr>
                    <a:t>Draft</a:t>
                  </a:r>
                </a:p>
              </p:txBody>
            </p:sp>
            <p:sp>
              <p:nvSpPr>
                <p:cNvPr id="99" name="TextBox 98">
                  <a:extLst>
                    <a:ext uri="{FF2B5EF4-FFF2-40B4-BE49-F238E27FC236}">
                      <a16:creationId xmlns:a16="http://schemas.microsoft.com/office/drawing/2014/main" id="{27AF2B10-364D-47DE-81F8-D4B4141EAA9F}"/>
                    </a:ext>
                  </a:extLst>
                </p:cNvPr>
                <p:cNvSpPr txBox="1"/>
                <p:nvPr/>
              </p:nvSpPr>
              <p:spPr>
                <a:xfrm>
                  <a:off x="7344634" y="6243759"/>
                  <a:ext cx="893445" cy="560456"/>
                </a:xfrm>
                <a:prstGeom prst="rect">
                  <a:avLst/>
                </a:prstGeom>
                <a:noFill/>
              </p:spPr>
              <p:txBody>
                <a:bodyPr wrap="square" lIns="0" tIns="0" rIns="0" bIns="0" rtlCol="0">
                  <a:spAutoFit/>
                </a:bodyPr>
                <a:lstStyle/>
                <a:p>
                  <a:pPr>
                    <a:lnSpc>
                      <a:spcPct val="90000"/>
                    </a:lnSpc>
                    <a:spcAft>
                      <a:spcPts val="612"/>
                    </a:spcAft>
                  </a:pPr>
                  <a:r>
                    <a:rPr lang="en-US" sz="1000" dirty="0">
                      <a:solidFill>
                        <a:srgbClr val="000000"/>
                      </a:solidFill>
                    </a:rPr>
                    <a:t>VS Code Kubernetes Extensions</a:t>
                  </a:r>
                </a:p>
              </p:txBody>
            </p:sp>
            <p:pic>
              <p:nvPicPr>
                <p:cNvPr id="100" name="Picture 99">
                  <a:extLst>
                    <a:ext uri="{FF2B5EF4-FFF2-40B4-BE49-F238E27FC236}">
                      <a16:creationId xmlns:a16="http://schemas.microsoft.com/office/drawing/2014/main" id="{3AD66EF3-B3E1-4EC4-9495-774C67D9D54A}"/>
                    </a:ext>
                  </a:extLst>
                </p:cNvPr>
                <p:cNvPicPr>
                  <a:picLocks noChangeAspect="1"/>
                </p:cNvPicPr>
                <p:nvPr/>
              </p:nvPicPr>
              <p:blipFill>
                <a:blip r:embed="rId31"/>
                <a:stretch>
                  <a:fillRect/>
                </a:stretch>
              </p:blipFill>
              <p:spPr>
                <a:xfrm>
                  <a:off x="4237257" y="4246711"/>
                  <a:ext cx="393472" cy="393472"/>
                </a:xfrm>
                <a:prstGeom prst="rect">
                  <a:avLst/>
                </a:prstGeom>
              </p:spPr>
            </p:pic>
            <p:grpSp>
              <p:nvGrpSpPr>
                <p:cNvPr id="101" name="Group 100">
                  <a:extLst>
                    <a:ext uri="{FF2B5EF4-FFF2-40B4-BE49-F238E27FC236}">
                      <a16:creationId xmlns:a16="http://schemas.microsoft.com/office/drawing/2014/main" id="{DD05657D-D486-4142-86BA-5A56BE9D8525}"/>
                    </a:ext>
                  </a:extLst>
                </p:cNvPr>
                <p:cNvGrpSpPr/>
                <p:nvPr/>
              </p:nvGrpSpPr>
              <p:grpSpPr>
                <a:xfrm>
                  <a:off x="7337678" y="3257969"/>
                  <a:ext cx="1510786" cy="718159"/>
                  <a:chOff x="7412410" y="3257969"/>
                  <a:chExt cx="1510786" cy="718159"/>
                </a:xfrm>
              </p:grpSpPr>
              <p:sp>
                <p:nvSpPr>
                  <p:cNvPr id="109" name="Oval 108">
                    <a:extLst>
                      <a:ext uri="{FF2B5EF4-FFF2-40B4-BE49-F238E27FC236}">
                        <a16:creationId xmlns:a16="http://schemas.microsoft.com/office/drawing/2014/main" id="{3270B0A0-F1B2-4D54-BFE0-D7D451DD7BFB}"/>
                      </a:ext>
                    </a:extLst>
                  </p:cNvPr>
                  <p:cNvSpPr/>
                  <p:nvPr/>
                </p:nvSpPr>
                <p:spPr bwMode="auto">
                  <a:xfrm rot="16200000">
                    <a:off x="7412410" y="3257969"/>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000">
                      <a:solidFill>
                        <a:srgbClr val="FFFFFF"/>
                      </a:solidFill>
                      <a:latin typeface="Segoe UI"/>
                      <a:cs typeface="Segoe UI" pitchFamily="34" charset="0"/>
                    </a:endParaRPr>
                  </a:p>
                </p:txBody>
              </p:sp>
              <p:sp>
                <p:nvSpPr>
                  <p:cNvPr id="110" name="TextBox 109">
                    <a:extLst>
                      <a:ext uri="{FF2B5EF4-FFF2-40B4-BE49-F238E27FC236}">
                        <a16:creationId xmlns:a16="http://schemas.microsoft.com/office/drawing/2014/main" id="{E8C78324-0683-47C6-B4D2-67EB78C55F5C}"/>
                      </a:ext>
                    </a:extLst>
                  </p:cNvPr>
                  <p:cNvSpPr txBox="1"/>
                  <p:nvPr/>
                </p:nvSpPr>
                <p:spPr>
                  <a:xfrm>
                    <a:off x="8138264" y="3415672"/>
                    <a:ext cx="784932" cy="560456"/>
                  </a:xfrm>
                  <a:prstGeom prst="rect">
                    <a:avLst/>
                  </a:prstGeom>
                  <a:noFill/>
                </p:spPr>
                <p:txBody>
                  <a:bodyPr wrap="square" lIns="0" tIns="0" rIns="0" bIns="0" rtlCol="0">
                    <a:spAutoFit/>
                  </a:bodyPr>
                  <a:lstStyle/>
                  <a:p>
                    <a:pPr>
                      <a:lnSpc>
                        <a:spcPct val="90000"/>
                      </a:lnSpc>
                      <a:spcAft>
                        <a:spcPts val="612"/>
                      </a:spcAft>
                    </a:pPr>
                    <a:r>
                      <a:rPr lang="en-US" sz="1000" dirty="0">
                        <a:solidFill>
                          <a:srgbClr val="000000"/>
                        </a:solidFill>
                      </a:rPr>
                      <a:t>Open Container Initiative</a:t>
                    </a:r>
                  </a:p>
                </p:txBody>
              </p:sp>
            </p:grpSp>
            <p:sp>
              <p:nvSpPr>
                <p:cNvPr id="102" name="TextBox 101">
                  <a:extLst>
                    <a:ext uri="{FF2B5EF4-FFF2-40B4-BE49-F238E27FC236}">
                      <a16:creationId xmlns:a16="http://schemas.microsoft.com/office/drawing/2014/main" id="{FE82708D-B635-4EBB-8C3E-39DD5B02C8DB}"/>
                    </a:ext>
                  </a:extLst>
                </p:cNvPr>
                <p:cNvSpPr txBox="1"/>
                <p:nvPr/>
              </p:nvSpPr>
              <p:spPr>
                <a:xfrm>
                  <a:off x="4365382" y="2875398"/>
                  <a:ext cx="940082" cy="186818"/>
                </a:xfrm>
                <a:prstGeom prst="rect">
                  <a:avLst/>
                </a:prstGeom>
                <a:noFill/>
              </p:spPr>
              <p:txBody>
                <a:bodyPr wrap="square" lIns="0" tIns="0" rIns="0" bIns="0" rtlCol="0">
                  <a:spAutoFit/>
                </a:bodyPr>
                <a:lstStyle/>
                <a:p>
                  <a:pPr algn="r">
                    <a:lnSpc>
                      <a:spcPct val="90000"/>
                    </a:lnSpc>
                    <a:spcAft>
                      <a:spcPts val="612"/>
                    </a:spcAft>
                  </a:pPr>
                  <a:r>
                    <a:rPr lang="en-US" sz="1000" dirty="0" err="1">
                      <a:solidFill>
                        <a:srgbClr val="000000"/>
                      </a:solidFill>
                    </a:rPr>
                    <a:t>Dapr</a:t>
                  </a:r>
                  <a:endParaRPr lang="en-US" sz="1000" dirty="0">
                    <a:solidFill>
                      <a:srgbClr val="000000"/>
                    </a:solidFill>
                  </a:endParaRPr>
                </a:p>
              </p:txBody>
            </p:sp>
            <p:sp>
              <p:nvSpPr>
                <p:cNvPr id="103" name="Oval 102">
                  <a:extLst>
                    <a:ext uri="{FF2B5EF4-FFF2-40B4-BE49-F238E27FC236}">
                      <a16:creationId xmlns:a16="http://schemas.microsoft.com/office/drawing/2014/main" id="{9D0CE968-D9B8-432F-9531-49F0B639B6B4}"/>
                    </a:ext>
                  </a:extLst>
                </p:cNvPr>
                <p:cNvSpPr/>
                <p:nvPr/>
              </p:nvSpPr>
              <p:spPr bwMode="auto">
                <a:xfrm rot="16200000">
                  <a:off x="5386334" y="2672237"/>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000">
                    <a:solidFill>
                      <a:srgbClr val="FFFFFF"/>
                    </a:solidFill>
                    <a:latin typeface="Segoe UI"/>
                    <a:cs typeface="Segoe UI" pitchFamily="34" charset="0"/>
                  </a:endParaRPr>
                </a:p>
              </p:txBody>
            </p:sp>
            <p:sp>
              <p:nvSpPr>
                <p:cNvPr id="104" name="Oval 103">
                  <a:extLst>
                    <a:ext uri="{FF2B5EF4-FFF2-40B4-BE49-F238E27FC236}">
                      <a16:creationId xmlns:a16="http://schemas.microsoft.com/office/drawing/2014/main" id="{474404B1-D08E-4711-8122-F1663F0AC14D}"/>
                    </a:ext>
                  </a:extLst>
                </p:cNvPr>
                <p:cNvSpPr/>
                <p:nvPr/>
              </p:nvSpPr>
              <p:spPr bwMode="auto">
                <a:xfrm rot="16200000">
                  <a:off x="4203978" y="501353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000">
                    <a:solidFill>
                      <a:srgbClr val="FFFFFF"/>
                    </a:solidFill>
                    <a:latin typeface="Segoe UI"/>
                    <a:cs typeface="Segoe UI" pitchFamily="34" charset="0"/>
                  </a:endParaRPr>
                </a:p>
              </p:txBody>
            </p:sp>
            <p:sp>
              <p:nvSpPr>
                <p:cNvPr id="105" name="Oval 104">
                  <a:extLst>
                    <a:ext uri="{FF2B5EF4-FFF2-40B4-BE49-F238E27FC236}">
                      <a16:creationId xmlns:a16="http://schemas.microsoft.com/office/drawing/2014/main" id="{78C1A1C4-3F81-44ED-AD0A-2155C279B96A}"/>
                    </a:ext>
                  </a:extLst>
                </p:cNvPr>
                <p:cNvSpPr/>
                <p:nvPr/>
              </p:nvSpPr>
              <p:spPr bwMode="auto">
                <a:xfrm rot="16200000">
                  <a:off x="7587550" y="501353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000">
                    <a:solidFill>
                      <a:srgbClr val="FFFFFF"/>
                    </a:solidFill>
                    <a:latin typeface="Segoe UI"/>
                    <a:cs typeface="Segoe UI" pitchFamily="34" charset="0"/>
                  </a:endParaRPr>
                </a:p>
              </p:txBody>
            </p:sp>
            <p:pic>
              <p:nvPicPr>
                <p:cNvPr id="106" name="Picture 6" descr="Image result for KEDA kubernetes logo">
                  <a:extLst>
                    <a:ext uri="{FF2B5EF4-FFF2-40B4-BE49-F238E27FC236}">
                      <a16:creationId xmlns:a16="http://schemas.microsoft.com/office/drawing/2014/main" id="{C5B66338-4102-4F20-BFF6-08C320666A99}"/>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4201137" y="5218208"/>
                  <a:ext cx="648166" cy="241178"/>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BA156B48-C1B4-4AF4-AAA6-0233BCFB60E5}"/>
                    </a:ext>
                  </a:extLst>
                </p:cNvPr>
                <p:cNvSpPr txBox="1"/>
                <p:nvPr/>
              </p:nvSpPr>
              <p:spPr>
                <a:xfrm>
                  <a:off x="2972666" y="5255698"/>
                  <a:ext cx="1144805" cy="186818"/>
                </a:xfrm>
                <a:prstGeom prst="rect">
                  <a:avLst/>
                </a:prstGeom>
                <a:noFill/>
              </p:spPr>
              <p:txBody>
                <a:bodyPr wrap="square" lIns="0" tIns="0" rIns="0" bIns="0" rtlCol="0">
                  <a:spAutoFit/>
                </a:bodyPr>
                <a:lstStyle/>
                <a:p>
                  <a:pPr algn="r">
                    <a:lnSpc>
                      <a:spcPct val="90000"/>
                    </a:lnSpc>
                    <a:spcAft>
                      <a:spcPts val="612"/>
                    </a:spcAft>
                  </a:pPr>
                  <a:r>
                    <a:rPr lang="en-US" sz="1000">
                      <a:solidFill>
                        <a:srgbClr val="000000"/>
                      </a:solidFill>
                    </a:rPr>
                    <a:t>KEDA</a:t>
                  </a:r>
                </a:p>
              </p:txBody>
            </p:sp>
            <p:sp>
              <p:nvSpPr>
                <p:cNvPr id="108" name="TextBox 107">
                  <a:extLst>
                    <a:ext uri="{FF2B5EF4-FFF2-40B4-BE49-F238E27FC236}">
                      <a16:creationId xmlns:a16="http://schemas.microsoft.com/office/drawing/2014/main" id="{E4778CF9-630E-4ACB-BAA3-93BF31B5E7DD}"/>
                    </a:ext>
                  </a:extLst>
                </p:cNvPr>
                <p:cNvSpPr txBox="1"/>
                <p:nvPr/>
              </p:nvSpPr>
              <p:spPr>
                <a:xfrm>
                  <a:off x="8341302" y="5255698"/>
                  <a:ext cx="784932" cy="560456"/>
                </a:xfrm>
                <a:prstGeom prst="rect">
                  <a:avLst/>
                </a:prstGeom>
                <a:noFill/>
              </p:spPr>
              <p:txBody>
                <a:bodyPr wrap="square" lIns="0" tIns="0" rIns="0" bIns="0" rtlCol="0">
                  <a:spAutoFit/>
                </a:bodyPr>
                <a:lstStyle/>
                <a:p>
                  <a:pPr>
                    <a:lnSpc>
                      <a:spcPct val="90000"/>
                    </a:lnSpc>
                    <a:spcAft>
                      <a:spcPts val="612"/>
                    </a:spcAft>
                  </a:pPr>
                  <a:r>
                    <a:rPr lang="en-US" sz="1000" dirty="0">
                      <a:solidFill>
                        <a:srgbClr val="000000"/>
                      </a:solidFill>
                    </a:rPr>
                    <a:t>Open Service Mesh</a:t>
                  </a:r>
                </a:p>
              </p:txBody>
            </p:sp>
          </p:grpSp>
          <p:pic>
            <p:nvPicPr>
              <p:cNvPr id="81" name="Picture 75">
                <a:extLst>
                  <a:ext uri="{FF2B5EF4-FFF2-40B4-BE49-F238E27FC236}">
                    <a16:creationId xmlns:a16="http://schemas.microsoft.com/office/drawing/2014/main" id="{E4DC0144-7DCB-499D-9EE7-9395990354DB}"/>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8404953" y="4283356"/>
                <a:ext cx="663480" cy="624899"/>
              </a:xfrm>
              <a:prstGeom prst="rect">
                <a:avLst/>
              </a:prstGeom>
            </p:spPr>
          </p:pic>
        </p:grpSp>
        <p:grpSp>
          <p:nvGrpSpPr>
            <p:cNvPr id="77" name="Group 76">
              <a:extLst>
                <a:ext uri="{FF2B5EF4-FFF2-40B4-BE49-F238E27FC236}">
                  <a16:creationId xmlns:a16="http://schemas.microsoft.com/office/drawing/2014/main" id="{20BABA1A-1226-4EB4-802A-21A786342E51}"/>
                </a:ext>
              </a:extLst>
            </p:cNvPr>
            <p:cNvGrpSpPr/>
            <p:nvPr/>
          </p:nvGrpSpPr>
          <p:grpSpPr>
            <a:xfrm>
              <a:off x="6218237" y="1995366"/>
              <a:ext cx="2419967" cy="960549"/>
              <a:chOff x="6218237" y="1995366"/>
              <a:chExt cx="2419967" cy="960549"/>
            </a:xfrm>
          </p:grpSpPr>
          <p:pic>
            <p:nvPicPr>
              <p:cNvPr id="78" name="Picture 77">
                <a:extLst>
                  <a:ext uri="{FF2B5EF4-FFF2-40B4-BE49-F238E27FC236}">
                    <a16:creationId xmlns:a16="http://schemas.microsoft.com/office/drawing/2014/main" id="{F6EB9F13-2905-496E-BB96-8C8E78A021DC}"/>
                  </a:ext>
                </a:extLst>
              </p:cNvPr>
              <p:cNvPicPr>
                <a:picLocks noChangeAspect="1"/>
              </p:cNvPicPr>
              <p:nvPr/>
            </p:nvPicPr>
            <p:blipFill>
              <a:blip r:embed="rId35">
                <a:clrChange>
                  <a:clrFrom>
                    <a:srgbClr val="000000"/>
                  </a:clrFrom>
                  <a:clrTo>
                    <a:srgbClr val="000000">
                      <a:alpha val="0"/>
                    </a:srgbClr>
                  </a:clrTo>
                </a:clrChange>
              </a:blip>
              <a:stretch>
                <a:fillRect/>
              </a:stretch>
            </p:blipFill>
            <p:spPr>
              <a:xfrm>
                <a:off x="6218237" y="1995366"/>
                <a:ext cx="497092" cy="365708"/>
              </a:xfrm>
              <a:prstGeom prst="rect">
                <a:avLst/>
              </a:prstGeom>
            </p:spPr>
          </p:pic>
          <p:pic>
            <p:nvPicPr>
              <p:cNvPr id="79" name="Picture 78">
                <a:extLst>
                  <a:ext uri="{FF2B5EF4-FFF2-40B4-BE49-F238E27FC236}">
                    <a16:creationId xmlns:a16="http://schemas.microsoft.com/office/drawing/2014/main" id="{FC63B6E2-A857-4EC4-B729-D2DE060C0843}"/>
                  </a:ext>
                </a:extLst>
              </p:cNvPr>
              <p:cNvPicPr>
                <a:picLocks noChangeAspect="1"/>
              </p:cNvPicPr>
              <p:nvPr/>
            </p:nvPicPr>
            <p:blipFill rotWithShape="1">
              <a:blip r:embed="rId36">
                <a:clrChange>
                  <a:clrFrom>
                    <a:srgbClr val="000000"/>
                  </a:clrFrom>
                  <a:clrTo>
                    <a:srgbClr val="000000">
                      <a:alpha val="0"/>
                    </a:srgbClr>
                  </a:clrTo>
                </a:clrChange>
              </a:blip>
              <a:srcRect r="77695"/>
              <a:stretch/>
            </p:blipFill>
            <p:spPr>
              <a:xfrm>
                <a:off x="8275662" y="2590207"/>
                <a:ext cx="362542" cy="365708"/>
              </a:xfrm>
              <a:prstGeom prst="rect">
                <a:avLst/>
              </a:prstGeom>
            </p:spPr>
          </p:pic>
        </p:grpSp>
      </p:grpSp>
    </p:spTree>
    <p:extLst>
      <p:ext uri="{BB962C8B-B14F-4D97-AF65-F5344CB8AC3E}">
        <p14:creationId xmlns:p14="http://schemas.microsoft.com/office/powerpoint/2010/main" val="112205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dirty="0">
                <a:cs typeface="Segoe UI"/>
              </a:rPr>
              <a:t>Azure Kubernetes Service </a:t>
            </a:r>
            <a:r>
              <a:rPr lang="en-US" dirty="0">
                <a:solidFill>
                  <a:srgbClr val="0F78D4"/>
                </a:solidFill>
                <a:cs typeface="Segoe UI"/>
              </a:rPr>
              <a:t>momentum</a:t>
            </a:r>
          </a:p>
        </p:txBody>
      </p:sp>
      <p:sp>
        <p:nvSpPr>
          <p:cNvPr id="28" name="Rectangle 27">
            <a:extLst>
              <a:ext uri="{FF2B5EF4-FFF2-40B4-BE49-F238E27FC236}">
                <a16:creationId xmlns:a16="http://schemas.microsoft.com/office/drawing/2014/main" id="{093BD0AA-FDF6-41BC-94A6-42917BE46165}"/>
              </a:ext>
            </a:extLst>
          </p:cNvPr>
          <p:cNvSpPr/>
          <p:nvPr/>
        </p:nvSpPr>
        <p:spPr>
          <a:xfrm>
            <a:off x="981092" y="2549885"/>
            <a:ext cx="2972099" cy="3477875"/>
          </a:xfrm>
          <a:prstGeom prst="rect">
            <a:avLst/>
          </a:prstGeom>
        </p:spPr>
        <p:txBody>
          <a:bodyPr wrap="square">
            <a:spAutoFit/>
          </a:bodyPr>
          <a:lstStyle/>
          <a:p>
            <a:pPr lvl="0" algn="r" defTabSz="914224">
              <a:defRPr/>
            </a:pPr>
            <a:r>
              <a:rPr lang="en-US" sz="4400">
                <a:solidFill>
                  <a:srgbClr val="0078D3"/>
                </a:solidFill>
                <a:latin typeface="Segoe UI Semibold" panose="020B0702040204020203" pitchFamily="34" charset="0"/>
                <a:cs typeface="Segoe UI Semibold" panose="020B0702040204020203" pitchFamily="34" charset="0"/>
              </a:rPr>
              <a:t>The fastest growing compute service on Azure</a:t>
            </a:r>
          </a:p>
        </p:txBody>
      </p:sp>
      <p:sp>
        <p:nvSpPr>
          <p:cNvPr id="9" name="TextBox 8">
            <a:extLst>
              <a:ext uri="{FF2B5EF4-FFF2-40B4-BE49-F238E27FC236}">
                <a16:creationId xmlns:a16="http://schemas.microsoft.com/office/drawing/2014/main" id="{CA28A20C-E991-49C8-BB3F-F9BE32D67F96}"/>
              </a:ext>
            </a:extLst>
          </p:cNvPr>
          <p:cNvSpPr txBox="1"/>
          <p:nvPr/>
        </p:nvSpPr>
        <p:spPr>
          <a:xfrm>
            <a:off x="5318881" y="1643010"/>
            <a:ext cx="5115202" cy="400110"/>
          </a:xfrm>
          <a:prstGeom prst="rect">
            <a:avLst/>
          </a:prstGeom>
          <a:noFill/>
        </p:spPr>
        <p:txBody>
          <a:bodyPr wrap="square" lIns="0" rIns="0" rtlCol="0" anchor="ctr">
            <a:spAutoFit/>
          </a:bodyPr>
          <a:lstStyle/>
          <a:p>
            <a:pPr algn="ctr"/>
            <a:r>
              <a:rPr lang="en-US" sz="2000">
                <a:latin typeface="Segoe UI Semibold" panose="020B0702040204020203" pitchFamily="34" charset="0"/>
                <a:cs typeface="Segoe UI Semibold" panose="020B0702040204020203" pitchFamily="34" charset="0"/>
              </a:rPr>
              <a:t>Trusted by thousands of customers</a:t>
            </a:r>
          </a:p>
        </p:txBody>
      </p:sp>
      <p:grpSp>
        <p:nvGrpSpPr>
          <p:cNvPr id="10" name="Group 9">
            <a:extLst>
              <a:ext uri="{FF2B5EF4-FFF2-40B4-BE49-F238E27FC236}">
                <a16:creationId xmlns:a16="http://schemas.microsoft.com/office/drawing/2014/main" id="{38B72F9C-3EF6-4C22-BD04-C140B34BF29E}"/>
              </a:ext>
              <a:ext uri="{C183D7F6-B498-43B3-948B-1728B52AA6E4}">
                <adec:decorative xmlns:adec="http://schemas.microsoft.com/office/drawing/2017/decorative" val="1"/>
              </a:ext>
            </a:extLst>
          </p:cNvPr>
          <p:cNvGrpSpPr/>
          <p:nvPr/>
        </p:nvGrpSpPr>
        <p:grpSpPr>
          <a:xfrm>
            <a:off x="4447482" y="2108158"/>
            <a:ext cx="6858000" cy="118873"/>
            <a:chOff x="487008" y="2518046"/>
            <a:chExt cx="6217920" cy="118873"/>
          </a:xfrm>
        </p:grpSpPr>
        <p:sp>
          <p:nvSpPr>
            <p:cNvPr id="11" name="Rectangle 10">
              <a:extLst>
                <a:ext uri="{FF2B5EF4-FFF2-40B4-BE49-F238E27FC236}">
                  <a16:creationId xmlns:a16="http://schemas.microsoft.com/office/drawing/2014/main" id="{0E0F9F41-AEC3-472A-A2D0-6B0180B1DF49}"/>
                </a:ext>
              </a:extLst>
            </p:cNvPr>
            <p:cNvSpPr/>
            <p:nvPr/>
          </p:nvSpPr>
          <p:spPr>
            <a:xfrm>
              <a:off x="487008" y="2518046"/>
              <a:ext cx="6217920" cy="118872"/>
            </a:xfrm>
            <a:prstGeom prst="rect">
              <a:avLst/>
            </a:prstGeom>
            <a:solidFill>
              <a:srgbClr val="083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F75CBC-B015-468B-B38A-7AAF9A2DF134}"/>
                </a:ext>
              </a:extLst>
            </p:cNvPr>
            <p:cNvSpPr/>
            <p:nvPr/>
          </p:nvSpPr>
          <p:spPr>
            <a:xfrm rot="16200000">
              <a:off x="3536533" y="1027358"/>
              <a:ext cx="118872" cy="310025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200">
                <a:latin typeface="Segoe UI Semibold" panose="020B0702040204020203" pitchFamily="34" charset="0"/>
                <a:cs typeface="Segoe UI Semibold" panose="020B0702040204020203" pitchFamily="34" charset="0"/>
              </a:endParaRPr>
            </a:p>
          </p:txBody>
        </p:sp>
        <p:sp>
          <p:nvSpPr>
            <p:cNvPr id="13" name="Rectangle 12">
              <a:extLst>
                <a:ext uri="{FF2B5EF4-FFF2-40B4-BE49-F238E27FC236}">
                  <a16:creationId xmlns:a16="http://schemas.microsoft.com/office/drawing/2014/main" id="{AC4B4BF1-5334-4858-8573-6D0B45311DA8}"/>
                </a:ext>
              </a:extLst>
            </p:cNvPr>
            <p:cNvSpPr/>
            <p:nvPr/>
          </p:nvSpPr>
          <p:spPr>
            <a:xfrm>
              <a:off x="3366062" y="2518046"/>
              <a:ext cx="459813" cy="118872"/>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ED881A03-FB45-4922-BE85-9829A551FDCD}"/>
              </a:ext>
            </a:extLst>
          </p:cNvPr>
          <p:cNvGrpSpPr/>
          <p:nvPr/>
        </p:nvGrpSpPr>
        <p:grpSpPr>
          <a:xfrm>
            <a:off x="4413403" y="2549885"/>
            <a:ext cx="6892079" cy="3762864"/>
            <a:chOff x="4385077" y="2390966"/>
            <a:chExt cx="6892079" cy="3762864"/>
          </a:xfrm>
        </p:grpSpPr>
        <p:pic>
          <p:nvPicPr>
            <p:cNvPr id="8" name="Picture 7">
              <a:extLst>
                <a:ext uri="{FF2B5EF4-FFF2-40B4-BE49-F238E27FC236}">
                  <a16:creationId xmlns:a16="http://schemas.microsoft.com/office/drawing/2014/main" id="{73569017-6DEC-4A3F-B239-287542F16A9B}"/>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85077" y="2390966"/>
              <a:ext cx="1051558" cy="274320"/>
            </a:xfrm>
            <a:prstGeom prst="rect">
              <a:avLst/>
            </a:prstGeom>
          </p:spPr>
        </p:pic>
        <p:pic>
          <p:nvPicPr>
            <p:cNvPr id="14" name="Picture 13">
              <a:extLst>
                <a:ext uri="{FF2B5EF4-FFF2-40B4-BE49-F238E27FC236}">
                  <a16:creationId xmlns:a16="http://schemas.microsoft.com/office/drawing/2014/main" id="{F3FCFD66-49E8-487A-83B0-CEB3107BFFE6}"/>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519317" y="2390966"/>
              <a:ext cx="1513187" cy="274320"/>
            </a:xfrm>
            <a:prstGeom prst="rect">
              <a:avLst/>
            </a:prstGeom>
          </p:spPr>
        </p:pic>
        <p:grpSp>
          <p:nvGrpSpPr>
            <p:cNvPr id="37" name="Group 36">
              <a:extLst>
                <a:ext uri="{FF2B5EF4-FFF2-40B4-BE49-F238E27FC236}">
                  <a16:creationId xmlns:a16="http://schemas.microsoft.com/office/drawing/2014/main" id="{B580562A-2C66-44F9-AA60-EFBE568BFC0E}"/>
                </a:ext>
              </a:extLst>
            </p:cNvPr>
            <p:cNvGrpSpPr/>
            <p:nvPr/>
          </p:nvGrpSpPr>
          <p:grpSpPr>
            <a:xfrm>
              <a:off x="4385077" y="2829221"/>
              <a:ext cx="6837914" cy="3324609"/>
              <a:chOff x="4353278" y="3110749"/>
              <a:chExt cx="6837914" cy="3324609"/>
            </a:xfrm>
          </p:grpSpPr>
          <p:grpSp>
            <p:nvGrpSpPr>
              <p:cNvPr id="7" name="Group 6" descr="logos of various AKS customers">
                <a:extLst>
                  <a:ext uri="{FF2B5EF4-FFF2-40B4-BE49-F238E27FC236}">
                    <a16:creationId xmlns:a16="http://schemas.microsoft.com/office/drawing/2014/main" id="{EB7D478F-D4C3-44B4-9A52-141554207A25}"/>
                  </a:ext>
                </a:extLst>
              </p:cNvPr>
              <p:cNvGrpSpPr/>
              <p:nvPr/>
            </p:nvGrpSpPr>
            <p:grpSpPr>
              <a:xfrm>
                <a:off x="4353278" y="3110749"/>
                <a:ext cx="6837914" cy="3324609"/>
                <a:chOff x="4447455" y="2602341"/>
                <a:chExt cx="6837914" cy="3324609"/>
              </a:xfrm>
            </p:grpSpPr>
            <p:grpSp>
              <p:nvGrpSpPr>
                <p:cNvPr id="3" name="Group 2">
                  <a:extLst>
                    <a:ext uri="{FF2B5EF4-FFF2-40B4-BE49-F238E27FC236}">
                      <a16:creationId xmlns:a16="http://schemas.microsoft.com/office/drawing/2014/main" id="{77484F0B-34B1-4021-82EE-658064E2A323}"/>
                    </a:ext>
                  </a:extLst>
                </p:cNvPr>
                <p:cNvGrpSpPr/>
                <p:nvPr/>
              </p:nvGrpSpPr>
              <p:grpSpPr>
                <a:xfrm>
                  <a:off x="4447455" y="4618432"/>
                  <a:ext cx="6837914" cy="521208"/>
                  <a:chOff x="4447455" y="4672522"/>
                  <a:chExt cx="6837914" cy="521208"/>
                </a:xfrm>
              </p:grpSpPr>
              <p:pic>
                <p:nvPicPr>
                  <p:cNvPr id="1028" name="Picture 4" descr="Image result for shell oil logo png">
                    <a:extLst>
                      <a:ext uri="{FF2B5EF4-FFF2-40B4-BE49-F238E27FC236}">
                        <a16:creationId xmlns:a16="http://schemas.microsoft.com/office/drawing/2014/main" id="{1FEB302A-D7F4-4624-B910-521D680457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7455" y="4672522"/>
                    <a:ext cx="562493" cy="52120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clipart&#10;&#10;Description automatically generated">
                    <a:extLst>
                      <a:ext uri="{FF2B5EF4-FFF2-40B4-BE49-F238E27FC236}">
                        <a16:creationId xmlns:a16="http://schemas.microsoft.com/office/drawing/2014/main" id="{7F4BF1B5-E255-48A6-8ACC-D3133219CD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9571" y="4774590"/>
                    <a:ext cx="753928" cy="317073"/>
                  </a:xfrm>
                  <a:prstGeom prst="rect">
                    <a:avLst/>
                  </a:prstGeom>
                </p:spPr>
              </p:pic>
              <p:pic>
                <p:nvPicPr>
                  <p:cNvPr id="29" name="Picture 28" descr="A close up of a logo&#10;&#10;Description automatically generated">
                    <a:extLst>
                      <a:ext uri="{FF2B5EF4-FFF2-40B4-BE49-F238E27FC236}">
                        <a16:creationId xmlns:a16="http://schemas.microsoft.com/office/drawing/2014/main" id="{8C9E5112-900E-45CC-B7BE-D798C9D578C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41367" y="4734957"/>
                    <a:ext cx="817193" cy="396339"/>
                  </a:xfrm>
                  <a:prstGeom prst="rect">
                    <a:avLst/>
                  </a:prstGeom>
                </p:spPr>
              </p:pic>
              <p:pic>
                <p:nvPicPr>
                  <p:cNvPr id="33" name="Picture 18" descr="Image result for Robert Bosch GmbH png logo">
                    <a:extLst>
                      <a:ext uri="{FF2B5EF4-FFF2-40B4-BE49-F238E27FC236}">
                        <a16:creationId xmlns:a16="http://schemas.microsoft.com/office/drawing/2014/main" id="{81C6F64F-FBCE-434D-B33A-455DAEE3005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10304918" y="4820081"/>
                    <a:ext cx="980451" cy="22609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Story logo">
                    <a:extLst>
                      <a:ext uri="{FF2B5EF4-FFF2-40B4-BE49-F238E27FC236}">
                        <a16:creationId xmlns:a16="http://schemas.microsoft.com/office/drawing/2014/main" id="{3C595DED-885D-4C81-AEBB-CACBFDC88A7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6289979" y="4784740"/>
                    <a:ext cx="1298818" cy="29677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Story logo">
                    <a:extLst>
                      <a:ext uri="{FF2B5EF4-FFF2-40B4-BE49-F238E27FC236}">
                        <a16:creationId xmlns:a16="http://schemas.microsoft.com/office/drawing/2014/main" id="{5CFE32E4-0E26-4349-A239-B390F6AD41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0216" y="4829578"/>
                    <a:ext cx="1267936" cy="2070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23384D36-66F8-47F9-A447-1B838DAE62BA}"/>
                    </a:ext>
                  </a:extLst>
                </p:cNvPr>
                <p:cNvGrpSpPr/>
                <p:nvPr/>
              </p:nvGrpSpPr>
              <p:grpSpPr>
                <a:xfrm>
                  <a:off x="4467596" y="2602341"/>
                  <a:ext cx="6817773" cy="386513"/>
                  <a:chOff x="4467596" y="2717795"/>
                  <a:chExt cx="6817773" cy="386513"/>
                </a:xfrm>
              </p:grpSpPr>
              <p:pic>
                <p:nvPicPr>
                  <p:cNvPr id="1034" name="Picture 10" descr="Image result for xbox logo png">
                    <a:extLst>
                      <a:ext uri="{FF2B5EF4-FFF2-40B4-BE49-F238E27FC236}">
                        <a16:creationId xmlns:a16="http://schemas.microsoft.com/office/drawing/2014/main" id="{F6EB6B12-5194-4955-A07C-A5EFDDAB785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57607" y="2717795"/>
                    <a:ext cx="394583" cy="3865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AC8BC028-05FE-47A0-8F57-6AB8D8BAFF0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3640" y="2741395"/>
                    <a:ext cx="1351729" cy="317073"/>
                  </a:xfrm>
                  <a:prstGeom prst="rect">
                    <a:avLst/>
                  </a:prstGeom>
                </p:spPr>
              </p:pic>
              <p:pic>
                <p:nvPicPr>
                  <p:cNvPr id="23" name="Picture 22">
                    <a:extLst>
                      <a:ext uri="{FF2B5EF4-FFF2-40B4-BE49-F238E27FC236}">
                        <a16:creationId xmlns:a16="http://schemas.microsoft.com/office/drawing/2014/main" id="{5B533CF5-449B-4D71-B7C2-49CB1FEC4C66}"/>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4467596" y="2741395"/>
                    <a:ext cx="1176853" cy="317073"/>
                  </a:xfrm>
                  <a:prstGeom prst="rect">
                    <a:avLst/>
                  </a:prstGeom>
                </p:spPr>
              </p:pic>
              <p:pic>
                <p:nvPicPr>
                  <p:cNvPr id="24" name="Graphic 23">
                    <a:extLst>
                      <a:ext uri="{FF2B5EF4-FFF2-40B4-BE49-F238E27FC236}">
                        <a16:creationId xmlns:a16="http://schemas.microsoft.com/office/drawing/2014/main" id="{6E2902EE-98B5-4B74-8942-8404546CB0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754378" y="2755912"/>
                    <a:ext cx="1380801" cy="317073"/>
                  </a:xfrm>
                  <a:prstGeom prst="rect">
                    <a:avLst/>
                  </a:prstGeom>
                </p:spPr>
              </p:pic>
              <p:pic>
                <p:nvPicPr>
                  <p:cNvPr id="25" name="Picture 2" descr="Image result for hafslund logo png">
                    <a:extLst>
                      <a:ext uri="{FF2B5EF4-FFF2-40B4-BE49-F238E27FC236}">
                        <a16:creationId xmlns:a16="http://schemas.microsoft.com/office/drawing/2014/main" id="{22150481-2E67-46C5-BBF0-8AB031F8C68A}"/>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b="35867"/>
                  <a:stretch/>
                </p:blipFill>
                <p:spPr bwMode="auto">
                  <a:xfrm>
                    <a:off x="6306143" y="2782128"/>
                    <a:ext cx="1264034" cy="2599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CC8E8378-7CA6-4140-B5EF-B9D3075AF359}"/>
                    </a:ext>
                  </a:extLst>
                </p:cNvPr>
                <p:cNvGrpSpPr/>
                <p:nvPr/>
              </p:nvGrpSpPr>
              <p:grpSpPr>
                <a:xfrm>
                  <a:off x="4467596" y="3889842"/>
                  <a:ext cx="6817773" cy="503369"/>
                  <a:chOff x="4467596" y="3972418"/>
                  <a:chExt cx="6817773" cy="503369"/>
                </a:xfrm>
              </p:grpSpPr>
              <p:pic>
                <p:nvPicPr>
                  <p:cNvPr id="18" name="Picture 17" descr="A close up of a sign&#10;&#10;Description automatically generated">
                    <a:extLst>
                      <a:ext uri="{FF2B5EF4-FFF2-40B4-BE49-F238E27FC236}">
                        <a16:creationId xmlns:a16="http://schemas.microsoft.com/office/drawing/2014/main" id="{FB40411F-77C9-474E-9633-C6483C989DA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95133" y="4088360"/>
                    <a:ext cx="1221678" cy="271484"/>
                  </a:xfrm>
                  <a:prstGeom prst="rect">
                    <a:avLst/>
                  </a:prstGeom>
                </p:spPr>
              </p:pic>
              <p:pic>
                <p:nvPicPr>
                  <p:cNvPr id="19" name="Picture 4" descr="Image result for Siemens Healthineers logo png">
                    <a:extLst>
                      <a:ext uri="{FF2B5EF4-FFF2-40B4-BE49-F238E27FC236}">
                        <a16:creationId xmlns:a16="http://schemas.microsoft.com/office/drawing/2014/main" id="{CFE88EC6-839A-4D93-A345-BD17C5F6CB1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990929" y="4065566"/>
                    <a:ext cx="1294440" cy="3170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Image result for Xerox logo png">
                    <a:extLst>
                      <a:ext uri="{FF2B5EF4-FFF2-40B4-BE49-F238E27FC236}">
                        <a16:creationId xmlns:a16="http://schemas.microsoft.com/office/drawing/2014/main" id="{78AF5641-8F54-4965-9E6F-4398355EC33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39327" y="4065566"/>
                    <a:ext cx="1009783" cy="31707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Image result for Altair logo png">
                    <a:extLst>
                      <a:ext uri="{FF2B5EF4-FFF2-40B4-BE49-F238E27FC236}">
                        <a16:creationId xmlns:a16="http://schemas.microsoft.com/office/drawing/2014/main" id="{302E0BDC-83E9-4AA5-A156-E25115BA6E52}"/>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a:stretch/>
                </p:blipFill>
                <p:spPr bwMode="auto">
                  <a:xfrm>
                    <a:off x="4467596" y="3986395"/>
                    <a:ext cx="885717" cy="4754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F3A6FE70-D65F-4F5B-8762-6A5DCF1447BB}"/>
                      </a:ext>
                    </a:extLst>
                  </p:cNvPr>
                  <p:cNvPicPr>
                    <a:picLocks noChangeAspect="1"/>
                  </p:cNvPicPr>
                  <p:nvPr/>
                </p:nvPicPr>
                <p:blipFill>
                  <a:blip r:embed="rId21"/>
                  <a:stretch>
                    <a:fillRect/>
                  </a:stretch>
                </p:blipFill>
                <p:spPr>
                  <a:xfrm>
                    <a:off x="7058631" y="3972418"/>
                    <a:ext cx="1438876" cy="503369"/>
                  </a:xfrm>
                  <a:prstGeom prst="rect">
                    <a:avLst/>
                  </a:prstGeom>
                </p:spPr>
              </p:pic>
            </p:grpSp>
            <p:grpSp>
              <p:nvGrpSpPr>
                <p:cNvPr id="2" name="Group 1">
                  <a:extLst>
                    <a:ext uri="{FF2B5EF4-FFF2-40B4-BE49-F238E27FC236}">
                      <a16:creationId xmlns:a16="http://schemas.microsoft.com/office/drawing/2014/main" id="{332DF509-B611-4E2A-BD18-CF876BAF4935}"/>
                    </a:ext>
                  </a:extLst>
                </p:cNvPr>
                <p:cNvGrpSpPr/>
                <p:nvPr/>
              </p:nvGrpSpPr>
              <p:grpSpPr>
                <a:xfrm>
                  <a:off x="4467596" y="5364863"/>
                  <a:ext cx="6817773" cy="562087"/>
                  <a:chOff x="4467596" y="5364863"/>
                  <a:chExt cx="6817773" cy="562087"/>
                </a:xfrm>
              </p:grpSpPr>
              <p:pic>
                <p:nvPicPr>
                  <p:cNvPr id="51" name="Picture 50" descr="Image result for ernst and young logo png">
                    <a:extLst>
                      <a:ext uri="{FF2B5EF4-FFF2-40B4-BE49-F238E27FC236}">
                        <a16:creationId xmlns:a16="http://schemas.microsoft.com/office/drawing/2014/main" id="{694FF887-4964-4001-A3CD-C3D3D71D4364}"/>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a:stretch/>
                </p:blipFill>
                <p:spPr bwMode="auto">
                  <a:xfrm>
                    <a:off x="7335335" y="5413558"/>
                    <a:ext cx="450763" cy="464696"/>
                  </a:xfrm>
                  <a:custGeom>
                    <a:avLst/>
                    <a:gdLst>
                      <a:gd name="connsiteX0" fmla="*/ 0 w 5651291"/>
                      <a:gd name="connsiteY0" fmla="*/ 0 h 5825969"/>
                      <a:gd name="connsiteX1" fmla="*/ 5651291 w 5651291"/>
                      <a:gd name="connsiteY1" fmla="*/ 0 h 5825969"/>
                      <a:gd name="connsiteX2" fmla="*/ 5651291 w 5651291"/>
                      <a:gd name="connsiteY2" fmla="*/ 3847267 h 5825969"/>
                      <a:gd name="connsiteX3" fmla="*/ 4676931 w 5651291"/>
                      <a:gd name="connsiteY3" fmla="*/ 3847267 h 5825969"/>
                      <a:gd name="connsiteX4" fmla="*/ 4676931 w 5651291"/>
                      <a:gd name="connsiteY4" fmla="*/ 5825969 h 5825969"/>
                      <a:gd name="connsiteX5" fmla="*/ 0 w 5651291"/>
                      <a:gd name="connsiteY5" fmla="*/ 5825969 h 58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291" h="5825969">
                        <a:moveTo>
                          <a:pt x="0" y="0"/>
                        </a:moveTo>
                        <a:lnTo>
                          <a:pt x="5651291" y="0"/>
                        </a:lnTo>
                        <a:lnTo>
                          <a:pt x="5651291" y="3847267"/>
                        </a:lnTo>
                        <a:lnTo>
                          <a:pt x="4676931" y="3847267"/>
                        </a:lnTo>
                        <a:lnTo>
                          <a:pt x="4676931" y="5825969"/>
                        </a:lnTo>
                        <a:lnTo>
                          <a:pt x="0" y="5825969"/>
                        </a:lnTo>
                        <a:close/>
                      </a:path>
                    </a:pathLst>
                  </a:custGeom>
                  <a:noFill/>
                  <a:extLst>
                    <a:ext uri="{909E8E84-426E-40DD-AFC4-6F175D3DCCD1}">
                      <a14:hiddenFill xmlns:a14="http://schemas.microsoft.com/office/drawing/2010/main">
                        <a:solidFill>
                          <a:srgbClr val="FFFFFF"/>
                        </a:solidFill>
                      </a14:hiddenFill>
                    </a:ext>
                  </a:extLst>
                </p:spPr>
              </p:pic>
              <p:pic>
                <p:nvPicPr>
                  <p:cNvPr id="16" name="Picture 15" descr="A close up of a sign&#10;&#10;Description automatically generated">
                    <a:extLst>
                      <a:ext uri="{FF2B5EF4-FFF2-40B4-BE49-F238E27FC236}">
                        <a16:creationId xmlns:a16="http://schemas.microsoft.com/office/drawing/2014/main" id="{52918BFD-141E-4EDF-8E4F-194B45798CE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274305" y="5370629"/>
                    <a:ext cx="682030" cy="550554"/>
                  </a:xfrm>
                  <a:prstGeom prst="rect">
                    <a:avLst/>
                  </a:prstGeom>
                </p:spPr>
              </p:pic>
              <p:pic>
                <p:nvPicPr>
                  <p:cNvPr id="44" name="Picture 4" descr="Story logo">
                    <a:extLst>
                      <a:ext uri="{FF2B5EF4-FFF2-40B4-BE49-F238E27FC236}">
                        <a16:creationId xmlns:a16="http://schemas.microsoft.com/office/drawing/2014/main" id="{673B0587-BA21-46EC-ADE4-374428A19AED}"/>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234456" y="5429184"/>
                    <a:ext cx="866887" cy="43344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Story logo">
                    <a:extLst>
                      <a:ext uri="{FF2B5EF4-FFF2-40B4-BE49-F238E27FC236}">
                        <a16:creationId xmlns:a16="http://schemas.microsoft.com/office/drawing/2014/main" id="{ADFE4439-0198-4609-898B-F92DA05ACBD4}"/>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467596" y="5364863"/>
                    <a:ext cx="533544" cy="56208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Story logo">
                    <a:extLst>
                      <a:ext uri="{FF2B5EF4-FFF2-40B4-BE49-F238E27FC236}">
                        <a16:creationId xmlns:a16="http://schemas.microsoft.com/office/drawing/2014/main" id="{593782A9-46DC-4C1F-BBEC-FCD84C324762}"/>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019414" y="5377543"/>
                    <a:ext cx="1021575" cy="53672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Story logo">
                    <a:extLst>
                      <a:ext uri="{FF2B5EF4-FFF2-40B4-BE49-F238E27FC236}">
                        <a16:creationId xmlns:a16="http://schemas.microsoft.com/office/drawing/2014/main" id="{78F9605E-2097-4B91-9E5B-8CA933263155}"/>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189654" y="5507368"/>
                    <a:ext cx="1095715" cy="27707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A close up of a sign&#10;&#10;Description automatically generated">
                    <a:extLst>
                      <a:ext uri="{FF2B5EF4-FFF2-40B4-BE49-F238E27FC236}">
                        <a16:creationId xmlns:a16="http://schemas.microsoft.com/office/drawing/2014/main" id="{49D1E2CE-2AAC-4E66-A643-B8332C14F49C}"/>
                      </a:ext>
                    </a:extLst>
                  </p:cNvPr>
                  <p:cNvPicPr>
                    <a:picLocks noChangeAspect="1"/>
                  </p:cNvPicPr>
                  <p:nvPr/>
                </p:nvPicPr>
                <p:blipFill rotWithShape="1">
                  <a:blip r:embed="rId28"/>
                  <a:srcRect l="12025" r="11883"/>
                  <a:stretch/>
                </p:blipFill>
                <p:spPr>
                  <a:xfrm>
                    <a:off x="6334659" y="5441739"/>
                    <a:ext cx="767360" cy="408335"/>
                  </a:xfrm>
                  <a:prstGeom prst="rect">
                    <a:avLst/>
                  </a:prstGeom>
                </p:spPr>
              </p:pic>
            </p:grpSp>
            <p:grpSp>
              <p:nvGrpSpPr>
                <p:cNvPr id="6" name="Group 5">
                  <a:extLst>
                    <a:ext uri="{FF2B5EF4-FFF2-40B4-BE49-F238E27FC236}">
                      <a16:creationId xmlns:a16="http://schemas.microsoft.com/office/drawing/2014/main" id="{FC25FADF-8185-46A1-898E-DC96022E8901}"/>
                    </a:ext>
                  </a:extLst>
                </p:cNvPr>
                <p:cNvGrpSpPr/>
                <p:nvPr/>
              </p:nvGrpSpPr>
              <p:grpSpPr>
                <a:xfrm>
                  <a:off x="4467596" y="3202955"/>
                  <a:ext cx="6817773" cy="461666"/>
                  <a:chOff x="4467596" y="3239098"/>
                  <a:chExt cx="6817773" cy="461666"/>
                </a:xfrm>
              </p:grpSpPr>
              <p:pic>
                <p:nvPicPr>
                  <p:cNvPr id="15" name="Picture 14">
                    <a:extLst>
                      <a:ext uri="{FF2B5EF4-FFF2-40B4-BE49-F238E27FC236}">
                        <a16:creationId xmlns:a16="http://schemas.microsoft.com/office/drawing/2014/main" id="{0557BB5F-75AA-4821-82D6-A73EC6FC09AA}"/>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276991" y="3352455"/>
                    <a:ext cx="1008378" cy="234952"/>
                  </a:xfrm>
                  <a:prstGeom prst="rect">
                    <a:avLst/>
                  </a:prstGeom>
                </p:spPr>
              </p:pic>
              <p:pic>
                <p:nvPicPr>
                  <p:cNvPr id="30" name="Picture 8" descr="Image result for Webjet logo png">
                    <a:extLst>
                      <a:ext uri="{FF2B5EF4-FFF2-40B4-BE49-F238E27FC236}">
                        <a16:creationId xmlns:a16="http://schemas.microsoft.com/office/drawing/2014/main" id="{3C1A9D42-B124-447D-AAD6-9240EDBA03C3}"/>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467596" y="3273520"/>
                    <a:ext cx="793502" cy="39282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FCFF1244-EB84-4E22-93F9-0B3A58CC5F51}"/>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9039857" y="3311395"/>
                    <a:ext cx="1030084" cy="317073"/>
                  </a:xfrm>
                  <a:prstGeom prst="rect">
                    <a:avLst/>
                  </a:prstGeom>
                </p:spPr>
              </p:pic>
              <p:pic>
                <p:nvPicPr>
                  <p:cNvPr id="32" name="Picture 4" descr="Image result for whitesource logo png">
                    <a:extLst>
                      <a:ext uri="{FF2B5EF4-FFF2-40B4-BE49-F238E27FC236}">
                        <a16:creationId xmlns:a16="http://schemas.microsoft.com/office/drawing/2014/main" id="{A3834301-D367-4924-B7C3-68FD4774B1B1}"/>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5468149" y="3311395"/>
                    <a:ext cx="1318376" cy="31707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E2DB8F54-F5D8-4300-9017-B1C66F661713}"/>
                      </a:ext>
                    </a:extLst>
                  </p:cNvPr>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a:stretch/>
                </p:blipFill>
                <p:spPr bwMode="auto">
                  <a:xfrm>
                    <a:off x="8369173" y="3239098"/>
                    <a:ext cx="389745" cy="4616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daimler logo png">
                    <a:extLst>
                      <a:ext uri="{FF2B5EF4-FFF2-40B4-BE49-F238E27FC236}">
                        <a16:creationId xmlns:a16="http://schemas.microsoft.com/office/drawing/2014/main" id="{8F9B98B1-435C-49D6-962F-9BB51BE2C5B5}"/>
                      </a:ext>
                    </a:extLst>
                  </p:cNvPr>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a:stretch/>
                </p:blipFill>
                <p:spPr bwMode="auto">
                  <a:xfrm>
                    <a:off x="6938160" y="3377062"/>
                    <a:ext cx="1242434" cy="185738"/>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6" name="Picture 25">
                <a:extLst>
                  <a:ext uri="{FF2B5EF4-FFF2-40B4-BE49-F238E27FC236}">
                    <a16:creationId xmlns:a16="http://schemas.microsoft.com/office/drawing/2014/main" id="{16BF9E80-83C5-47A5-B32C-29BCA60ADDBD}"/>
                  </a:ext>
                  <a:ext uri="{C183D7F6-B498-43B3-948B-1728B52AA6E4}">
                    <adec:decorative xmlns:adec="http://schemas.microsoft.com/office/drawing/2017/decorative" val="1"/>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5645441" y="3115274"/>
                <a:ext cx="475800" cy="548640"/>
              </a:xfrm>
              <a:prstGeom prst="rect">
                <a:avLst/>
              </a:prstGeom>
            </p:spPr>
          </p:pic>
        </p:grpSp>
        <p:pic>
          <p:nvPicPr>
            <p:cNvPr id="34" name="Picture 33">
              <a:extLst>
                <a:ext uri="{FF2B5EF4-FFF2-40B4-BE49-F238E27FC236}">
                  <a16:creationId xmlns:a16="http://schemas.microsoft.com/office/drawing/2014/main" id="{AC2F3CC4-9274-4568-9F3F-56FE49934F61}"/>
                </a:ext>
                <a:ext uri="{C183D7F6-B498-43B3-948B-1728B52AA6E4}">
                  <adec:decorative xmlns:adec="http://schemas.microsoft.com/office/drawing/2017/decorative" val="1"/>
                </a:ext>
              </a:extLst>
            </p:cNvPr>
            <p:cNvPicPr>
              <a:picLocks noChangeAspect="1"/>
            </p:cNvPicPr>
            <p:nvPr/>
          </p:nvPicPr>
          <p:blipFill>
            <a:blip r:embed="rId36" cstate="print">
              <a:extLst>
                <a:ext uri="{28A0092B-C50C-407E-A947-70E740481C1C}">
                  <a14:useLocalDpi xmlns:a14="http://schemas.microsoft.com/office/drawing/2010/main" val="0"/>
                </a:ext>
              </a:extLst>
            </a:blip>
            <a:srcRect/>
            <a:stretch/>
          </p:blipFill>
          <p:spPr>
            <a:xfrm>
              <a:off x="8407423" y="2390966"/>
              <a:ext cx="817971" cy="190320"/>
            </a:xfrm>
            <a:prstGeom prst="rect">
              <a:avLst/>
            </a:prstGeom>
          </p:spPr>
        </p:pic>
        <p:pic>
          <p:nvPicPr>
            <p:cNvPr id="35" name="Picture 2" descr="Story logo">
              <a:extLst>
                <a:ext uri="{FF2B5EF4-FFF2-40B4-BE49-F238E27FC236}">
                  <a16:creationId xmlns:a16="http://schemas.microsoft.com/office/drawing/2014/main" id="{2D9F77C3-15C7-4CED-B2B7-25A577D45F28}"/>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a:stretch/>
          </p:blipFill>
          <p:spPr bwMode="auto">
            <a:xfrm>
              <a:off x="9460722" y="2390966"/>
              <a:ext cx="619113" cy="27432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Story logo">
              <a:extLst>
                <a:ext uri="{FF2B5EF4-FFF2-40B4-BE49-F238E27FC236}">
                  <a16:creationId xmlns:a16="http://schemas.microsoft.com/office/drawing/2014/main" id="{2C94FAD8-D3E3-4454-B320-57D730053E2E}"/>
                </a:ext>
              </a:extLst>
            </p:cNvPr>
            <p:cNvPicPr>
              <a:picLocks noChangeAspect="1" noChangeArrowheads="1"/>
            </p:cNvPicPr>
            <p:nvPr/>
          </p:nvPicPr>
          <p:blipFill rotWithShape="1">
            <a:blip r:embed="rId38" cstate="print">
              <a:extLst>
                <a:ext uri="{28A0092B-C50C-407E-A947-70E740481C1C}">
                  <a14:useLocalDpi xmlns:a14="http://schemas.microsoft.com/office/drawing/2010/main" val="0"/>
                </a:ext>
              </a:extLst>
            </a:blip>
            <a:srcRect/>
            <a:stretch/>
          </p:blipFill>
          <p:spPr bwMode="auto">
            <a:xfrm>
              <a:off x="10201858" y="2390966"/>
              <a:ext cx="1075298" cy="2743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ory logo">
              <a:extLst>
                <a:ext uri="{FF2B5EF4-FFF2-40B4-BE49-F238E27FC236}">
                  <a16:creationId xmlns:a16="http://schemas.microsoft.com/office/drawing/2014/main" id="{3771C73F-3000-4AEA-B16D-3FD69284C5E5}"/>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a:stretch/>
          </p:blipFill>
          <p:spPr bwMode="auto">
            <a:xfrm>
              <a:off x="7210527" y="2390966"/>
              <a:ext cx="937769" cy="2743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8380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a:t>Top scenarios</a:t>
            </a:r>
          </a:p>
        </p:txBody>
      </p:sp>
    </p:spTree>
    <p:extLst>
      <p:ext uri="{BB962C8B-B14F-4D97-AF65-F5344CB8AC3E}">
        <p14:creationId xmlns:p14="http://schemas.microsoft.com/office/powerpoint/2010/main" val="21018095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a:t>Top scenarios for Kubernetes on Azure</a:t>
            </a:r>
            <a:endParaRPr lang="en-US">
              <a:solidFill>
                <a:srgbClr val="0F78D4"/>
              </a:solidFill>
            </a:endParaRPr>
          </a:p>
        </p:txBody>
      </p:sp>
      <p:grpSp>
        <p:nvGrpSpPr>
          <p:cNvPr id="2" name="Group 1">
            <a:extLst>
              <a:ext uri="{FF2B5EF4-FFF2-40B4-BE49-F238E27FC236}">
                <a16:creationId xmlns:a16="http://schemas.microsoft.com/office/drawing/2014/main" id="{E02F9FE6-5D7C-49BE-AFD5-83F374519285}"/>
              </a:ext>
              <a:ext uri="{C183D7F6-B498-43B3-948B-1728B52AA6E4}">
                <adec:decorative xmlns:adec="http://schemas.microsoft.com/office/drawing/2017/decorative" val="1"/>
              </a:ext>
            </a:extLst>
          </p:cNvPr>
          <p:cNvGrpSpPr/>
          <p:nvPr/>
        </p:nvGrpSpPr>
        <p:grpSpPr>
          <a:xfrm>
            <a:off x="1997781" y="1456587"/>
            <a:ext cx="8440912" cy="5310485"/>
            <a:chOff x="1997781" y="1456587"/>
            <a:chExt cx="8440912" cy="5310485"/>
          </a:xfrm>
        </p:grpSpPr>
        <p:grpSp>
          <p:nvGrpSpPr>
            <p:cNvPr id="67" name="Group 66">
              <a:extLst>
                <a:ext uri="{FF2B5EF4-FFF2-40B4-BE49-F238E27FC236}">
                  <a16:creationId xmlns:a16="http://schemas.microsoft.com/office/drawing/2014/main" id="{7ED66A77-A106-4260-A342-76D8BB424207}"/>
                </a:ext>
              </a:extLst>
            </p:cNvPr>
            <p:cNvGrpSpPr/>
            <p:nvPr/>
          </p:nvGrpSpPr>
          <p:grpSpPr>
            <a:xfrm>
              <a:off x="1997781" y="1456587"/>
              <a:ext cx="2651760" cy="2234236"/>
              <a:chOff x="298794" y="1372263"/>
              <a:chExt cx="2651760" cy="2234236"/>
            </a:xfrm>
          </p:grpSpPr>
          <p:sp>
            <p:nvSpPr>
              <p:cNvPr id="15" name="TextBox 14">
                <a:extLst>
                  <a:ext uri="{FF2B5EF4-FFF2-40B4-BE49-F238E27FC236}">
                    <a16:creationId xmlns:a16="http://schemas.microsoft.com/office/drawing/2014/main" id="{76E2E801-C53A-4BD8-849F-CB2895EB0EB3}"/>
                  </a:ext>
                </a:extLst>
              </p:cNvPr>
              <p:cNvSpPr txBox="1"/>
              <p:nvPr/>
            </p:nvSpPr>
            <p:spPr>
              <a:xfrm>
                <a:off x="298794" y="2578178"/>
                <a:ext cx="2651760" cy="1028321"/>
              </a:xfrm>
              <a:prstGeom prst="rect">
                <a:avLst/>
              </a:prstGeom>
              <a:noFill/>
            </p:spPr>
            <p:txBody>
              <a:bodyPr wrap="square" lIns="143428" tIns="143428" rIns="143428" bIns="143428" rtlCol="0" anchor="t">
                <a:spAutoFit/>
              </a:bodyPr>
              <a:lstStyle/>
              <a:p>
                <a:pPr lvl="0" algn="ctr" defTabSz="914314">
                  <a:defRPr/>
                </a:pPr>
                <a:r>
                  <a:rPr lang="en-US" sz="1600">
                    <a:solidFill>
                      <a:srgbClr val="0F78D4"/>
                    </a:solidFill>
                    <a:latin typeface="Segoe UI Semibold" panose="020B0702040204020203" pitchFamily="34" charset="0"/>
                    <a:cs typeface="Segoe UI Semibold" panose="020B0702040204020203" pitchFamily="34" charset="0"/>
                  </a:rPr>
                  <a:t>Cost saving</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without refactoring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your app</a:t>
                </a:r>
              </a:p>
            </p:txBody>
          </p:sp>
          <p:sp>
            <p:nvSpPr>
              <p:cNvPr id="25" name="TextBox 24">
                <a:extLst>
                  <a:ext uri="{FF2B5EF4-FFF2-40B4-BE49-F238E27FC236}">
                    <a16:creationId xmlns:a16="http://schemas.microsoft.com/office/drawing/2014/main" id="{76AD027E-EEE0-4C0A-80D2-E95F8E0B5FA0}"/>
                  </a:ext>
                </a:extLst>
              </p:cNvPr>
              <p:cNvSpPr txBox="1"/>
              <p:nvPr/>
            </p:nvSpPr>
            <p:spPr>
              <a:xfrm>
                <a:off x="598033" y="1372263"/>
                <a:ext cx="2053282" cy="443198"/>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effectLst/>
                    <a:uLnTx/>
                    <a:uFillTx/>
                    <a:latin typeface="Segoe UI Semibold" panose="020B0702040204020203" pitchFamily="34" charset="0"/>
                    <a:ea typeface="Segoe UI" pitchFamily="34" charset="0"/>
                    <a:cs typeface="Segoe UI Semibold" panose="020B0702040204020203" pitchFamily="34" charset="0"/>
                  </a:rPr>
                  <a:t>Lift </a:t>
                </a:r>
                <a:r>
                  <a:rPr lang="en-US" sz="1600" dirty="0">
                    <a:latin typeface="Segoe UI Semibold" panose="020B0702040204020203" pitchFamily="34" charset="0"/>
                    <a:cs typeface="Segoe UI Semibold" panose="020B0702040204020203" pitchFamily="34" charset="0"/>
                  </a:rPr>
                  <a:t>and </a:t>
                </a:r>
                <a:r>
                  <a:rPr kumimoji="0" lang="en-US" sz="16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shift </a:t>
                </a:r>
                <a:br>
                  <a:rPr kumimoji="0" lang="en-US" sz="16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to containers</a:t>
                </a:r>
              </a:p>
            </p:txBody>
          </p:sp>
          <p:grpSp>
            <p:nvGrpSpPr>
              <p:cNvPr id="33" name="Group 32">
                <a:extLst>
                  <a:ext uri="{FF2B5EF4-FFF2-40B4-BE49-F238E27FC236}">
                    <a16:creationId xmlns:a16="http://schemas.microsoft.com/office/drawing/2014/main" id="{22F76753-2686-4006-BF5B-FF963AC957DC}"/>
                  </a:ext>
                </a:extLst>
              </p:cNvPr>
              <p:cNvGrpSpPr/>
              <p:nvPr/>
            </p:nvGrpSpPr>
            <p:grpSpPr>
              <a:xfrm>
                <a:off x="1200229" y="2008547"/>
                <a:ext cx="848890" cy="530576"/>
                <a:chOff x="2473324" y="3092343"/>
                <a:chExt cx="1138048" cy="711307"/>
              </a:xfrm>
            </p:grpSpPr>
            <p:grpSp>
              <p:nvGrpSpPr>
                <p:cNvPr id="34" name="Group 33">
                  <a:extLst>
                    <a:ext uri="{FF2B5EF4-FFF2-40B4-BE49-F238E27FC236}">
                      <a16:creationId xmlns:a16="http://schemas.microsoft.com/office/drawing/2014/main" id="{0748AA7C-6F43-4D78-ACD9-2A696FD84847}"/>
                    </a:ext>
                  </a:extLst>
                </p:cNvPr>
                <p:cNvGrpSpPr/>
                <p:nvPr/>
              </p:nvGrpSpPr>
              <p:grpSpPr>
                <a:xfrm>
                  <a:off x="2688643" y="3092343"/>
                  <a:ext cx="922729" cy="200438"/>
                  <a:chOff x="2688643" y="3092343"/>
                  <a:chExt cx="922729" cy="200438"/>
                </a:xfrm>
              </p:grpSpPr>
              <p:sp>
                <p:nvSpPr>
                  <p:cNvPr id="42" name="Freeform: Shape 41">
                    <a:extLst>
                      <a:ext uri="{FF2B5EF4-FFF2-40B4-BE49-F238E27FC236}">
                        <a16:creationId xmlns:a16="http://schemas.microsoft.com/office/drawing/2014/main" id="{6478ED96-D58A-4F2D-8FF2-2BFE68028E14}"/>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4D55C1E-494C-4D19-BFCD-DEE72327C8C6}"/>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1583C79D-2701-449D-8C96-1091E603C5F3}"/>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6A84ED6B-D846-4E86-8B53-75A2688A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5" name="Freeform: Shape 34">
                  <a:extLst>
                    <a:ext uri="{FF2B5EF4-FFF2-40B4-BE49-F238E27FC236}">
                      <a16:creationId xmlns:a16="http://schemas.microsoft.com/office/drawing/2014/main" id="{F8C83C3B-D83B-4188-90CB-517053BDC935}"/>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B2CF08F3-E2CE-4843-972F-E509368C746B}"/>
                    </a:ext>
                  </a:extLst>
                </p:cNvPr>
                <p:cNvGrpSpPr/>
                <p:nvPr/>
              </p:nvGrpSpPr>
              <p:grpSpPr>
                <a:xfrm>
                  <a:off x="3062706" y="3298775"/>
                  <a:ext cx="426743" cy="200438"/>
                  <a:chOff x="3062706" y="3308474"/>
                  <a:chExt cx="426743" cy="200438"/>
                </a:xfrm>
              </p:grpSpPr>
              <p:sp>
                <p:nvSpPr>
                  <p:cNvPr id="40" name="Freeform: Shape 39">
                    <a:extLst>
                      <a:ext uri="{FF2B5EF4-FFF2-40B4-BE49-F238E27FC236}">
                        <a16:creationId xmlns:a16="http://schemas.microsoft.com/office/drawing/2014/main" id="{89A2D38E-4EA5-444C-9B79-BC04A7472DAB}"/>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FDAF8222-1303-476B-8008-AADCF9523F0F}"/>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7" name="Freeform: Shape 36">
                  <a:extLst>
                    <a:ext uri="{FF2B5EF4-FFF2-40B4-BE49-F238E27FC236}">
                      <a16:creationId xmlns:a16="http://schemas.microsoft.com/office/drawing/2014/main" id="{F6F2BE93-74B8-4F01-9528-4F9B3D937432}"/>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59EBEFCD-73CE-40D6-9524-ED598606C566}"/>
                    </a:ext>
                  </a:extLst>
                </p:cNvPr>
                <p:cNvSpPr/>
                <p:nvPr/>
              </p:nvSpPr>
              <p:spPr bwMode="auto">
                <a:xfrm>
                  <a:off x="2473324" y="3368675"/>
                  <a:ext cx="434975" cy="434975"/>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B0EE38CE-1897-48B2-B2AD-869CAD2ED3CC}"/>
                    </a:ext>
                  </a:extLst>
                </p:cNvPr>
                <p:cNvCxnSpPr>
                  <a:cxnSpLocks/>
                </p:cNvCxnSpPr>
                <p:nvPr/>
              </p:nvCxnSpPr>
              <p:spPr>
                <a:xfrm flipV="1">
                  <a:off x="2774950" y="3413125"/>
                  <a:ext cx="98425" cy="95250"/>
                </a:xfrm>
                <a:prstGeom prst="straightConnector1">
                  <a:avLst/>
                </a:prstGeom>
                <a:ln w="190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grpSp>
        <p:grpSp>
          <p:nvGrpSpPr>
            <p:cNvPr id="66" name="Group 65">
              <a:extLst>
                <a:ext uri="{FF2B5EF4-FFF2-40B4-BE49-F238E27FC236}">
                  <a16:creationId xmlns:a16="http://schemas.microsoft.com/office/drawing/2014/main" id="{1F185C35-CF3F-4F0B-A7D0-A67C9865BCF8}"/>
                </a:ext>
              </a:extLst>
            </p:cNvPr>
            <p:cNvGrpSpPr/>
            <p:nvPr/>
          </p:nvGrpSpPr>
          <p:grpSpPr>
            <a:xfrm>
              <a:off x="4892357" y="1678186"/>
              <a:ext cx="2651760" cy="2012637"/>
              <a:chOff x="3361170" y="1593862"/>
              <a:chExt cx="2651760" cy="2012637"/>
            </a:xfrm>
          </p:grpSpPr>
          <p:sp>
            <p:nvSpPr>
              <p:cNvPr id="18" name="TextBox 17">
                <a:extLst>
                  <a:ext uri="{FF2B5EF4-FFF2-40B4-BE49-F238E27FC236}">
                    <a16:creationId xmlns:a16="http://schemas.microsoft.com/office/drawing/2014/main" id="{DA9AFC7E-14A3-459A-AF43-61E328EE08BA}"/>
                  </a:ext>
                </a:extLst>
              </p:cNvPr>
              <p:cNvSpPr txBox="1"/>
              <p:nvPr/>
            </p:nvSpPr>
            <p:spPr>
              <a:xfrm>
                <a:off x="3361170" y="2578178"/>
                <a:ext cx="2651760" cy="1028321"/>
              </a:xfrm>
              <a:prstGeom prst="rect">
                <a:avLst/>
              </a:prstGeom>
              <a:noFill/>
            </p:spPr>
            <p:txBody>
              <a:bodyPr wrap="square" lIns="143428" tIns="143428" rIns="143428" bIns="143428" rtlCol="0" anchor="t">
                <a:spAutoFit/>
              </a:bodyPr>
              <a:lstStyle/>
              <a:p>
                <a:pPr algn="ctr" defTabSz="914314">
                  <a:defRPr/>
                </a:pPr>
                <a:r>
                  <a:rPr lang="en-US" sz="1600">
                    <a:solidFill>
                      <a:srgbClr val="0F78D4"/>
                    </a:solidFill>
                    <a:latin typeface="Segoe UI Semibold" panose="020B0702040204020203" pitchFamily="34" charset="0"/>
                    <a:cs typeface="Segoe UI Semibold" panose="020B0702040204020203" pitchFamily="34" charset="0"/>
                  </a:rPr>
                  <a:t>Agility</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Faster application development</a:t>
                </a:r>
              </a:p>
            </p:txBody>
          </p:sp>
          <p:sp>
            <p:nvSpPr>
              <p:cNvPr id="24" name="TextBox 23">
                <a:extLst>
                  <a:ext uri="{FF2B5EF4-FFF2-40B4-BE49-F238E27FC236}">
                    <a16:creationId xmlns:a16="http://schemas.microsoft.com/office/drawing/2014/main" id="{DF985F95-2B36-424C-8AE1-762BA03A985B}"/>
                  </a:ext>
                </a:extLst>
              </p:cNvPr>
              <p:cNvSpPr txBox="1"/>
              <p:nvPr/>
            </p:nvSpPr>
            <p:spPr>
              <a:xfrm>
                <a:off x="3686719" y="1593862"/>
                <a:ext cx="2000662" cy="221599"/>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Microservices</a:t>
                </a:r>
              </a:p>
            </p:txBody>
          </p:sp>
          <p:sp>
            <p:nvSpPr>
              <p:cNvPr id="32" name="Relationship_F003" title="Icon of three boxes connected by lines">
                <a:extLst>
                  <a:ext uri="{FF2B5EF4-FFF2-40B4-BE49-F238E27FC236}">
                    <a16:creationId xmlns:a16="http://schemas.microsoft.com/office/drawing/2014/main" id="{C2EBC217-6B07-4A8F-BCEF-2D1F4EF066E7}"/>
                  </a:ext>
                </a:extLst>
              </p:cNvPr>
              <p:cNvSpPr>
                <a:spLocks noChangeAspect="1" noEditPoints="1"/>
              </p:cNvSpPr>
              <p:nvPr/>
            </p:nvSpPr>
            <p:spPr bwMode="auto">
              <a:xfrm>
                <a:off x="4410963" y="2015607"/>
                <a:ext cx="552174" cy="51645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517B98C5-6E09-43F0-BF0A-294B83CDE3E6}"/>
                </a:ext>
              </a:extLst>
            </p:cNvPr>
            <p:cNvGrpSpPr/>
            <p:nvPr/>
          </p:nvGrpSpPr>
          <p:grpSpPr>
            <a:xfrm>
              <a:off x="7786933" y="1503310"/>
              <a:ext cx="2651760" cy="2234236"/>
              <a:chOff x="-2017854" y="1372263"/>
              <a:chExt cx="2651760" cy="2234236"/>
            </a:xfrm>
          </p:grpSpPr>
          <p:grpSp>
            <p:nvGrpSpPr>
              <p:cNvPr id="48" name="Group 47">
                <a:extLst>
                  <a:ext uri="{FF2B5EF4-FFF2-40B4-BE49-F238E27FC236}">
                    <a16:creationId xmlns:a16="http://schemas.microsoft.com/office/drawing/2014/main" id="{3327583D-7D5E-4348-ADE3-411C668E60ED}"/>
                  </a:ext>
                </a:extLst>
              </p:cNvPr>
              <p:cNvGrpSpPr>
                <a:grpSpLocks noChangeAspect="1"/>
              </p:cNvGrpSpPr>
              <p:nvPr/>
            </p:nvGrpSpPr>
            <p:grpSpPr>
              <a:xfrm>
                <a:off x="-960679" y="1987754"/>
                <a:ext cx="537410" cy="572163"/>
                <a:chOff x="6526200" y="1216702"/>
                <a:chExt cx="1273056" cy="1355381"/>
              </a:xfrm>
            </p:grpSpPr>
            <p:sp>
              <p:nvSpPr>
                <p:cNvPr id="49" name="Shield_EA18" title="Icon of a shield">
                  <a:extLst>
                    <a:ext uri="{FF2B5EF4-FFF2-40B4-BE49-F238E27FC236}">
                      <a16:creationId xmlns:a16="http://schemas.microsoft.com/office/drawing/2014/main" id="{1C26D751-07A8-4A59-8B51-4AB0F866FE2B}"/>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0" name="DeveloperTools_EC7A" title="Icon of a wrench and a screwdriver">
                  <a:extLst>
                    <a:ext uri="{FF2B5EF4-FFF2-40B4-BE49-F238E27FC236}">
                      <a16:creationId xmlns:a16="http://schemas.microsoft.com/office/drawing/2014/main" id="{2EDD655F-E569-47AB-AB5B-1DDB7664F611}"/>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2" name="TextBox 51">
                <a:extLst>
                  <a:ext uri="{FF2B5EF4-FFF2-40B4-BE49-F238E27FC236}">
                    <a16:creationId xmlns:a16="http://schemas.microsoft.com/office/drawing/2014/main" id="{633C356C-F95C-499C-854E-42E01E208FDF}"/>
                  </a:ext>
                </a:extLst>
              </p:cNvPr>
              <p:cNvSpPr txBox="1"/>
              <p:nvPr/>
            </p:nvSpPr>
            <p:spPr>
              <a:xfrm>
                <a:off x="-2017854" y="2578178"/>
                <a:ext cx="2651760" cy="1028321"/>
              </a:xfrm>
              <a:prstGeom prst="rect">
                <a:avLst/>
              </a:prstGeom>
              <a:noFill/>
            </p:spPr>
            <p:txBody>
              <a:bodyPr wrap="square" lIns="143428" tIns="143428" rIns="143428" bIns="143428" rtlCol="0" anchor="t">
                <a:spAutoFit/>
              </a:bodyPr>
              <a:lstStyle/>
              <a:p>
                <a:pPr algn="ctr" defTabSz="914314">
                  <a:defRPr/>
                </a:pPr>
                <a:r>
                  <a:rPr lang="en-US" sz="1600" dirty="0">
                    <a:solidFill>
                      <a:srgbClr val="0F78D4"/>
                    </a:solidFill>
                    <a:latin typeface="Segoe UI Semibold" panose="020B0702040204020203" pitchFamily="34" charset="0"/>
                    <a:cs typeface="Segoe UI Semibold" panose="020B0702040204020203" pitchFamily="34" charset="0"/>
                  </a:rPr>
                  <a:t>Automation </a:t>
                </a:r>
              </a:p>
              <a:p>
                <a:pPr lvl="0" algn="ctr" defTabSz="914314">
                  <a:spcAft>
                    <a:spcPts val="588"/>
                  </a:spcAft>
                  <a:defRPr/>
                </a:pPr>
                <a:r>
                  <a:rPr lang="en-US" sz="1600" dirty="0">
                    <a:solidFill>
                      <a:srgbClr val="000000"/>
                    </a:solidFill>
                    <a:latin typeface="Segoe UI" panose="020B0502040204020203" pitchFamily="34" charset="0"/>
                    <a:cs typeface="Segoe UI" panose="020B0502040204020203" pitchFamily="34" charset="0"/>
                  </a:rPr>
                  <a:t>Deliver code faster and securely at scale</a:t>
                </a:r>
              </a:p>
            </p:txBody>
          </p:sp>
          <p:sp>
            <p:nvSpPr>
              <p:cNvPr id="53" name="TextBox 52">
                <a:extLst>
                  <a:ext uri="{FF2B5EF4-FFF2-40B4-BE49-F238E27FC236}">
                    <a16:creationId xmlns:a16="http://schemas.microsoft.com/office/drawing/2014/main" id="{022098CA-D9F5-426F-8C88-6D84B06DF727}"/>
                  </a:ext>
                </a:extLst>
              </p:cNvPr>
              <p:cNvSpPr txBox="1"/>
              <p:nvPr/>
            </p:nvSpPr>
            <p:spPr>
              <a:xfrm>
                <a:off x="-1580435" y="1372263"/>
                <a:ext cx="1776922" cy="443198"/>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Secure </a:t>
                </a:r>
                <a:b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b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DevOps</a:t>
                </a:r>
              </a:p>
            </p:txBody>
          </p:sp>
        </p:grpSp>
        <p:grpSp>
          <p:nvGrpSpPr>
            <p:cNvPr id="65" name="Group 64">
              <a:extLst>
                <a:ext uri="{FF2B5EF4-FFF2-40B4-BE49-F238E27FC236}">
                  <a16:creationId xmlns:a16="http://schemas.microsoft.com/office/drawing/2014/main" id="{E2E1969B-EE18-4873-9AEF-7B933D5D2EB4}"/>
                </a:ext>
              </a:extLst>
            </p:cNvPr>
            <p:cNvGrpSpPr/>
            <p:nvPr/>
          </p:nvGrpSpPr>
          <p:grpSpPr>
            <a:xfrm>
              <a:off x="1997781" y="4495350"/>
              <a:ext cx="2651760" cy="2234236"/>
              <a:chOff x="6423546" y="1372263"/>
              <a:chExt cx="2651760" cy="2234236"/>
            </a:xfrm>
          </p:grpSpPr>
          <p:sp>
            <p:nvSpPr>
              <p:cNvPr id="21" name="TextBox 20">
                <a:extLst>
                  <a:ext uri="{FF2B5EF4-FFF2-40B4-BE49-F238E27FC236}">
                    <a16:creationId xmlns:a16="http://schemas.microsoft.com/office/drawing/2014/main" id="{32AA5DD9-991F-4355-BD2E-B434EF066F66}"/>
                  </a:ext>
                </a:extLst>
              </p:cNvPr>
              <p:cNvSpPr txBox="1"/>
              <p:nvPr/>
            </p:nvSpPr>
            <p:spPr>
              <a:xfrm>
                <a:off x="6423546" y="2578178"/>
                <a:ext cx="2651760" cy="1028321"/>
              </a:xfrm>
              <a:prstGeom prst="rect">
                <a:avLst/>
              </a:prstGeom>
              <a:noFill/>
            </p:spPr>
            <p:txBody>
              <a:bodyPr wrap="square" lIns="143428" tIns="143428" rIns="143428" bIns="143428" rtlCol="0" anchor="t">
                <a:spAutoFit/>
              </a:bodyPr>
              <a:lstStyle/>
              <a:p>
                <a:pPr algn="ctr" defTabSz="914314">
                  <a:defRPr/>
                </a:pPr>
                <a:r>
                  <a:rPr lang="en-US" sz="1600" dirty="0">
                    <a:solidFill>
                      <a:srgbClr val="0F78D4"/>
                    </a:solidFill>
                    <a:latin typeface="Segoe UI Semibold" panose="020B0702040204020203" pitchFamily="34" charset="0"/>
                    <a:cs typeface="Segoe UI Semibold" panose="020B0702040204020203" pitchFamily="34" charset="0"/>
                  </a:rPr>
                  <a:t>Performance </a:t>
                </a:r>
              </a:p>
              <a:p>
                <a:pPr lvl="0" algn="ctr" defTabSz="914314">
                  <a:spcAft>
                    <a:spcPts val="588"/>
                  </a:spcAft>
                  <a:defRPr/>
                </a:pPr>
                <a:r>
                  <a:rPr lang="en-US" sz="1600" dirty="0">
                    <a:solidFill>
                      <a:srgbClr val="000000"/>
                    </a:solidFill>
                    <a:latin typeface="Segoe UI" panose="020B0502040204020203" pitchFamily="34" charset="0"/>
                    <a:cs typeface="Segoe UI" panose="020B0502040204020203" pitchFamily="34" charset="0"/>
                  </a:rPr>
                  <a:t>Low latency </a:t>
                </a:r>
                <a:br>
                  <a:rPr lang="en-US" sz="1600" dirty="0">
                    <a:solidFill>
                      <a:srgbClr val="000000"/>
                    </a:solidFill>
                    <a:latin typeface="Segoe UI" panose="020B0502040204020203" pitchFamily="34" charset="0"/>
                    <a:cs typeface="Segoe UI" panose="020B0502040204020203" pitchFamily="34" charset="0"/>
                  </a:rPr>
                </a:br>
                <a:r>
                  <a:rPr lang="en-US" sz="1600" dirty="0">
                    <a:solidFill>
                      <a:srgbClr val="000000"/>
                    </a:solidFill>
                    <a:latin typeface="Segoe UI" panose="020B0502040204020203" pitchFamily="34" charset="0"/>
                    <a:cs typeface="Segoe UI" panose="020B0502040204020203" pitchFamily="34" charset="0"/>
                  </a:rPr>
                  <a:t>processing</a:t>
                </a:r>
              </a:p>
            </p:txBody>
          </p:sp>
          <p:sp>
            <p:nvSpPr>
              <p:cNvPr id="22" name="TextBox 21">
                <a:extLst>
                  <a:ext uri="{FF2B5EF4-FFF2-40B4-BE49-F238E27FC236}">
                    <a16:creationId xmlns:a16="http://schemas.microsoft.com/office/drawing/2014/main" id="{4CFE3908-598D-4F4B-80AF-40A616706DED}"/>
                  </a:ext>
                </a:extLst>
              </p:cNvPr>
              <p:cNvSpPr txBox="1"/>
              <p:nvPr/>
            </p:nvSpPr>
            <p:spPr>
              <a:xfrm>
                <a:off x="6860965" y="1372263"/>
                <a:ext cx="1776922" cy="443198"/>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effectLst/>
                    <a:uLnTx/>
                    <a:uFillTx/>
                    <a:latin typeface="Segoe UI Semibold" panose="020B0702040204020203" pitchFamily="34" charset="0"/>
                    <a:ea typeface="Segoe UI" pitchFamily="34" charset="0"/>
                    <a:cs typeface="Segoe UI Semibold" panose="020B0702040204020203" pitchFamily="34" charset="0"/>
                  </a:rPr>
                  <a:t>Machine </a:t>
                </a:r>
                <a:br>
                  <a:rPr kumimoji="0" lang="en-US" sz="1600" b="0" i="0" u="none" strike="noStrike" kern="1200" cap="none" spc="0" normalizeH="0" baseline="0" noProof="0" dirty="0">
                    <a:ln>
                      <a:noFill/>
                    </a:ln>
                    <a:effectLst/>
                    <a:uLnTx/>
                    <a:uFillTx/>
                    <a:latin typeface="Segoe UI Semibold" panose="020B0702040204020203" pitchFamily="34" charset="0"/>
                    <a:ea typeface="Segoe UI" pitchFamily="34" charset="0"/>
                    <a:cs typeface="Segoe UI Semibold" panose="020B0702040204020203" pitchFamily="34" charset="0"/>
                  </a:rPr>
                </a:br>
                <a:r>
                  <a:rPr kumimoji="0" lang="en-US" sz="1600" b="0" i="0" u="none" strike="noStrike" kern="1200" cap="none" spc="0" normalizeH="0" baseline="0" noProof="0" dirty="0">
                    <a:ln>
                      <a:noFill/>
                    </a:ln>
                    <a:effectLst/>
                    <a:uLnTx/>
                    <a:uFillTx/>
                    <a:latin typeface="Segoe UI Semibold" panose="020B0702040204020203" pitchFamily="34" charset="0"/>
                    <a:ea typeface="Segoe UI" pitchFamily="34" charset="0"/>
                    <a:cs typeface="Segoe UI Semibold" panose="020B0702040204020203" pitchFamily="34" charset="0"/>
                  </a:rPr>
                  <a:t>learning</a:t>
                </a:r>
              </a:p>
            </p:txBody>
          </p:sp>
          <p:sp>
            <p:nvSpPr>
              <p:cNvPr id="30" name="Brain_3" title="Icon of a brain">
                <a:extLst>
                  <a:ext uri="{FF2B5EF4-FFF2-40B4-BE49-F238E27FC236}">
                    <a16:creationId xmlns:a16="http://schemas.microsoft.com/office/drawing/2014/main" id="{8B292521-1629-4832-B705-3F218313E5F1}"/>
                  </a:ext>
                </a:extLst>
              </p:cNvPr>
              <p:cNvSpPr>
                <a:spLocks noChangeAspect="1" noEditPoints="1"/>
              </p:cNvSpPr>
              <p:nvPr/>
            </p:nvSpPr>
            <p:spPr bwMode="auto">
              <a:xfrm>
                <a:off x="7485156" y="1989674"/>
                <a:ext cx="528540" cy="56832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A973ADE0-9E0C-4764-A959-A54948CC5238}"/>
                </a:ext>
              </a:extLst>
            </p:cNvPr>
            <p:cNvGrpSpPr/>
            <p:nvPr/>
          </p:nvGrpSpPr>
          <p:grpSpPr>
            <a:xfrm>
              <a:off x="4892357" y="4624585"/>
              <a:ext cx="2651760" cy="2012637"/>
              <a:chOff x="9485921" y="1593862"/>
              <a:chExt cx="2651760" cy="2012637"/>
            </a:xfrm>
          </p:grpSpPr>
          <p:sp>
            <p:nvSpPr>
              <p:cNvPr id="12" name="TextBox 11">
                <a:extLst>
                  <a:ext uri="{FF2B5EF4-FFF2-40B4-BE49-F238E27FC236}">
                    <a16:creationId xmlns:a16="http://schemas.microsoft.com/office/drawing/2014/main" id="{E92AC923-3F09-4B8F-A47E-2E4D8D1F9E3B}"/>
                  </a:ext>
                </a:extLst>
              </p:cNvPr>
              <p:cNvSpPr txBox="1"/>
              <p:nvPr/>
            </p:nvSpPr>
            <p:spPr>
              <a:xfrm>
                <a:off x="9485921" y="2578178"/>
                <a:ext cx="2651760" cy="1028321"/>
              </a:xfrm>
              <a:prstGeom prst="rect">
                <a:avLst/>
              </a:prstGeom>
              <a:noFill/>
            </p:spPr>
            <p:txBody>
              <a:bodyPr wrap="square" lIns="143428" tIns="143428" rIns="143428" bIns="143428" rtlCol="0" anchor="t">
                <a:spAutoFit/>
              </a:bodyPr>
              <a:lstStyle/>
              <a:p>
                <a:pPr algn="ctr" defTabSz="914314">
                  <a:defRPr/>
                </a:pPr>
                <a:r>
                  <a:rPr lang="en-US" sz="1600">
                    <a:solidFill>
                      <a:srgbClr val="0F78D4"/>
                    </a:solidFill>
                    <a:latin typeface="Segoe UI Semibold" panose="020B0702040204020203" pitchFamily="34" charset="0"/>
                    <a:cs typeface="Segoe UI Semibold" panose="020B0702040204020203" pitchFamily="34" charset="0"/>
                  </a:rPr>
                  <a:t>Portability</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Build once,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run anywhere</a:t>
                </a:r>
              </a:p>
            </p:txBody>
          </p:sp>
          <p:sp>
            <p:nvSpPr>
              <p:cNvPr id="23" name="TextBox 22">
                <a:extLst>
                  <a:ext uri="{FF2B5EF4-FFF2-40B4-BE49-F238E27FC236}">
                    <a16:creationId xmlns:a16="http://schemas.microsoft.com/office/drawing/2014/main" id="{AF380450-489D-4DC6-91BD-E717340B8239}"/>
                  </a:ext>
                </a:extLst>
              </p:cNvPr>
              <p:cNvSpPr txBox="1"/>
              <p:nvPr/>
            </p:nvSpPr>
            <p:spPr>
              <a:xfrm>
                <a:off x="9923340" y="1593862"/>
                <a:ext cx="1776922" cy="221599"/>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IoT</a:t>
                </a:r>
              </a:p>
            </p:txBody>
          </p:sp>
          <p:sp>
            <p:nvSpPr>
              <p:cNvPr id="31" name="IoT" title="Icon of five circles that all connect to a center circle">
                <a:extLst>
                  <a:ext uri="{FF2B5EF4-FFF2-40B4-BE49-F238E27FC236}">
                    <a16:creationId xmlns:a16="http://schemas.microsoft.com/office/drawing/2014/main" id="{361AC604-39CE-4DF2-BDBA-48459AEC4876}"/>
                  </a:ext>
                </a:extLst>
              </p:cNvPr>
              <p:cNvSpPr>
                <a:spLocks noChangeAspect="1" noEditPoints="1"/>
              </p:cNvSpPr>
              <p:nvPr/>
            </p:nvSpPr>
            <p:spPr bwMode="auto">
              <a:xfrm>
                <a:off x="10553985" y="2015607"/>
                <a:ext cx="515632" cy="51645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55B3252D-FA13-4446-82A7-0A155EB6D4BF}"/>
                </a:ext>
              </a:extLst>
            </p:cNvPr>
            <p:cNvGrpSpPr/>
            <p:nvPr/>
          </p:nvGrpSpPr>
          <p:grpSpPr>
            <a:xfrm>
              <a:off x="7786933" y="4532836"/>
              <a:ext cx="2651760" cy="2234236"/>
              <a:chOff x="8138842" y="4760289"/>
              <a:chExt cx="2651760" cy="2234236"/>
            </a:xfrm>
          </p:grpSpPr>
          <p:grpSp>
            <p:nvGrpSpPr>
              <p:cNvPr id="93" name="Group 92">
                <a:extLst>
                  <a:ext uri="{FF2B5EF4-FFF2-40B4-BE49-F238E27FC236}">
                    <a16:creationId xmlns:a16="http://schemas.microsoft.com/office/drawing/2014/main" id="{DA09B798-371D-4E03-8690-B8E4DABA55A7}"/>
                  </a:ext>
                </a:extLst>
              </p:cNvPr>
              <p:cNvGrpSpPr/>
              <p:nvPr/>
            </p:nvGrpSpPr>
            <p:grpSpPr>
              <a:xfrm>
                <a:off x="8955369" y="5412483"/>
                <a:ext cx="1018707" cy="459029"/>
                <a:chOff x="8802877" y="1162426"/>
                <a:chExt cx="700917" cy="315833"/>
              </a:xfrm>
            </p:grpSpPr>
            <p:sp>
              <p:nvSpPr>
                <p:cNvPr id="85" name="binary" title="Icon of binary code, ones and zeros">
                  <a:extLst>
                    <a:ext uri="{FF2B5EF4-FFF2-40B4-BE49-F238E27FC236}">
                      <a16:creationId xmlns:a16="http://schemas.microsoft.com/office/drawing/2014/main" id="{5D040E30-F528-4EAA-B274-F2D4931C0AA5}"/>
                    </a:ext>
                  </a:extLst>
                </p:cNvPr>
                <p:cNvSpPr>
                  <a:spLocks noChangeAspect="1" noEditPoints="1"/>
                </p:cNvSpPr>
                <p:nvPr/>
              </p:nvSpPr>
              <p:spPr bwMode="auto">
                <a:xfrm>
                  <a:off x="9138034" y="116242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nvGrpSpPr>
                <p:cNvPr id="92" name="Group 91">
                  <a:extLst>
                    <a:ext uri="{FF2B5EF4-FFF2-40B4-BE49-F238E27FC236}">
                      <a16:creationId xmlns:a16="http://schemas.microsoft.com/office/drawing/2014/main" id="{7E946DD7-E70D-4177-AF27-C0B35FA6B2EE}"/>
                    </a:ext>
                  </a:extLst>
                </p:cNvPr>
                <p:cNvGrpSpPr/>
                <p:nvPr/>
              </p:nvGrpSpPr>
              <p:grpSpPr>
                <a:xfrm>
                  <a:off x="8802877" y="1248485"/>
                  <a:ext cx="255843" cy="143714"/>
                  <a:chOff x="8802877" y="1260261"/>
                  <a:chExt cx="255843" cy="143714"/>
                </a:xfrm>
              </p:grpSpPr>
              <p:cxnSp>
                <p:nvCxnSpPr>
                  <p:cNvPr id="87" name="Straight Connector 86">
                    <a:extLst>
                      <a:ext uri="{FF2B5EF4-FFF2-40B4-BE49-F238E27FC236}">
                        <a16:creationId xmlns:a16="http://schemas.microsoft.com/office/drawing/2014/main" id="{3C4BD45F-FC82-494D-9CF3-AA1FDDE812F4}"/>
                      </a:ext>
                    </a:extLst>
                  </p:cNvPr>
                  <p:cNvCxnSpPr/>
                  <p:nvPr/>
                </p:nvCxnSpPr>
                <p:spPr>
                  <a:xfrm flipH="1">
                    <a:off x="8802877" y="1260261"/>
                    <a:ext cx="255843"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8" name="Straight Connector 87">
                    <a:extLst>
                      <a:ext uri="{FF2B5EF4-FFF2-40B4-BE49-F238E27FC236}">
                        <a16:creationId xmlns:a16="http://schemas.microsoft.com/office/drawing/2014/main" id="{23C5650F-6DAB-4D60-A3D2-DA0A7EF08AA0}"/>
                      </a:ext>
                    </a:extLst>
                  </p:cNvPr>
                  <p:cNvCxnSpPr>
                    <a:cxnSpLocks/>
                  </p:cNvCxnSpPr>
                  <p:nvPr/>
                </p:nvCxnSpPr>
                <p:spPr>
                  <a:xfrm flipH="1">
                    <a:off x="8931589" y="1332118"/>
                    <a:ext cx="12713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0" name="Straight Connector 89">
                    <a:extLst>
                      <a:ext uri="{FF2B5EF4-FFF2-40B4-BE49-F238E27FC236}">
                        <a16:creationId xmlns:a16="http://schemas.microsoft.com/office/drawing/2014/main" id="{522F1307-12F2-407E-A5BB-056F5A5D3C62}"/>
                      </a:ext>
                    </a:extLst>
                  </p:cNvPr>
                  <p:cNvCxnSpPr>
                    <a:cxnSpLocks/>
                  </p:cNvCxnSpPr>
                  <p:nvPr/>
                </p:nvCxnSpPr>
                <p:spPr>
                  <a:xfrm flipH="1">
                    <a:off x="8873153" y="1403975"/>
                    <a:ext cx="185567"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74" name="TextBox 73">
                <a:extLst>
                  <a:ext uri="{FF2B5EF4-FFF2-40B4-BE49-F238E27FC236}">
                    <a16:creationId xmlns:a16="http://schemas.microsoft.com/office/drawing/2014/main" id="{7DB5DC96-2870-4CE8-A286-7A1DDC028EAE}"/>
                  </a:ext>
                </a:extLst>
              </p:cNvPr>
              <p:cNvSpPr txBox="1"/>
              <p:nvPr/>
            </p:nvSpPr>
            <p:spPr>
              <a:xfrm>
                <a:off x="8138842" y="5966204"/>
                <a:ext cx="2651760" cy="1028321"/>
              </a:xfrm>
              <a:prstGeom prst="rect">
                <a:avLst/>
              </a:prstGeom>
              <a:noFill/>
            </p:spPr>
            <p:txBody>
              <a:bodyPr wrap="square" lIns="143428" tIns="143428" rIns="143428" bIns="143428" rtlCol="0" anchor="t">
                <a:spAutoFit/>
              </a:bodyPr>
              <a:lstStyle/>
              <a:p>
                <a:pPr algn="ctr" defTabSz="914314">
                  <a:defRPr/>
                </a:pPr>
                <a:r>
                  <a:rPr lang="en-US" sz="1600">
                    <a:solidFill>
                      <a:srgbClr val="0F78D4"/>
                    </a:solidFill>
                    <a:latin typeface="Segoe UI Semibold" panose="020B0702040204020203" pitchFamily="34" charset="0"/>
                    <a:cs typeface="Segoe UI Semibold" panose="020B0702040204020203" pitchFamily="34" charset="0"/>
                  </a:rPr>
                  <a:t>Analytics</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Real-time data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collection and streaming</a:t>
                </a:r>
              </a:p>
            </p:txBody>
          </p:sp>
          <p:sp>
            <p:nvSpPr>
              <p:cNvPr id="75" name="TextBox 74">
                <a:extLst>
                  <a:ext uri="{FF2B5EF4-FFF2-40B4-BE49-F238E27FC236}">
                    <a16:creationId xmlns:a16="http://schemas.microsoft.com/office/drawing/2014/main" id="{831270CA-B2FA-48F9-A976-8D80F4EDCBAF}"/>
                  </a:ext>
                </a:extLst>
              </p:cNvPr>
              <p:cNvSpPr txBox="1"/>
              <p:nvPr/>
            </p:nvSpPr>
            <p:spPr>
              <a:xfrm>
                <a:off x="8576261" y="4760289"/>
                <a:ext cx="1776922" cy="443198"/>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Data</a:t>
                </a:r>
                <a:b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br>
                <a:r>
                  <a:rPr kumimoji="0" lang="en-US" sz="1600" b="0" i="0" u="none" strike="noStrike" kern="120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rPr>
                  <a:t>streaming</a:t>
                </a:r>
              </a:p>
            </p:txBody>
          </p:sp>
        </p:grpSp>
        <p:cxnSp>
          <p:nvCxnSpPr>
            <p:cNvPr id="73" name="Straight Connector 72">
              <a:extLst>
                <a:ext uri="{FF2B5EF4-FFF2-40B4-BE49-F238E27FC236}">
                  <a16:creationId xmlns:a16="http://schemas.microsoft.com/office/drawing/2014/main" id="{B3963796-314C-47C2-B08C-801FED88B4DA}"/>
                </a:ext>
                <a:ext uri="{C183D7F6-B498-43B3-948B-1728B52AA6E4}">
                  <adec:decorative xmlns:adec="http://schemas.microsoft.com/office/drawing/2017/decorative" val="1"/>
                </a:ext>
              </a:extLst>
            </p:cNvPr>
            <p:cNvCxnSpPr>
              <a:cxnSpLocks/>
              <a:stCxn id="3" idx="4"/>
              <a:endCxn id="6" idx="0"/>
            </p:cNvCxnSpPr>
            <p:nvPr/>
          </p:nvCxnSpPr>
          <p:spPr>
            <a:xfrm>
              <a:off x="3395673" y="3847085"/>
              <a:ext cx="275055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A489253-CAE6-4640-9F04-2D230E7D59A3}"/>
                </a:ext>
                <a:ext uri="{C183D7F6-B498-43B3-948B-1728B52AA6E4}">
                  <adec:decorative xmlns:adec="http://schemas.microsoft.com/office/drawing/2017/decorative" val="1"/>
                </a:ext>
              </a:extLst>
            </p:cNvPr>
            <p:cNvCxnSpPr>
              <a:cxnSpLocks/>
              <a:stCxn id="6" idx="4"/>
              <a:endCxn id="7" idx="0"/>
            </p:cNvCxnSpPr>
            <p:nvPr/>
          </p:nvCxnSpPr>
          <p:spPr>
            <a:xfrm>
              <a:off x="6290249" y="3847085"/>
              <a:ext cx="275055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39DCA22-A1E5-45C2-BDF0-01CC86BF7699}"/>
                </a:ext>
                <a:ext uri="{C183D7F6-B498-43B3-948B-1728B52AA6E4}">
                  <adec:decorative xmlns:adec="http://schemas.microsoft.com/office/drawing/2017/decorative" val="1"/>
                </a:ext>
              </a:extLst>
            </p:cNvPr>
            <p:cNvCxnSpPr>
              <a:cxnSpLocks/>
              <a:stCxn id="69" idx="0"/>
              <a:endCxn id="70" idx="4"/>
            </p:cNvCxnSpPr>
            <p:nvPr/>
          </p:nvCxnSpPr>
          <p:spPr>
            <a:xfrm flipH="1">
              <a:off x="6290249" y="4137847"/>
              <a:ext cx="275055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D59713E-2D60-460C-BB7C-DBF03DD855A5}"/>
                </a:ext>
                <a:ext uri="{C183D7F6-B498-43B3-948B-1728B52AA6E4}">
                  <adec:decorative xmlns:adec="http://schemas.microsoft.com/office/drawing/2017/decorative" val="1"/>
                </a:ext>
              </a:extLst>
            </p:cNvPr>
            <p:cNvCxnSpPr>
              <a:cxnSpLocks/>
              <a:stCxn id="70" idx="0"/>
              <a:endCxn id="71" idx="4"/>
            </p:cNvCxnSpPr>
            <p:nvPr/>
          </p:nvCxnSpPr>
          <p:spPr>
            <a:xfrm flipH="1">
              <a:off x="3395673" y="4137847"/>
              <a:ext cx="2750552" cy="1"/>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7C2AF330-7A18-405C-BC6D-401E3F891D46}"/>
                </a:ext>
                <a:ext uri="{C183D7F6-B498-43B3-948B-1728B52AA6E4}">
                  <adec:decorative xmlns:adec="http://schemas.microsoft.com/office/drawing/2017/decorative" val="1"/>
                </a:ext>
              </a:extLst>
            </p:cNvPr>
            <p:cNvSpPr/>
            <p:nvPr/>
          </p:nvSpPr>
          <p:spPr bwMode="auto">
            <a:xfrm rot="16200000">
              <a:off x="3251649" y="3775073"/>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Oval 6">
              <a:extLst>
                <a:ext uri="{FF2B5EF4-FFF2-40B4-BE49-F238E27FC236}">
                  <a16:creationId xmlns:a16="http://schemas.microsoft.com/office/drawing/2014/main" id="{4DC7540B-2CF3-4017-B8F9-26ABFF0B529E}"/>
                </a:ext>
                <a:ext uri="{C183D7F6-B498-43B3-948B-1728B52AA6E4}">
                  <adec:decorative xmlns:adec="http://schemas.microsoft.com/office/drawing/2017/decorative" val="1"/>
                </a:ext>
              </a:extLst>
            </p:cNvPr>
            <p:cNvSpPr/>
            <p:nvPr/>
          </p:nvSpPr>
          <p:spPr bwMode="auto">
            <a:xfrm rot="16200000">
              <a:off x="9040801" y="3775073"/>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C776D20-49F4-4B91-8E76-47A1827D76BE}"/>
                </a:ext>
                <a:ext uri="{C183D7F6-B498-43B3-948B-1728B52AA6E4}">
                  <adec:decorative xmlns:adec="http://schemas.microsoft.com/office/drawing/2017/decorative" val="1"/>
                </a:ext>
              </a:extLst>
            </p:cNvPr>
            <p:cNvSpPr/>
            <p:nvPr/>
          </p:nvSpPr>
          <p:spPr bwMode="auto">
            <a:xfrm rot="16200000">
              <a:off x="9040801" y="406583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Oval 5">
              <a:extLst>
                <a:ext uri="{FF2B5EF4-FFF2-40B4-BE49-F238E27FC236}">
                  <a16:creationId xmlns:a16="http://schemas.microsoft.com/office/drawing/2014/main" id="{2BC3DFF8-124C-4806-AB0F-F4370E0EFF97}"/>
                </a:ext>
                <a:ext uri="{C183D7F6-B498-43B3-948B-1728B52AA6E4}">
                  <adec:decorative xmlns:adec="http://schemas.microsoft.com/office/drawing/2017/decorative" val="1"/>
                </a:ext>
              </a:extLst>
            </p:cNvPr>
            <p:cNvSpPr/>
            <p:nvPr/>
          </p:nvSpPr>
          <p:spPr bwMode="auto">
            <a:xfrm rot="16200000">
              <a:off x="6146225" y="3775073"/>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24465491-7CB8-4A40-8160-67A52DCE23C9}"/>
                </a:ext>
                <a:ext uri="{C183D7F6-B498-43B3-948B-1728B52AA6E4}">
                  <adec:decorative xmlns:adec="http://schemas.microsoft.com/office/drawing/2017/decorative" val="1"/>
                </a:ext>
              </a:extLst>
            </p:cNvPr>
            <p:cNvSpPr/>
            <p:nvPr/>
          </p:nvSpPr>
          <p:spPr bwMode="auto">
            <a:xfrm rot="16200000">
              <a:off x="6146225" y="406583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1" name="Oval 70">
              <a:extLst>
                <a:ext uri="{FF2B5EF4-FFF2-40B4-BE49-F238E27FC236}">
                  <a16:creationId xmlns:a16="http://schemas.microsoft.com/office/drawing/2014/main" id="{95AB64EB-9D0F-446D-BAB2-9F3BECC5896D}"/>
                </a:ext>
                <a:ext uri="{C183D7F6-B498-43B3-948B-1728B52AA6E4}">
                  <adec:decorative xmlns:adec="http://schemas.microsoft.com/office/drawing/2017/decorative" val="1"/>
                </a:ext>
              </a:extLst>
            </p:cNvPr>
            <p:cNvSpPr/>
            <p:nvPr/>
          </p:nvSpPr>
          <p:spPr bwMode="auto">
            <a:xfrm rot="16200000">
              <a:off x="3251649" y="4065836"/>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87671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BE4FF06-520D-43C4-81E5-6258A0B27772}"/>
              </a:ext>
              <a:ext uri="{C183D7F6-B498-43B3-948B-1728B52AA6E4}">
                <adec:decorative xmlns:adec="http://schemas.microsoft.com/office/drawing/2017/decorative" val="1"/>
              </a:ext>
            </a:extLst>
          </p:cNvPr>
          <p:cNvGrpSpPr/>
          <p:nvPr/>
        </p:nvGrpSpPr>
        <p:grpSpPr>
          <a:xfrm>
            <a:off x="6565177" y="129839"/>
            <a:ext cx="1371600" cy="1036869"/>
            <a:chOff x="3850740" y="151509"/>
            <a:chExt cx="1371600" cy="1036869"/>
          </a:xfrm>
        </p:grpSpPr>
        <p:sp>
          <p:nvSpPr>
            <p:cNvPr id="51" name="Rectangle 50">
              <a:extLst>
                <a:ext uri="{FF2B5EF4-FFF2-40B4-BE49-F238E27FC236}">
                  <a16:creationId xmlns:a16="http://schemas.microsoft.com/office/drawing/2014/main" id="{D03B6B5D-6C84-459B-8516-12193EA258F3}"/>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52" name="Brain_3" title="Icon of a brain">
              <a:extLst>
                <a:ext uri="{FF2B5EF4-FFF2-40B4-BE49-F238E27FC236}">
                  <a16:creationId xmlns:a16="http://schemas.microsoft.com/office/drawing/2014/main" id="{949176AE-CF15-4F41-BB3F-BAC36E3B5945}"/>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844C607F-1B33-4FE0-94AA-574030CCB2DD}"/>
              </a:ext>
              <a:ext uri="{C183D7F6-B498-43B3-948B-1728B52AA6E4}">
                <adec:decorative xmlns:adec="http://schemas.microsoft.com/office/drawing/2017/decorative" val="1"/>
              </a:ext>
            </a:extLst>
          </p:cNvPr>
          <p:cNvGrpSpPr/>
          <p:nvPr/>
        </p:nvGrpSpPr>
        <p:grpSpPr>
          <a:xfrm>
            <a:off x="4487935" y="128409"/>
            <a:ext cx="1371600" cy="1038299"/>
            <a:chOff x="10782722" y="150079"/>
            <a:chExt cx="1371600" cy="1038299"/>
          </a:xfrm>
        </p:grpSpPr>
        <p:sp>
          <p:nvSpPr>
            <p:cNvPr id="137" name="Rectangle 136">
              <a:extLst>
                <a:ext uri="{FF2B5EF4-FFF2-40B4-BE49-F238E27FC236}">
                  <a16:creationId xmlns:a16="http://schemas.microsoft.com/office/drawing/2014/main" id="{70466342-0B7F-4595-9CC7-39D6CFD7B9EB}"/>
                </a:ext>
              </a:extLst>
            </p:cNvPr>
            <p:cNvSpPr/>
            <p:nvPr/>
          </p:nvSpPr>
          <p:spPr>
            <a:xfrm>
              <a:off x="10782722"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3" name="Group 2">
              <a:extLst>
                <a:ext uri="{FF2B5EF4-FFF2-40B4-BE49-F238E27FC236}">
                  <a16:creationId xmlns:a16="http://schemas.microsoft.com/office/drawing/2014/main" id="{8E6EEC30-18B6-4BD6-B754-4B51A3DCD5A3}"/>
                </a:ext>
              </a:extLst>
            </p:cNvPr>
            <p:cNvGrpSpPr>
              <a:grpSpLocks noChangeAspect="1"/>
            </p:cNvGrpSpPr>
            <p:nvPr/>
          </p:nvGrpSpPr>
          <p:grpSpPr>
            <a:xfrm>
              <a:off x="11197981" y="150079"/>
              <a:ext cx="541082" cy="576072"/>
              <a:chOff x="6526200" y="1216702"/>
              <a:chExt cx="1273056" cy="1355381"/>
            </a:xfrm>
          </p:grpSpPr>
          <p:sp>
            <p:nvSpPr>
              <p:cNvPr id="138" name="Shield_EA18" title="Icon of a shield">
                <a:extLst>
                  <a:ext uri="{FF2B5EF4-FFF2-40B4-BE49-F238E27FC236}">
                    <a16:creationId xmlns:a16="http://schemas.microsoft.com/office/drawing/2014/main" id="{55B7B61B-B484-4C22-AB85-22E729C0D991}"/>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39" name="DeveloperTools_EC7A" title="Icon of a wrench and a screwdriver">
                <a:extLst>
                  <a:ext uri="{FF2B5EF4-FFF2-40B4-BE49-F238E27FC236}">
                    <a16:creationId xmlns:a16="http://schemas.microsoft.com/office/drawing/2014/main" id="{731C06E7-1758-4E17-8CE7-D200FB5310CE}"/>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0" descr="Lift and shift to containers">
            <a:extLst>
              <a:ext uri="{FF2B5EF4-FFF2-40B4-BE49-F238E27FC236}">
                <a16:creationId xmlns:a16="http://schemas.microsoft.com/office/drawing/2014/main" id="{FAC4C46F-BD69-4952-BF08-4C0FCB01BD00}"/>
              </a:ext>
            </a:extLst>
          </p:cNvPr>
          <p:cNvGrpSpPr/>
          <p:nvPr/>
        </p:nvGrpSpPr>
        <p:grpSpPr>
          <a:xfrm>
            <a:off x="333451" y="161074"/>
            <a:ext cx="1371600" cy="1005634"/>
            <a:chOff x="384750" y="182744"/>
            <a:chExt cx="1371600" cy="1005634"/>
          </a:xfrm>
        </p:grpSpPr>
        <p:sp>
          <p:nvSpPr>
            <p:cNvPr id="49" name="Rectangle 48">
              <a:extLst>
                <a:ext uri="{FF2B5EF4-FFF2-40B4-BE49-F238E27FC236}">
                  <a16:creationId xmlns:a16="http://schemas.microsoft.com/office/drawing/2014/main" id="{1B0C4FDD-2C79-4336-827B-697BA335776C}"/>
                </a:ext>
              </a:extLst>
            </p:cNvPr>
            <p:cNvSpPr/>
            <p:nvPr/>
          </p:nvSpPr>
          <p:spPr>
            <a:xfrm>
              <a:off x="384750" y="788268"/>
              <a:ext cx="1371600" cy="400110"/>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Lift and shift to containers</a:t>
              </a:r>
            </a:p>
          </p:txBody>
        </p:sp>
        <p:grpSp>
          <p:nvGrpSpPr>
            <p:cNvPr id="160" name="Group 159">
              <a:extLst>
                <a:ext uri="{FF2B5EF4-FFF2-40B4-BE49-F238E27FC236}">
                  <a16:creationId xmlns:a16="http://schemas.microsoft.com/office/drawing/2014/main" id="{45B13A43-F9A0-4512-BA61-5D6F51490828}"/>
                </a:ext>
              </a:extLst>
            </p:cNvPr>
            <p:cNvGrpSpPr/>
            <p:nvPr/>
          </p:nvGrpSpPr>
          <p:grpSpPr>
            <a:xfrm>
              <a:off x="661971" y="182744"/>
              <a:ext cx="817153" cy="510741"/>
              <a:chOff x="2473324" y="3092343"/>
              <a:chExt cx="1138048" cy="711307"/>
            </a:xfrm>
          </p:grpSpPr>
          <p:grpSp>
            <p:nvGrpSpPr>
              <p:cNvPr id="161" name="Group 160">
                <a:extLst>
                  <a:ext uri="{FF2B5EF4-FFF2-40B4-BE49-F238E27FC236}">
                    <a16:creationId xmlns:a16="http://schemas.microsoft.com/office/drawing/2014/main" id="{942F0A20-BF78-4878-A593-8288F55083AA}"/>
                  </a:ext>
                </a:extLst>
              </p:cNvPr>
              <p:cNvGrpSpPr/>
              <p:nvPr/>
            </p:nvGrpSpPr>
            <p:grpSpPr>
              <a:xfrm>
                <a:off x="2688643" y="3092343"/>
                <a:ext cx="922729" cy="200438"/>
                <a:chOff x="2688643" y="3092343"/>
                <a:chExt cx="922729" cy="200438"/>
              </a:xfrm>
            </p:grpSpPr>
            <p:sp>
              <p:nvSpPr>
                <p:cNvPr id="169" name="Freeform: Shape 168">
                  <a:extLst>
                    <a:ext uri="{FF2B5EF4-FFF2-40B4-BE49-F238E27FC236}">
                      <a16:creationId xmlns:a16="http://schemas.microsoft.com/office/drawing/2014/main" id="{DCF7CCB4-5AE2-4B1F-9FCC-5246CEE10E2F}"/>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BBDDAB8C-A4B7-41CE-AD64-DC642A1402C6}"/>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70B5A5F5-5775-4F0F-AD4C-05BA95EBCE85}"/>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98EC9724-BE4A-4667-9AEB-109372E33F18}"/>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2" name="Freeform: Shape 161">
                <a:extLst>
                  <a:ext uri="{FF2B5EF4-FFF2-40B4-BE49-F238E27FC236}">
                    <a16:creationId xmlns:a16="http://schemas.microsoft.com/office/drawing/2014/main" id="{14AD94CA-ADE2-46E5-ABA2-5702B920BAE5}"/>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3" name="Group 162">
                <a:extLst>
                  <a:ext uri="{FF2B5EF4-FFF2-40B4-BE49-F238E27FC236}">
                    <a16:creationId xmlns:a16="http://schemas.microsoft.com/office/drawing/2014/main" id="{B53EDB61-00E9-4A0C-8F9B-815797584292}"/>
                  </a:ext>
                </a:extLst>
              </p:cNvPr>
              <p:cNvGrpSpPr/>
              <p:nvPr/>
            </p:nvGrpSpPr>
            <p:grpSpPr>
              <a:xfrm>
                <a:off x="3062706" y="3298775"/>
                <a:ext cx="426743" cy="200438"/>
                <a:chOff x="3062706" y="3308474"/>
                <a:chExt cx="426743" cy="200438"/>
              </a:xfrm>
            </p:grpSpPr>
            <p:sp>
              <p:nvSpPr>
                <p:cNvPr id="167" name="Freeform: Shape 166">
                  <a:extLst>
                    <a:ext uri="{FF2B5EF4-FFF2-40B4-BE49-F238E27FC236}">
                      <a16:creationId xmlns:a16="http://schemas.microsoft.com/office/drawing/2014/main" id="{2D97188B-28E5-4936-9B32-E04D30A3A9CF}"/>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7A81255B-3B51-4FBC-B263-BB354FD1BB66}"/>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4" name="Freeform: Shape 163">
                <a:extLst>
                  <a:ext uri="{FF2B5EF4-FFF2-40B4-BE49-F238E27FC236}">
                    <a16:creationId xmlns:a16="http://schemas.microsoft.com/office/drawing/2014/main" id="{9E5C904E-06EC-421A-AD2A-DD91C01E24D7}"/>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F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55F141EA-6C8A-42D8-889C-C81EA5C53DFE}"/>
                  </a:ext>
                </a:extLst>
              </p:cNvPr>
              <p:cNvSpPr/>
              <p:nvPr/>
            </p:nvSpPr>
            <p:spPr bwMode="auto">
              <a:xfrm>
                <a:off x="2473324" y="3368675"/>
                <a:ext cx="434975" cy="434975"/>
              </a:xfrm>
              <a:prstGeom prst="rect">
                <a:avLst/>
              </a:pr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6" name="Straight Arrow Connector 165">
                <a:extLst>
                  <a:ext uri="{FF2B5EF4-FFF2-40B4-BE49-F238E27FC236}">
                    <a16:creationId xmlns:a16="http://schemas.microsoft.com/office/drawing/2014/main" id="{F71D469F-1ECF-4379-8CC3-85E3AFDB3348}"/>
                  </a:ext>
                </a:extLst>
              </p:cNvPr>
              <p:cNvCxnSpPr>
                <a:cxnSpLocks/>
              </p:cNvCxnSpPr>
              <p:nvPr/>
            </p:nvCxnSpPr>
            <p:spPr>
              <a:xfrm flipV="1">
                <a:off x="2774950" y="3413125"/>
                <a:ext cx="98425" cy="95250"/>
              </a:xfrm>
              <a:prstGeom prst="straightConnector1">
                <a:avLst/>
              </a:prstGeom>
              <a:ln w="15875">
                <a:solidFill>
                  <a:srgbClr val="0F78D4"/>
                </a:solidFill>
                <a:headEnd type="none"/>
                <a:tailEnd type="arrow"/>
              </a:ln>
            </p:spPr>
            <p:style>
              <a:lnRef idx="1">
                <a:schemeClr val="accent1"/>
              </a:lnRef>
              <a:fillRef idx="0">
                <a:schemeClr val="accent1"/>
              </a:fillRef>
              <a:effectRef idx="0">
                <a:schemeClr val="accent1"/>
              </a:effectRef>
              <a:fontRef idx="minor">
                <a:schemeClr val="tx1"/>
              </a:fontRef>
            </p:style>
          </p:cxnSp>
        </p:grpSp>
      </p:grpSp>
      <p:sp>
        <p:nvSpPr>
          <p:cNvPr id="4" name="Title 3"/>
          <p:cNvSpPr>
            <a:spLocks noGrp="1"/>
          </p:cNvSpPr>
          <p:nvPr>
            <p:ph type="title"/>
          </p:nvPr>
        </p:nvSpPr>
        <p:spPr>
          <a:xfrm>
            <a:off x="465138" y="1745299"/>
            <a:ext cx="11794442" cy="410369"/>
          </a:xfrm>
        </p:spPr>
        <p:txBody>
          <a:bodyPr/>
          <a:lstStyle/>
          <a:p>
            <a:r>
              <a:rPr lang="en-US"/>
              <a:t>App modernization without code changes</a:t>
            </a:r>
          </a:p>
        </p:txBody>
      </p:sp>
      <p:cxnSp>
        <p:nvCxnSpPr>
          <p:cNvPr id="47" name="Straight Connector 46">
            <a:extLst>
              <a:ext uri="{FF2B5EF4-FFF2-40B4-BE49-F238E27FC236}">
                <a16:creationId xmlns:a16="http://schemas.microsoft.com/office/drawing/2014/main" id="{F6A9E656-52EE-4EFC-8E4A-E09C422CD120}"/>
              </a:ext>
              <a:ext uri="{C183D7F6-B498-43B3-948B-1728B52AA6E4}">
                <adec:decorative xmlns:adec="http://schemas.microsoft.com/office/drawing/2017/decorative" val="1"/>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Isosceles Triangle 47">
            <a:extLst>
              <a:ext uri="{FF2B5EF4-FFF2-40B4-BE49-F238E27FC236}">
                <a16:creationId xmlns:a16="http://schemas.microsoft.com/office/drawing/2014/main" id="{A0657CAC-02BB-493C-B6BF-B55DFD8A2A41}"/>
              </a:ext>
              <a:ext uri="{C183D7F6-B498-43B3-948B-1728B52AA6E4}">
                <adec:decorative xmlns:adec="http://schemas.microsoft.com/office/drawing/2017/decorative" val="1"/>
              </a:ext>
            </a:extLst>
          </p:cNvPr>
          <p:cNvSpPr/>
          <p:nvPr/>
        </p:nvSpPr>
        <p:spPr bwMode="auto">
          <a:xfrm rot="10800000">
            <a:off x="895261"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138" y="2803249"/>
            <a:ext cx="3221737" cy="258532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Speed application deployments by using container technology</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Defend against infrastructure failures with container orchestration</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Increase agility with continuous integration and continuous delivery</a:t>
            </a:r>
          </a:p>
        </p:txBody>
      </p:sp>
      <p:grpSp>
        <p:nvGrpSpPr>
          <p:cNvPr id="9" name="Group 8" descr="conceptual diagram showing existing apps transformed to modernized apps in a Kubernetes cluster">
            <a:extLst>
              <a:ext uri="{FF2B5EF4-FFF2-40B4-BE49-F238E27FC236}">
                <a16:creationId xmlns:a16="http://schemas.microsoft.com/office/drawing/2014/main" id="{59C589BC-6DB2-4514-AFE9-F449B3D63C33}"/>
              </a:ext>
            </a:extLst>
          </p:cNvPr>
          <p:cNvGrpSpPr/>
          <p:nvPr/>
        </p:nvGrpSpPr>
        <p:grpSpPr>
          <a:xfrm>
            <a:off x="4953798" y="3274670"/>
            <a:ext cx="6348403" cy="2608141"/>
            <a:chOff x="4953798" y="3274670"/>
            <a:chExt cx="6348403" cy="2608141"/>
          </a:xfrm>
        </p:grpSpPr>
        <p:grpSp>
          <p:nvGrpSpPr>
            <p:cNvPr id="119" name="Group 118">
              <a:extLst>
                <a:ext uri="{FF2B5EF4-FFF2-40B4-BE49-F238E27FC236}">
                  <a16:creationId xmlns:a16="http://schemas.microsoft.com/office/drawing/2014/main" id="{5CE77AC0-A19F-45CC-B03D-340838D516D2}"/>
                </a:ext>
              </a:extLst>
            </p:cNvPr>
            <p:cNvGrpSpPr/>
            <p:nvPr/>
          </p:nvGrpSpPr>
          <p:grpSpPr>
            <a:xfrm>
              <a:off x="10408775" y="3621066"/>
              <a:ext cx="717581" cy="882019"/>
              <a:chOff x="8659236" y="4254671"/>
              <a:chExt cx="717581" cy="882019"/>
            </a:xfrm>
          </p:grpSpPr>
          <p:sp>
            <p:nvSpPr>
              <p:cNvPr id="120" name="Title 1">
                <a:extLst>
                  <a:ext uri="{FF2B5EF4-FFF2-40B4-BE49-F238E27FC236}">
                    <a16:creationId xmlns:a16="http://schemas.microsoft.com/office/drawing/2014/main" id="{F550CF80-6748-467B-987E-63121871EFDB}"/>
                  </a:ext>
                </a:extLst>
              </p:cNvPr>
              <p:cNvSpPr txBox="1">
                <a:spLocks/>
              </p:cNvSpPr>
              <p:nvPr/>
            </p:nvSpPr>
            <p:spPr>
              <a:xfrm>
                <a:off x="865923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Modernized application</a:t>
                </a:r>
              </a:p>
            </p:txBody>
          </p:sp>
          <p:grpSp>
            <p:nvGrpSpPr>
              <p:cNvPr id="121" name="Group 120">
                <a:extLst>
                  <a:ext uri="{FF2B5EF4-FFF2-40B4-BE49-F238E27FC236}">
                    <a16:creationId xmlns:a16="http://schemas.microsoft.com/office/drawing/2014/main" id="{4EC13557-54BB-405C-9A06-62AB4F327CE5}"/>
                  </a:ext>
                </a:extLst>
              </p:cNvPr>
              <p:cNvGrpSpPr/>
              <p:nvPr/>
            </p:nvGrpSpPr>
            <p:grpSpPr>
              <a:xfrm>
                <a:off x="8752850" y="4606338"/>
                <a:ext cx="530352" cy="530352"/>
                <a:chOff x="8075203" y="3952298"/>
                <a:chExt cx="530352" cy="530352"/>
              </a:xfrm>
            </p:grpSpPr>
            <p:sp>
              <p:nvSpPr>
                <p:cNvPr id="122" name="Rectangle: Rounded Corners 96">
                  <a:extLst>
                    <a:ext uri="{FF2B5EF4-FFF2-40B4-BE49-F238E27FC236}">
                      <a16:creationId xmlns:a16="http://schemas.microsoft.com/office/drawing/2014/main" id="{552E7B92-4D52-4380-B4EF-74B74D14F68C}"/>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23" name="Group 122">
                  <a:extLst>
                    <a:ext uri="{FF2B5EF4-FFF2-40B4-BE49-F238E27FC236}">
                      <a16:creationId xmlns:a16="http://schemas.microsoft.com/office/drawing/2014/main" id="{366040E9-85A3-4EF2-AF44-C799EA73E292}"/>
                    </a:ext>
                  </a:extLst>
                </p:cNvPr>
                <p:cNvGrpSpPr/>
                <p:nvPr/>
              </p:nvGrpSpPr>
              <p:grpSpPr>
                <a:xfrm>
                  <a:off x="8151402" y="4038938"/>
                  <a:ext cx="377955" cy="357073"/>
                  <a:chOff x="3172902" y="4132385"/>
                  <a:chExt cx="355417" cy="335781"/>
                </a:xfrm>
              </p:grpSpPr>
              <p:grpSp>
                <p:nvGrpSpPr>
                  <p:cNvPr id="124" name="Group 123">
                    <a:extLst>
                      <a:ext uri="{FF2B5EF4-FFF2-40B4-BE49-F238E27FC236}">
                        <a16:creationId xmlns:a16="http://schemas.microsoft.com/office/drawing/2014/main" id="{F2CAA3ED-A917-45E6-B3C8-CFD05E457B43}"/>
                      </a:ext>
                    </a:extLst>
                  </p:cNvPr>
                  <p:cNvGrpSpPr/>
                  <p:nvPr/>
                </p:nvGrpSpPr>
                <p:grpSpPr>
                  <a:xfrm>
                    <a:off x="3234030" y="4132385"/>
                    <a:ext cx="233160" cy="110531"/>
                    <a:chOff x="3234867" y="4132385"/>
                    <a:chExt cx="233160" cy="110531"/>
                  </a:xfrm>
                </p:grpSpPr>
                <p:sp>
                  <p:nvSpPr>
                    <p:cNvPr id="132" name="Freeform: Shape 106">
                      <a:extLst>
                        <a:ext uri="{FF2B5EF4-FFF2-40B4-BE49-F238E27FC236}">
                          <a16:creationId xmlns:a16="http://schemas.microsoft.com/office/drawing/2014/main" id="{C688EB33-867C-40B2-8D77-891806DDC656}"/>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07">
                      <a:extLst>
                        <a:ext uri="{FF2B5EF4-FFF2-40B4-BE49-F238E27FC236}">
                          <a16:creationId xmlns:a16="http://schemas.microsoft.com/office/drawing/2014/main" id="{F674FDB2-8163-4290-BB5E-E8F4F9FFFDBC}"/>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C5404493-67FA-4898-BBA1-4CC4D24F8E2D}"/>
                      </a:ext>
                    </a:extLst>
                  </p:cNvPr>
                  <p:cNvGrpSpPr/>
                  <p:nvPr/>
                </p:nvGrpSpPr>
                <p:grpSpPr>
                  <a:xfrm>
                    <a:off x="3172902" y="4245010"/>
                    <a:ext cx="355417" cy="110531"/>
                    <a:chOff x="3172902" y="4244590"/>
                    <a:chExt cx="355417" cy="110531"/>
                  </a:xfrm>
                </p:grpSpPr>
                <p:sp>
                  <p:nvSpPr>
                    <p:cNvPr id="129" name="Freeform: Shape 103">
                      <a:extLst>
                        <a:ext uri="{FF2B5EF4-FFF2-40B4-BE49-F238E27FC236}">
                          <a16:creationId xmlns:a16="http://schemas.microsoft.com/office/drawing/2014/main" id="{89ACD3E9-8397-4C1F-87F1-15A92D1D9AF5}"/>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04">
                      <a:extLst>
                        <a:ext uri="{FF2B5EF4-FFF2-40B4-BE49-F238E27FC236}">
                          <a16:creationId xmlns:a16="http://schemas.microsoft.com/office/drawing/2014/main" id="{17C17290-40D4-4322-A191-36B16E36C3A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05">
                      <a:extLst>
                        <a:ext uri="{FF2B5EF4-FFF2-40B4-BE49-F238E27FC236}">
                          <a16:creationId xmlns:a16="http://schemas.microsoft.com/office/drawing/2014/main" id="{08539D92-05C8-4DD2-872B-9E516DDC14B0}"/>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1AEEABE8-1B4A-45A7-B278-4E53C78A9D40}"/>
                      </a:ext>
                    </a:extLst>
                  </p:cNvPr>
                  <p:cNvGrpSpPr/>
                  <p:nvPr/>
                </p:nvGrpSpPr>
                <p:grpSpPr>
                  <a:xfrm>
                    <a:off x="3234030" y="4357635"/>
                    <a:ext cx="233160" cy="110531"/>
                    <a:chOff x="3234867" y="4132385"/>
                    <a:chExt cx="233160" cy="110531"/>
                  </a:xfrm>
                </p:grpSpPr>
                <p:sp>
                  <p:nvSpPr>
                    <p:cNvPr id="127" name="Freeform: Shape 101">
                      <a:extLst>
                        <a:ext uri="{FF2B5EF4-FFF2-40B4-BE49-F238E27FC236}">
                          <a16:creationId xmlns:a16="http://schemas.microsoft.com/office/drawing/2014/main" id="{979FD612-9288-440E-9980-ADE2D140B29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02">
                      <a:extLst>
                        <a:ext uri="{FF2B5EF4-FFF2-40B4-BE49-F238E27FC236}">
                          <a16:creationId xmlns:a16="http://schemas.microsoft.com/office/drawing/2014/main" id="{CE19122C-3758-4DAC-9484-5D6B2070D938}"/>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8" name="Group 7">
              <a:extLst>
                <a:ext uri="{FF2B5EF4-FFF2-40B4-BE49-F238E27FC236}">
                  <a16:creationId xmlns:a16="http://schemas.microsoft.com/office/drawing/2014/main" id="{26819D84-7124-4AFE-A3D0-673AAB8DE65A}"/>
                </a:ext>
              </a:extLst>
            </p:cNvPr>
            <p:cNvGrpSpPr/>
            <p:nvPr/>
          </p:nvGrpSpPr>
          <p:grpSpPr>
            <a:xfrm>
              <a:off x="4953798" y="3274670"/>
              <a:ext cx="6348403" cy="2608141"/>
              <a:chOff x="4953798" y="3274670"/>
              <a:chExt cx="6348403" cy="2608141"/>
            </a:xfrm>
          </p:grpSpPr>
          <p:grpSp>
            <p:nvGrpSpPr>
              <p:cNvPr id="89" name="Group 88">
                <a:extLst>
                  <a:ext uri="{FF2B5EF4-FFF2-40B4-BE49-F238E27FC236}">
                    <a16:creationId xmlns:a16="http://schemas.microsoft.com/office/drawing/2014/main" id="{6A192519-680C-4458-9E41-E2656AB509E6}"/>
                  </a:ext>
                </a:extLst>
              </p:cNvPr>
              <p:cNvGrpSpPr/>
              <p:nvPr/>
            </p:nvGrpSpPr>
            <p:grpSpPr>
              <a:xfrm>
                <a:off x="8591105" y="3621066"/>
                <a:ext cx="717581" cy="882019"/>
                <a:chOff x="8659236" y="4254671"/>
                <a:chExt cx="717581" cy="882019"/>
              </a:xfrm>
            </p:grpSpPr>
            <p:sp>
              <p:nvSpPr>
                <p:cNvPr id="90" name="Title 1">
                  <a:extLst>
                    <a:ext uri="{FF2B5EF4-FFF2-40B4-BE49-F238E27FC236}">
                      <a16:creationId xmlns:a16="http://schemas.microsoft.com/office/drawing/2014/main" id="{870689CF-062C-408C-8E1C-AEA556402295}"/>
                    </a:ext>
                  </a:extLst>
                </p:cNvPr>
                <p:cNvSpPr txBox="1">
                  <a:spLocks/>
                </p:cNvSpPr>
                <p:nvPr/>
              </p:nvSpPr>
              <p:spPr>
                <a:xfrm>
                  <a:off x="865923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Modernized application</a:t>
                  </a:r>
                </a:p>
              </p:txBody>
            </p:sp>
            <p:grpSp>
              <p:nvGrpSpPr>
                <p:cNvPr id="91" name="Group 90">
                  <a:extLst>
                    <a:ext uri="{FF2B5EF4-FFF2-40B4-BE49-F238E27FC236}">
                      <a16:creationId xmlns:a16="http://schemas.microsoft.com/office/drawing/2014/main" id="{7FEDFF53-0ED1-46ED-A091-A040558C575C}"/>
                    </a:ext>
                  </a:extLst>
                </p:cNvPr>
                <p:cNvGrpSpPr/>
                <p:nvPr/>
              </p:nvGrpSpPr>
              <p:grpSpPr>
                <a:xfrm>
                  <a:off x="8752850" y="4606338"/>
                  <a:ext cx="530352" cy="530352"/>
                  <a:chOff x="8075203" y="3952298"/>
                  <a:chExt cx="530352" cy="530352"/>
                </a:xfrm>
              </p:grpSpPr>
              <p:sp>
                <p:nvSpPr>
                  <p:cNvPr id="92" name="Rectangle: Rounded Corners 91">
                    <a:extLst>
                      <a:ext uri="{FF2B5EF4-FFF2-40B4-BE49-F238E27FC236}">
                        <a16:creationId xmlns:a16="http://schemas.microsoft.com/office/drawing/2014/main" id="{1F3A15CA-30D7-4C87-B664-CB0F36D9DB04}"/>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93" name="Group 92">
                    <a:extLst>
                      <a:ext uri="{FF2B5EF4-FFF2-40B4-BE49-F238E27FC236}">
                        <a16:creationId xmlns:a16="http://schemas.microsoft.com/office/drawing/2014/main" id="{0E3C7C1F-FF7A-4634-85A9-0FD2AF7D9702}"/>
                      </a:ext>
                    </a:extLst>
                  </p:cNvPr>
                  <p:cNvGrpSpPr/>
                  <p:nvPr/>
                </p:nvGrpSpPr>
                <p:grpSpPr>
                  <a:xfrm>
                    <a:off x="8151402" y="4038938"/>
                    <a:ext cx="377955" cy="357073"/>
                    <a:chOff x="3172902" y="4132385"/>
                    <a:chExt cx="355417" cy="335781"/>
                  </a:xfrm>
                </p:grpSpPr>
                <p:grpSp>
                  <p:nvGrpSpPr>
                    <p:cNvPr id="94" name="Group 93">
                      <a:extLst>
                        <a:ext uri="{FF2B5EF4-FFF2-40B4-BE49-F238E27FC236}">
                          <a16:creationId xmlns:a16="http://schemas.microsoft.com/office/drawing/2014/main" id="{03D595A8-890C-4E9F-BEEC-85743AE04357}"/>
                        </a:ext>
                      </a:extLst>
                    </p:cNvPr>
                    <p:cNvGrpSpPr/>
                    <p:nvPr/>
                  </p:nvGrpSpPr>
                  <p:grpSpPr>
                    <a:xfrm>
                      <a:off x="3234030" y="4132385"/>
                      <a:ext cx="233160" cy="110531"/>
                      <a:chOff x="3234867" y="4132385"/>
                      <a:chExt cx="233160" cy="110531"/>
                    </a:xfrm>
                  </p:grpSpPr>
                  <p:sp>
                    <p:nvSpPr>
                      <p:cNvPr id="102" name="Freeform: Shape 101">
                        <a:extLst>
                          <a:ext uri="{FF2B5EF4-FFF2-40B4-BE49-F238E27FC236}">
                            <a16:creationId xmlns:a16="http://schemas.microsoft.com/office/drawing/2014/main" id="{5251C3F0-8386-4752-B049-D70D29164C2D}"/>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5FE2E25B-E28C-4168-ADE0-529EF59F9B8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1D79C087-0A2F-4B99-8641-94673DD62B42}"/>
                        </a:ext>
                      </a:extLst>
                    </p:cNvPr>
                    <p:cNvGrpSpPr/>
                    <p:nvPr/>
                  </p:nvGrpSpPr>
                  <p:grpSpPr>
                    <a:xfrm>
                      <a:off x="3172902" y="4245010"/>
                      <a:ext cx="355417" cy="110531"/>
                      <a:chOff x="3172902" y="4244590"/>
                      <a:chExt cx="355417" cy="110531"/>
                    </a:xfrm>
                  </p:grpSpPr>
                  <p:sp>
                    <p:nvSpPr>
                      <p:cNvPr id="99" name="Freeform: Shape 98">
                        <a:extLst>
                          <a:ext uri="{FF2B5EF4-FFF2-40B4-BE49-F238E27FC236}">
                            <a16:creationId xmlns:a16="http://schemas.microsoft.com/office/drawing/2014/main" id="{5AF068CC-2767-42E3-8243-E4DD51A94A78}"/>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3B14B432-DF62-41EF-B860-4E2217657BDF}"/>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ED91E739-2040-4E49-8555-8C11225D971C}"/>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CEAEA537-196A-4BF0-B2AA-E4A91D5E8D36}"/>
                        </a:ext>
                      </a:extLst>
                    </p:cNvPr>
                    <p:cNvGrpSpPr/>
                    <p:nvPr/>
                  </p:nvGrpSpPr>
                  <p:grpSpPr>
                    <a:xfrm>
                      <a:off x="3234030" y="4357635"/>
                      <a:ext cx="233160" cy="110531"/>
                      <a:chOff x="3234867" y="4132385"/>
                      <a:chExt cx="233160" cy="110531"/>
                    </a:xfrm>
                  </p:grpSpPr>
                  <p:sp>
                    <p:nvSpPr>
                      <p:cNvPr id="97" name="Freeform: Shape 96">
                        <a:extLst>
                          <a:ext uri="{FF2B5EF4-FFF2-40B4-BE49-F238E27FC236}">
                            <a16:creationId xmlns:a16="http://schemas.microsoft.com/office/drawing/2014/main" id="{EAA97B15-55A2-4E52-9FB1-83DE45192B2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B61ABE02-81FF-4CAC-ADE1-F685421C30B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6" name="Group 5">
                <a:extLst>
                  <a:ext uri="{FF2B5EF4-FFF2-40B4-BE49-F238E27FC236}">
                    <a16:creationId xmlns:a16="http://schemas.microsoft.com/office/drawing/2014/main" id="{D4E4D476-D567-426E-B10F-859A22FEA25A}"/>
                  </a:ext>
                </a:extLst>
              </p:cNvPr>
              <p:cNvGrpSpPr/>
              <p:nvPr/>
            </p:nvGrpSpPr>
            <p:grpSpPr>
              <a:xfrm>
                <a:off x="4953798" y="3274670"/>
                <a:ext cx="6348403" cy="2608141"/>
                <a:chOff x="4953798" y="3274670"/>
                <a:chExt cx="6348403" cy="2608141"/>
              </a:xfrm>
            </p:grpSpPr>
            <p:grpSp>
              <p:nvGrpSpPr>
                <p:cNvPr id="104" name="Group 103">
                  <a:extLst>
                    <a:ext uri="{FF2B5EF4-FFF2-40B4-BE49-F238E27FC236}">
                      <a16:creationId xmlns:a16="http://schemas.microsoft.com/office/drawing/2014/main" id="{A104DB0B-F2E8-4D5B-8009-40560CDBF32D}"/>
                    </a:ext>
                  </a:extLst>
                </p:cNvPr>
                <p:cNvGrpSpPr/>
                <p:nvPr/>
              </p:nvGrpSpPr>
              <p:grpSpPr>
                <a:xfrm>
                  <a:off x="9499940" y="3621066"/>
                  <a:ext cx="717581" cy="882019"/>
                  <a:chOff x="8659236" y="4254671"/>
                  <a:chExt cx="717581" cy="882019"/>
                </a:xfrm>
              </p:grpSpPr>
              <p:sp>
                <p:nvSpPr>
                  <p:cNvPr id="105" name="Title 1">
                    <a:extLst>
                      <a:ext uri="{FF2B5EF4-FFF2-40B4-BE49-F238E27FC236}">
                        <a16:creationId xmlns:a16="http://schemas.microsoft.com/office/drawing/2014/main" id="{687933CB-AFDC-4D81-AC4B-9E9DCB7721FF}"/>
                      </a:ext>
                    </a:extLst>
                  </p:cNvPr>
                  <p:cNvSpPr txBox="1">
                    <a:spLocks/>
                  </p:cNvSpPr>
                  <p:nvPr/>
                </p:nvSpPr>
                <p:spPr>
                  <a:xfrm>
                    <a:off x="865923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Modernized application</a:t>
                    </a:r>
                  </a:p>
                </p:txBody>
              </p:sp>
              <p:grpSp>
                <p:nvGrpSpPr>
                  <p:cNvPr id="106" name="Group 105">
                    <a:extLst>
                      <a:ext uri="{FF2B5EF4-FFF2-40B4-BE49-F238E27FC236}">
                        <a16:creationId xmlns:a16="http://schemas.microsoft.com/office/drawing/2014/main" id="{F9B893CA-DA0B-4086-A31D-15A28BFAF695}"/>
                      </a:ext>
                    </a:extLst>
                  </p:cNvPr>
                  <p:cNvGrpSpPr/>
                  <p:nvPr/>
                </p:nvGrpSpPr>
                <p:grpSpPr>
                  <a:xfrm>
                    <a:off x="8752850" y="4606338"/>
                    <a:ext cx="530352" cy="530352"/>
                    <a:chOff x="8075203" y="3952298"/>
                    <a:chExt cx="530352" cy="530352"/>
                  </a:xfrm>
                </p:grpSpPr>
                <p:sp>
                  <p:nvSpPr>
                    <p:cNvPr id="107" name="Rectangle: Rounded Corners 96">
                      <a:extLst>
                        <a:ext uri="{FF2B5EF4-FFF2-40B4-BE49-F238E27FC236}">
                          <a16:creationId xmlns:a16="http://schemas.microsoft.com/office/drawing/2014/main" id="{99AB38F5-3D69-4C15-8407-C049B0F1F965}"/>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08" name="Group 107">
                      <a:extLst>
                        <a:ext uri="{FF2B5EF4-FFF2-40B4-BE49-F238E27FC236}">
                          <a16:creationId xmlns:a16="http://schemas.microsoft.com/office/drawing/2014/main" id="{441A9067-DF44-4D04-B265-28AA2C336F57}"/>
                        </a:ext>
                      </a:extLst>
                    </p:cNvPr>
                    <p:cNvGrpSpPr/>
                    <p:nvPr/>
                  </p:nvGrpSpPr>
                  <p:grpSpPr>
                    <a:xfrm>
                      <a:off x="8151402" y="4038938"/>
                      <a:ext cx="377955" cy="357073"/>
                      <a:chOff x="3172902" y="4132385"/>
                      <a:chExt cx="355417" cy="335781"/>
                    </a:xfrm>
                  </p:grpSpPr>
                  <p:grpSp>
                    <p:nvGrpSpPr>
                      <p:cNvPr id="109" name="Group 108">
                        <a:extLst>
                          <a:ext uri="{FF2B5EF4-FFF2-40B4-BE49-F238E27FC236}">
                            <a16:creationId xmlns:a16="http://schemas.microsoft.com/office/drawing/2014/main" id="{2B1E948A-7261-4F2F-B2AA-21B5ED5D8138}"/>
                          </a:ext>
                        </a:extLst>
                      </p:cNvPr>
                      <p:cNvGrpSpPr/>
                      <p:nvPr/>
                    </p:nvGrpSpPr>
                    <p:grpSpPr>
                      <a:xfrm>
                        <a:off x="3234030" y="4132385"/>
                        <a:ext cx="233160" cy="110531"/>
                        <a:chOff x="3234867" y="4132385"/>
                        <a:chExt cx="233160" cy="110531"/>
                      </a:xfrm>
                    </p:grpSpPr>
                    <p:sp>
                      <p:nvSpPr>
                        <p:cNvPr id="117" name="Freeform: Shape 106">
                          <a:extLst>
                            <a:ext uri="{FF2B5EF4-FFF2-40B4-BE49-F238E27FC236}">
                              <a16:creationId xmlns:a16="http://schemas.microsoft.com/office/drawing/2014/main" id="{FA5EF3FA-EAA9-490E-A8DE-984422E878F1}"/>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07">
                          <a:extLst>
                            <a:ext uri="{FF2B5EF4-FFF2-40B4-BE49-F238E27FC236}">
                              <a16:creationId xmlns:a16="http://schemas.microsoft.com/office/drawing/2014/main" id="{B0ADFDE9-4AD0-48E5-9F58-C3C6882868A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AF657DB9-15FE-4DB0-8C4F-EDC08EABCF2E}"/>
                          </a:ext>
                        </a:extLst>
                      </p:cNvPr>
                      <p:cNvGrpSpPr/>
                      <p:nvPr/>
                    </p:nvGrpSpPr>
                    <p:grpSpPr>
                      <a:xfrm>
                        <a:off x="3172902" y="4245010"/>
                        <a:ext cx="355417" cy="110531"/>
                        <a:chOff x="3172902" y="4244590"/>
                        <a:chExt cx="355417" cy="110531"/>
                      </a:xfrm>
                    </p:grpSpPr>
                    <p:sp>
                      <p:nvSpPr>
                        <p:cNvPr id="114" name="Freeform: Shape 103">
                          <a:extLst>
                            <a:ext uri="{FF2B5EF4-FFF2-40B4-BE49-F238E27FC236}">
                              <a16:creationId xmlns:a16="http://schemas.microsoft.com/office/drawing/2014/main" id="{07DE8966-7F06-4E50-B7F5-6AD813155372}"/>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Shape 104">
                          <a:extLst>
                            <a:ext uri="{FF2B5EF4-FFF2-40B4-BE49-F238E27FC236}">
                              <a16:creationId xmlns:a16="http://schemas.microsoft.com/office/drawing/2014/main" id="{716C3AA7-9629-4134-B2D4-3AD0E9B122AA}"/>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Shape 105">
                          <a:extLst>
                            <a:ext uri="{FF2B5EF4-FFF2-40B4-BE49-F238E27FC236}">
                              <a16:creationId xmlns:a16="http://schemas.microsoft.com/office/drawing/2014/main" id="{92FFD047-1820-4DF9-B155-062535DE007A}"/>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1" name="Group 110">
                        <a:extLst>
                          <a:ext uri="{FF2B5EF4-FFF2-40B4-BE49-F238E27FC236}">
                            <a16:creationId xmlns:a16="http://schemas.microsoft.com/office/drawing/2014/main" id="{F41B442A-AF44-4BFA-BF79-57FCC7120103}"/>
                          </a:ext>
                        </a:extLst>
                      </p:cNvPr>
                      <p:cNvGrpSpPr/>
                      <p:nvPr/>
                    </p:nvGrpSpPr>
                    <p:grpSpPr>
                      <a:xfrm>
                        <a:off x="3234030" y="4357635"/>
                        <a:ext cx="233160" cy="110531"/>
                        <a:chOff x="3234867" y="4132385"/>
                        <a:chExt cx="233160" cy="110531"/>
                      </a:xfrm>
                    </p:grpSpPr>
                    <p:sp>
                      <p:nvSpPr>
                        <p:cNvPr id="112" name="Freeform: Shape 101">
                          <a:extLst>
                            <a:ext uri="{FF2B5EF4-FFF2-40B4-BE49-F238E27FC236}">
                              <a16:creationId xmlns:a16="http://schemas.microsoft.com/office/drawing/2014/main" id="{D6D8CDE0-7359-4311-9496-692355F815B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102">
                          <a:extLst>
                            <a:ext uri="{FF2B5EF4-FFF2-40B4-BE49-F238E27FC236}">
                              <a16:creationId xmlns:a16="http://schemas.microsoft.com/office/drawing/2014/main" id="{3394B0D7-8419-48A3-AF0B-8A5B307E717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2" name="Group 1">
                  <a:extLst>
                    <a:ext uri="{FF2B5EF4-FFF2-40B4-BE49-F238E27FC236}">
                      <a16:creationId xmlns:a16="http://schemas.microsoft.com/office/drawing/2014/main" id="{E811F46F-78F2-4365-89D6-066D9BF80873}"/>
                    </a:ext>
                  </a:extLst>
                </p:cNvPr>
                <p:cNvGrpSpPr/>
                <p:nvPr/>
              </p:nvGrpSpPr>
              <p:grpSpPr>
                <a:xfrm>
                  <a:off x="4953798" y="3274670"/>
                  <a:ext cx="6348403" cy="2608141"/>
                  <a:chOff x="4953798" y="3274670"/>
                  <a:chExt cx="6348403" cy="2608141"/>
                </a:xfrm>
              </p:grpSpPr>
              <p:grpSp>
                <p:nvGrpSpPr>
                  <p:cNvPr id="70" name="Group 69">
                    <a:extLst>
                      <a:ext uri="{FF2B5EF4-FFF2-40B4-BE49-F238E27FC236}">
                        <a16:creationId xmlns:a16="http://schemas.microsoft.com/office/drawing/2014/main" id="{36DE887D-A93C-4D3D-A4D6-F64960290C15}"/>
                      </a:ext>
                    </a:extLst>
                  </p:cNvPr>
                  <p:cNvGrpSpPr/>
                  <p:nvPr/>
                </p:nvGrpSpPr>
                <p:grpSpPr>
                  <a:xfrm>
                    <a:off x="6120868" y="3470823"/>
                    <a:ext cx="822960" cy="1178357"/>
                    <a:chOff x="6120868" y="3265866"/>
                    <a:chExt cx="822960" cy="1178357"/>
                  </a:xfrm>
                </p:grpSpPr>
                <p:sp>
                  <p:nvSpPr>
                    <p:cNvPr id="71" name="Title 1">
                      <a:extLst>
                        <a:ext uri="{FF2B5EF4-FFF2-40B4-BE49-F238E27FC236}">
                          <a16:creationId xmlns:a16="http://schemas.microsoft.com/office/drawing/2014/main" id="{781914CD-102F-48BB-95B2-6672BF66C5C2}"/>
                        </a:ext>
                      </a:extLst>
                    </p:cNvPr>
                    <p:cNvSpPr txBox="1">
                      <a:spLocks/>
                    </p:cNvSpPr>
                    <p:nvPr/>
                  </p:nvSpPr>
                  <p:spPr>
                    <a:xfrm>
                      <a:off x="6192183" y="3265866"/>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Registry</a:t>
                      </a:r>
                    </a:p>
                  </p:txBody>
                </p:sp>
                <p:grpSp>
                  <p:nvGrpSpPr>
                    <p:cNvPr id="72" name="Group 71">
                      <a:extLst>
                        <a:ext uri="{FF2B5EF4-FFF2-40B4-BE49-F238E27FC236}">
                          <a16:creationId xmlns:a16="http://schemas.microsoft.com/office/drawing/2014/main" id="{A1273D08-C912-4821-A4CD-826FFE01DB46}"/>
                        </a:ext>
                      </a:extLst>
                    </p:cNvPr>
                    <p:cNvGrpSpPr/>
                    <p:nvPr/>
                  </p:nvGrpSpPr>
                  <p:grpSpPr>
                    <a:xfrm>
                      <a:off x="6120868" y="3621263"/>
                      <a:ext cx="822960" cy="822960"/>
                      <a:chOff x="5824800" y="1539202"/>
                      <a:chExt cx="822960" cy="822960"/>
                    </a:xfrm>
                  </p:grpSpPr>
                  <p:sp>
                    <p:nvSpPr>
                      <p:cNvPr id="73" name="Rectangle: Rounded Corners 72">
                        <a:extLst>
                          <a:ext uri="{FF2B5EF4-FFF2-40B4-BE49-F238E27FC236}">
                            <a16:creationId xmlns:a16="http://schemas.microsoft.com/office/drawing/2014/main" id="{C058BD12-E249-4E6C-BFF1-52D382F48ADB}"/>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4" name="Graphic 73">
                        <a:extLst>
                          <a:ext uri="{FF2B5EF4-FFF2-40B4-BE49-F238E27FC236}">
                            <a16:creationId xmlns:a16="http://schemas.microsoft.com/office/drawing/2014/main" id="{B49FF003-E4C3-4DA6-BEC9-38672A8A926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30334" y="1644736"/>
                        <a:ext cx="611893" cy="611893"/>
                      </a:xfrm>
                      <a:prstGeom prst="rect">
                        <a:avLst/>
                      </a:prstGeom>
                    </p:spPr>
                  </p:pic>
                </p:grpSp>
              </p:grpSp>
              <p:grpSp>
                <p:nvGrpSpPr>
                  <p:cNvPr id="75" name="Group 74">
                    <a:extLst>
                      <a:ext uri="{FF2B5EF4-FFF2-40B4-BE49-F238E27FC236}">
                        <a16:creationId xmlns:a16="http://schemas.microsoft.com/office/drawing/2014/main" id="{D9670E62-9B20-4450-82BA-973C2CFC6C79}"/>
                      </a:ext>
                    </a:extLst>
                  </p:cNvPr>
                  <p:cNvGrpSpPr/>
                  <p:nvPr/>
                </p:nvGrpSpPr>
                <p:grpSpPr>
                  <a:xfrm>
                    <a:off x="4953798" y="3470823"/>
                    <a:ext cx="822960" cy="1178357"/>
                    <a:chOff x="4953798" y="3265866"/>
                    <a:chExt cx="822960" cy="1178357"/>
                  </a:xfrm>
                </p:grpSpPr>
                <p:sp>
                  <p:nvSpPr>
                    <p:cNvPr id="76" name="Title 1">
                      <a:extLst>
                        <a:ext uri="{FF2B5EF4-FFF2-40B4-BE49-F238E27FC236}">
                          <a16:creationId xmlns:a16="http://schemas.microsoft.com/office/drawing/2014/main" id="{4DD46FD9-93DC-4E17-B8C5-5E1C1E5CDA07}"/>
                        </a:ext>
                      </a:extLst>
                    </p:cNvPr>
                    <p:cNvSpPr txBox="1">
                      <a:spLocks/>
                    </p:cNvSpPr>
                    <p:nvPr/>
                  </p:nvSpPr>
                  <p:spPr>
                    <a:xfrm>
                      <a:off x="5006488" y="3265866"/>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Existing application</a:t>
                      </a:r>
                    </a:p>
                  </p:txBody>
                </p:sp>
                <p:sp>
                  <p:nvSpPr>
                    <p:cNvPr id="77" name="Rectangle: Rounded Corners 76">
                      <a:extLst>
                        <a:ext uri="{FF2B5EF4-FFF2-40B4-BE49-F238E27FC236}">
                          <a16:creationId xmlns:a16="http://schemas.microsoft.com/office/drawing/2014/main" id="{85C82C38-0912-4F14-8FDE-4757DB2B9830}"/>
                        </a:ext>
                      </a:extLst>
                    </p:cNvPr>
                    <p:cNvSpPr/>
                    <p:nvPr/>
                  </p:nvSpPr>
                  <p:spPr bwMode="auto">
                    <a:xfrm>
                      <a:off x="4953798" y="3621263"/>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8" name="GenericApp_EB3B" title="Icon of an app window">
                      <a:extLst>
                        <a:ext uri="{FF2B5EF4-FFF2-40B4-BE49-F238E27FC236}">
                          <a16:creationId xmlns:a16="http://schemas.microsoft.com/office/drawing/2014/main" id="{B44B246C-165A-4157-A0AA-EF4C5C5FF70F}"/>
                        </a:ext>
                      </a:extLst>
                    </p:cNvPr>
                    <p:cNvSpPr>
                      <a:spLocks noChangeAspect="1" noEditPoints="1"/>
                    </p:cNvSpPr>
                    <p:nvPr/>
                  </p:nvSpPr>
                  <p:spPr bwMode="auto">
                    <a:xfrm>
                      <a:off x="5105890" y="3825151"/>
                      <a:ext cx="518776" cy="41518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79" name="Straight Arrow Connector 78">
                    <a:extLst>
                      <a:ext uri="{FF2B5EF4-FFF2-40B4-BE49-F238E27FC236}">
                        <a16:creationId xmlns:a16="http://schemas.microsoft.com/office/drawing/2014/main" id="{8CC861BA-450F-413B-8269-B7F63DC911D5}"/>
                      </a:ext>
                    </a:extLst>
                  </p:cNvPr>
                  <p:cNvCxnSpPr>
                    <a:cxnSpLocks/>
                    <a:stCxn id="77" idx="3"/>
                  </p:cNvCxnSpPr>
                  <p:nvPr/>
                </p:nvCxnSpPr>
                <p:spPr>
                  <a:xfrm>
                    <a:off x="5776758" y="4237700"/>
                    <a:ext cx="34411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F8608B9-4564-4C05-B083-C2076987947B}"/>
                      </a:ext>
                    </a:extLst>
                  </p:cNvPr>
                  <p:cNvCxnSpPr>
                    <a:cxnSpLocks/>
                  </p:cNvCxnSpPr>
                  <p:nvPr/>
                </p:nvCxnSpPr>
                <p:spPr>
                  <a:xfrm>
                    <a:off x="6943828" y="4237700"/>
                    <a:ext cx="172694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4BF3EA50-1CA3-46AB-9E18-D65F3AC21EAB}"/>
                      </a:ext>
                    </a:extLst>
                  </p:cNvPr>
                  <p:cNvGrpSpPr/>
                  <p:nvPr/>
                </p:nvGrpSpPr>
                <p:grpSpPr>
                  <a:xfrm>
                    <a:off x="8415259" y="3274670"/>
                    <a:ext cx="2886942" cy="1465813"/>
                    <a:chOff x="8415259" y="3069713"/>
                    <a:chExt cx="2886942" cy="1465813"/>
                  </a:xfrm>
                </p:grpSpPr>
                <p:sp>
                  <p:nvSpPr>
                    <p:cNvPr id="82" name="Rectangle: Rounded Corners 81">
                      <a:extLst>
                        <a:ext uri="{FF2B5EF4-FFF2-40B4-BE49-F238E27FC236}">
                          <a16:creationId xmlns:a16="http://schemas.microsoft.com/office/drawing/2014/main" id="{571F45F7-4B00-48D6-A91E-EF20B68FAFA5}"/>
                        </a:ext>
                      </a:extLst>
                    </p:cNvPr>
                    <p:cNvSpPr/>
                    <p:nvPr/>
                  </p:nvSpPr>
                  <p:spPr bwMode="auto">
                    <a:xfrm>
                      <a:off x="8415259" y="3275768"/>
                      <a:ext cx="2886942" cy="1259758"/>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83" name="Title 1">
                      <a:extLst>
                        <a:ext uri="{FF2B5EF4-FFF2-40B4-BE49-F238E27FC236}">
                          <a16:creationId xmlns:a16="http://schemas.microsoft.com/office/drawing/2014/main" id="{1F1B67E3-D5BE-471D-AAC3-C89A4A70C5A8}"/>
                        </a:ext>
                      </a:extLst>
                    </p:cNvPr>
                    <p:cNvSpPr txBox="1">
                      <a:spLocks/>
                    </p:cNvSpPr>
                    <p:nvPr/>
                  </p:nvSpPr>
                  <p:spPr>
                    <a:xfrm>
                      <a:off x="8415260" y="3069713"/>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cluster</a:t>
                      </a:r>
                    </a:p>
                  </p:txBody>
                </p:sp>
              </p:grpSp>
              <p:grpSp>
                <p:nvGrpSpPr>
                  <p:cNvPr id="84" name="Group 83">
                    <a:extLst>
                      <a:ext uri="{FF2B5EF4-FFF2-40B4-BE49-F238E27FC236}">
                        <a16:creationId xmlns:a16="http://schemas.microsoft.com/office/drawing/2014/main" id="{ECF3AECA-569E-4837-9F8B-C3C54B72FE09}"/>
                      </a:ext>
                    </a:extLst>
                  </p:cNvPr>
                  <p:cNvGrpSpPr/>
                  <p:nvPr/>
                </p:nvGrpSpPr>
                <p:grpSpPr>
                  <a:xfrm>
                    <a:off x="9585665" y="5000792"/>
                    <a:ext cx="717581" cy="882019"/>
                    <a:chOff x="10350876" y="4254671"/>
                    <a:chExt cx="717581" cy="882019"/>
                  </a:xfrm>
                </p:grpSpPr>
                <p:sp>
                  <p:nvSpPr>
                    <p:cNvPr id="85" name="Title 1">
                      <a:extLst>
                        <a:ext uri="{FF2B5EF4-FFF2-40B4-BE49-F238E27FC236}">
                          <a16:creationId xmlns:a16="http://schemas.microsoft.com/office/drawing/2014/main" id="{41E4C9ED-6465-4AB8-B652-D8DDAA3EEDB6}"/>
                        </a:ext>
                      </a:extLst>
                    </p:cNvPr>
                    <p:cNvSpPr txBox="1">
                      <a:spLocks/>
                    </p:cNvSpPr>
                    <p:nvPr/>
                  </p:nvSpPr>
                  <p:spPr>
                    <a:xfrm>
                      <a:off x="1035087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Managed Database</a:t>
                      </a:r>
                    </a:p>
                  </p:txBody>
                </p:sp>
                <p:grpSp>
                  <p:nvGrpSpPr>
                    <p:cNvPr id="86" name="Group 85">
                      <a:extLst>
                        <a:ext uri="{FF2B5EF4-FFF2-40B4-BE49-F238E27FC236}">
                          <a16:creationId xmlns:a16="http://schemas.microsoft.com/office/drawing/2014/main" id="{4F5125E4-8ECA-4CA2-9375-25539076A86D}"/>
                        </a:ext>
                      </a:extLst>
                    </p:cNvPr>
                    <p:cNvGrpSpPr/>
                    <p:nvPr/>
                  </p:nvGrpSpPr>
                  <p:grpSpPr>
                    <a:xfrm>
                      <a:off x="10444490" y="4606338"/>
                      <a:ext cx="530352" cy="530352"/>
                      <a:chOff x="9134176" y="3945754"/>
                      <a:chExt cx="530352" cy="530352"/>
                    </a:xfrm>
                  </p:grpSpPr>
                  <p:sp>
                    <p:nvSpPr>
                      <p:cNvPr id="87" name="Rectangle: Rounded Corners 86">
                        <a:extLst>
                          <a:ext uri="{FF2B5EF4-FFF2-40B4-BE49-F238E27FC236}">
                            <a16:creationId xmlns:a16="http://schemas.microsoft.com/office/drawing/2014/main" id="{55E1883C-1A56-4B91-9446-3CE6D0B2817B}"/>
                          </a:ext>
                        </a:extLst>
                      </p:cNvPr>
                      <p:cNvSpPr/>
                      <p:nvPr/>
                    </p:nvSpPr>
                    <p:spPr bwMode="auto">
                      <a:xfrm>
                        <a:off x="9134176" y="3945754"/>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Freeform: Shape 87">
                        <a:extLst>
                          <a:ext uri="{FF2B5EF4-FFF2-40B4-BE49-F238E27FC236}">
                            <a16:creationId xmlns:a16="http://schemas.microsoft.com/office/drawing/2014/main" id="{45CAE75E-72E7-4DA9-AAB7-BC2BFFCBE6CA}"/>
                          </a:ext>
                        </a:extLst>
                      </p:cNvPr>
                      <p:cNvSpPr/>
                      <p:nvPr/>
                    </p:nvSpPr>
                    <p:spPr>
                      <a:xfrm>
                        <a:off x="9255557" y="4013877"/>
                        <a:ext cx="287591" cy="394106"/>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145" name="Connector: Elbow 144">
                    <a:extLst>
                      <a:ext uri="{FF2B5EF4-FFF2-40B4-BE49-F238E27FC236}">
                        <a16:creationId xmlns:a16="http://schemas.microsoft.com/office/drawing/2014/main" id="{C7109033-D467-4D8F-8FE8-CC7BE360BF90}"/>
                      </a:ext>
                    </a:extLst>
                  </p:cNvPr>
                  <p:cNvCxnSpPr>
                    <a:stCxn id="92" idx="2"/>
                    <a:endCxn id="87" idx="1"/>
                  </p:cNvCxnSpPr>
                  <p:nvPr/>
                </p:nvCxnSpPr>
                <p:spPr>
                  <a:xfrm rot="16200000" flipH="1">
                    <a:off x="8757312" y="4695668"/>
                    <a:ext cx="1114550" cy="72938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F2BDA906-1A1B-44B7-B630-386AEEE642A5}"/>
                      </a:ext>
                    </a:extLst>
                  </p:cNvPr>
                  <p:cNvCxnSpPr>
                    <a:cxnSpLocks/>
                    <a:stCxn id="122" idx="2"/>
                    <a:endCxn id="87" idx="3"/>
                  </p:cNvCxnSpPr>
                  <p:nvPr/>
                </p:nvCxnSpPr>
                <p:spPr>
                  <a:xfrm rot="5400000">
                    <a:off x="9931323" y="4781393"/>
                    <a:ext cx="1114550" cy="55793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5ABD337-67D9-4165-A64C-01F372FE3A89}"/>
                      </a:ext>
                    </a:extLst>
                  </p:cNvPr>
                  <p:cNvGrpSpPr/>
                  <p:nvPr/>
                </p:nvGrpSpPr>
                <p:grpSpPr>
                  <a:xfrm>
                    <a:off x="7256734" y="3624712"/>
                    <a:ext cx="777610" cy="1026497"/>
                    <a:chOff x="7256734" y="3624712"/>
                    <a:chExt cx="777610" cy="1026497"/>
                  </a:xfrm>
                </p:grpSpPr>
                <p:sp>
                  <p:nvSpPr>
                    <p:cNvPr id="135" name="Title 1">
                      <a:extLst>
                        <a:ext uri="{FF2B5EF4-FFF2-40B4-BE49-F238E27FC236}">
                          <a16:creationId xmlns:a16="http://schemas.microsoft.com/office/drawing/2014/main" id="{419C5DD6-DE89-461F-A050-8A781F229099}"/>
                        </a:ext>
                      </a:extLst>
                    </p:cNvPr>
                    <p:cNvSpPr txBox="1">
                      <a:spLocks/>
                    </p:cNvSpPr>
                    <p:nvPr/>
                  </p:nvSpPr>
                  <p:spPr>
                    <a:xfrm>
                      <a:off x="7305374" y="3624712"/>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CI/CD</a:t>
                      </a:r>
                    </a:p>
                  </p:txBody>
                </p:sp>
                <p:sp>
                  <p:nvSpPr>
                    <p:cNvPr id="136" name="Title 1">
                      <a:extLst>
                        <a:ext uri="{FF2B5EF4-FFF2-40B4-BE49-F238E27FC236}">
                          <a16:creationId xmlns:a16="http://schemas.microsoft.com/office/drawing/2014/main" id="{A6170C54-8579-4FEA-ADCA-18C2BF64FB31}"/>
                        </a:ext>
                      </a:extLst>
                    </p:cNvPr>
                    <p:cNvSpPr txBox="1">
                      <a:spLocks/>
                    </p:cNvSpPr>
                    <p:nvPr/>
                  </p:nvSpPr>
                  <p:spPr>
                    <a:xfrm>
                      <a:off x="7256734" y="3828264"/>
                      <a:ext cx="777610" cy="822945"/>
                    </a:xfrm>
                    <a:prstGeom prst="roundRect">
                      <a:avLst>
                        <a:gd name="adj" fmla="val 4732"/>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5050"/>
                          </a:soli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p:txBody>
                </p:sp>
                <p:sp>
                  <p:nvSpPr>
                    <p:cNvPr id="174" name="Freeform: Shape 173">
                      <a:extLst>
                        <a:ext uri="{FF2B5EF4-FFF2-40B4-BE49-F238E27FC236}">
                          <a16:creationId xmlns:a16="http://schemas.microsoft.com/office/drawing/2014/main" id="{647BAE0F-13A4-44B5-BD7E-B239C759BE5C}"/>
                        </a:ext>
                      </a:extLst>
                    </p:cNvPr>
                    <p:cNvSpPr>
                      <a:spLocks noChangeAspect="1"/>
                    </p:cNvSpPr>
                    <p:nvPr/>
                  </p:nvSpPr>
                  <p:spPr bwMode="auto">
                    <a:xfrm>
                      <a:off x="7394079" y="3988357"/>
                      <a:ext cx="502920" cy="502758"/>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grpSp>
        </p:grpSp>
      </p:grpSp>
      <p:grpSp>
        <p:nvGrpSpPr>
          <p:cNvPr id="17" name="Group 16">
            <a:extLst>
              <a:ext uri="{FF2B5EF4-FFF2-40B4-BE49-F238E27FC236}">
                <a16:creationId xmlns:a16="http://schemas.microsoft.com/office/drawing/2014/main" id="{064E42B7-DC27-48ED-97D2-57E65B4429DA}"/>
              </a:ext>
              <a:ext uri="{C183D7F6-B498-43B3-948B-1728B52AA6E4}">
                <adec:decorative xmlns:adec="http://schemas.microsoft.com/office/drawing/2017/decorative" val="1"/>
              </a:ext>
            </a:extLst>
          </p:cNvPr>
          <p:cNvGrpSpPr/>
          <p:nvPr/>
        </p:nvGrpSpPr>
        <p:grpSpPr>
          <a:xfrm>
            <a:off x="8642419" y="155995"/>
            <a:ext cx="1371600" cy="856824"/>
            <a:chOff x="5583735" y="177665"/>
            <a:chExt cx="1371600" cy="856824"/>
          </a:xfrm>
        </p:grpSpPr>
        <p:sp>
          <p:nvSpPr>
            <p:cNvPr id="53" name="Rectangle 52">
              <a:extLst>
                <a:ext uri="{FF2B5EF4-FFF2-40B4-BE49-F238E27FC236}">
                  <a16:creationId xmlns:a16="http://schemas.microsoft.com/office/drawing/2014/main" id="{0A1D57F5-14CF-46DC-B4A7-563FE116AB9A}"/>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54" name="IoT" title="Icon of five circles that all connect to a center circle">
              <a:extLst>
                <a:ext uri="{FF2B5EF4-FFF2-40B4-BE49-F238E27FC236}">
                  <a16:creationId xmlns:a16="http://schemas.microsoft.com/office/drawing/2014/main" id="{AF3AE08A-7E49-4FC8-A6DD-495A5AD4C696}"/>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A5B26336-B9D4-4217-B1D6-73E44FD17F8D}"/>
              </a:ext>
              <a:ext uri="{C183D7F6-B498-43B3-948B-1728B52AA6E4}">
                <adec:decorative xmlns:adec="http://schemas.microsoft.com/office/drawing/2017/decorative" val="1"/>
              </a:ext>
            </a:extLst>
          </p:cNvPr>
          <p:cNvGrpSpPr/>
          <p:nvPr/>
        </p:nvGrpSpPr>
        <p:grpSpPr>
          <a:xfrm>
            <a:off x="2410693" y="140186"/>
            <a:ext cx="1371600" cy="872633"/>
            <a:chOff x="2117745" y="161856"/>
            <a:chExt cx="1371600" cy="872633"/>
          </a:xfrm>
        </p:grpSpPr>
        <p:sp>
          <p:nvSpPr>
            <p:cNvPr id="50" name="Rectangle 49">
              <a:extLst>
                <a:ext uri="{FF2B5EF4-FFF2-40B4-BE49-F238E27FC236}">
                  <a16:creationId xmlns:a16="http://schemas.microsoft.com/office/drawing/2014/main" id="{3A5317ED-1CBA-441D-A6EE-0AF66EAFE236}"/>
                </a:ext>
              </a:extLst>
            </p:cNvPr>
            <p:cNvSpPr/>
            <p:nvPr/>
          </p:nvSpPr>
          <p:spPr>
            <a:xfrm>
              <a:off x="211774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55" name="Relationship_F003" title="Icon of three boxes connected by lines">
              <a:extLst>
                <a:ext uri="{FF2B5EF4-FFF2-40B4-BE49-F238E27FC236}">
                  <a16:creationId xmlns:a16="http://schemas.microsoft.com/office/drawing/2014/main" id="{4EA3A65C-E724-4844-89B9-979CF5A6584B}"/>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26DFE0B4-4752-4215-9CD9-1FC51B658860}"/>
              </a:ext>
              <a:ext uri="{C183D7F6-B498-43B3-948B-1728B52AA6E4}">
                <adec:decorative xmlns:adec="http://schemas.microsoft.com/office/drawing/2017/decorative" val="1"/>
              </a:ext>
            </a:extLst>
          </p:cNvPr>
          <p:cNvGrpSpPr/>
          <p:nvPr/>
        </p:nvGrpSpPr>
        <p:grpSpPr>
          <a:xfrm>
            <a:off x="10719662" y="207569"/>
            <a:ext cx="1371600" cy="959139"/>
            <a:chOff x="10719662" y="207569"/>
            <a:chExt cx="1371600" cy="959139"/>
          </a:xfrm>
        </p:grpSpPr>
        <p:sp>
          <p:nvSpPr>
            <p:cNvPr id="143" name="binary" title="Icon of binary code, ones and zeros">
              <a:extLst>
                <a:ext uri="{FF2B5EF4-FFF2-40B4-BE49-F238E27FC236}">
                  <a16:creationId xmlns:a16="http://schemas.microsoft.com/office/drawing/2014/main" id="{85B2197B-7AA4-4368-86AA-74FAA0F2C325}"/>
                </a:ext>
              </a:extLst>
            </p:cNvPr>
            <p:cNvSpPr>
              <a:spLocks noChangeAspect="1" noEditPoints="1"/>
            </p:cNvSpPr>
            <p:nvPr/>
          </p:nvSpPr>
          <p:spPr bwMode="auto">
            <a:xfrm>
              <a:off x="11339423" y="20756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44" name="Group 143">
              <a:extLst>
                <a:ext uri="{FF2B5EF4-FFF2-40B4-BE49-F238E27FC236}">
                  <a16:creationId xmlns:a16="http://schemas.microsoft.com/office/drawing/2014/main" id="{6F3C7A9E-CC02-4F2E-82F8-6B9D5A05759A}"/>
                </a:ext>
              </a:extLst>
            </p:cNvPr>
            <p:cNvGrpSpPr/>
            <p:nvPr/>
          </p:nvGrpSpPr>
          <p:grpSpPr>
            <a:xfrm>
              <a:off x="10896110" y="344588"/>
              <a:ext cx="338404" cy="143714"/>
              <a:chOff x="8802877" y="1279923"/>
              <a:chExt cx="255843" cy="143714"/>
            </a:xfrm>
          </p:grpSpPr>
          <p:cxnSp>
            <p:nvCxnSpPr>
              <p:cNvPr id="173" name="Straight Connector 172">
                <a:extLst>
                  <a:ext uri="{FF2B5EF4-FFF2-40B4-BE49-F238E27FC236}">
                    <a16:creationId xmlns:a16="http://schemas.microsoft.com/office/drawing/2014/main" id="{338CA835-7A12-4861-8CA4-06B0147C0915}"/>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5" name="Straight Connector 174">
                <a:extLst>
                  <a:ext uri="{FF2B5EF4-FFF2-40B4-BE49-F238E27FC236}">
                    <a16:creationId xmlns:a16="http://schemas.microsoft.com/office/drawing/2014/main" id="{4608B03D-F229-4C55-99A7-DF6D55E6CFD9}"/>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6" name="Straight Connector 175">
                <a:extLst>
                  <a:ext uri="{FF2B5EF4-FFF2-40B4-BE49-F238E27FC236}">
                    <a16:creationId xmlns:a16="http://schemas.microsoft.com/office/drawing/2014/main" id="{FC181680-5855-4A50-B7C8-7D48300E8C3D}"/>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82" name="Rectangle 181">
              <a:extLst>
                <a:ext uri="{FF2B5EF4-FFF2-40B4-BE49-F238E27FC236}">
                  <a16:creationId xmlns:a16="http://schemas.microsoft.com/office/drawing/2014/main" id="{99796B1C-5203-4726-B30D-37E099DADB10}"/>
                </a:ext>
              </a:extLst>
            </p:cNvPr>
            <p:cNvSpPr/>
            <p:nvPr/>
          </p:nvSpPr>
          <p:spPr>
            <a:xfrm>
              <a:off x="10719662" y="766598"/>
              <a:ext cx="1371600" cy="400110"/>
            </a:xfrm>
            <a:prstGeom prst="rect">
              <a:avLst/>
            </a:prstGeom>
          </p:spPr>
          <p:txBody>
            <a:bodyPr wrap="square">
              <a:spAutoFit/>
            </a:bodyPr>
            <a:lstStyle/>
            <a:p>
              <a:pPr algn="ctr" defTabSz="914192">
                <a:defRPr/>
              </a:pPr>
              <a:r>
                <a:rPr lang="en-US" sz="1000" dirty="0">
                  <a:solidFill>
                    <a:srgbClr val="D2D2D2"/>
                  </a:solidFill>
                  <a:latin typeface="Segoe UI"/>
                  <a:cs typeface="Segoe UI" pitchFamily="34" charset="0"/>
                </a:rPr>
                <a:t>Data </a:t>
              </a:r>
              <a:br>
                <a:rPr lang="en-US" sz="1000" dirty="0">
                  <a:solidFill>
                    <a:srgbClr val="D2D2D2"/>
                  </a:solidFill>
                  <a:latin typeface="Segoe UI"/>
                  <a:cs typeface="Segoe UI" pitchFamily="34" charset="0"/>
                </a:rPr>
              </a:br>
              <a:r>
                <a:rPr lang="en-US" sz="1000" dirty="0">
                  <a:solidFill>
                    <a:srgbClr val="D2D2D2"/>
                  </a:solidFill>
                  <a:latin typeface="Segoe UI"/>
                  <a:cs typeface="Segoe UI" pitchFamily="34" charset="0"/>
                </a:rPr>
                <a:t>streaming</a:t>
              </a:r>
            </a:p>
          </p:txBody>
        </p:sp>
      </p:grpSp>
    </p:spTree>
    <p:extLst>
      <p:ext uri="{BB962C8B-B14F-4D97-AF65-F5344CB8AC3E}">
        <p14:creationId xmlns:p14="http://schemas.microsoft.com/office/powerpoint/2010/main" val="222149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E315EBE-4676-4CE5-B39D-41E16C47DCC4}"/>
              </a:ext>
              <a:ext uri="{C183D7F6-B498-43B3-948B-1728B52AA6E4}">
                <adec:decorative xmlns:adec="http://schemas.microsoft.com/office/drawing/2017/decorative" val="1"/>
              </a:ext>
            </a:extLst>
          </p:cNvPr>
          <p:cNvGrpSpPr/>
          <p:nvPr/>
        </p:nvGrpSpPr>
        <p:grpSpPr>
          <a:xfrm>
            <a:off x="2410693" y="140186"/>
            <a:ext cx="1371600" cy="872633"/>
            <a:chOff x="2410693" y="140186"/>
            <a:chExt cx="1371600" cy="872633"/>
          </a:xfrm>
        </p:grpSpPr>
        <p:sp>
          <p:nvSpPr>
            <p:cNvPr id="383" name="Rectangle 382">
              <a:extLst>
                <a:ext uri="{FF2B5EF4-FFF2-40B4-BE49-F238E27FC236}">
                  <a16:creationId xmlns:a16="http://schemas.microsoft.com/office/drawing/2014/main" id="{E30288F7-A973-4E88-82D9-D1D3415F1A40}"/>
                </a:ext>
              </a:extLst>
            </p:cNvPr>
            <p:cNvSpPr/>
            <p:nvPr/>
          </p:nvSpPr>
          <p:spPr>
            <a:xfrm>
              <a:off x="2410693" y="766598"/>
              <a:ext cx="1371600" cy="246221"/>
            </a:xfrm>
            <a:prstGeom prst="rect">
              <a:avLst/>
            </a:prstGeom>
          </p:spPr>
          <p:txBody>
            <a:bodyPr wrap="square">
              <a:noAutofit/>
            </a:bodyPr>
            <a:lstStyle/>
            <a:p>
              <a:pPr algn="ctr" defTabSz="914192">
                <a:defRPr/>
              </a:pPr>
              <a:r>
                <a:rPr lang="en-US" sz="1000" dirty="0">
                  <a:solidFill>
                    <a:srgbClr val="000000"/>
                  </a:solidFill>
                  <a:latin typeface="Segoe UI Semibold" panose="020B0702040204020203" pitchFamily="34" charset="0"/>
                  <a:cs typeface="Segoe UI Semibold" panose="020B0702040204020203" pitchFamily="34" charset="0"/>
                </a:rPr>
                <a:t>Microservices</a:t>
              </a:r>
            </a:p>
          </p:txBody>
        </p:sp>
        <p:sp>
          <p:nvSpPr>
            <p:cNvPr id="384" name="Relationship_F003" title="Icon of three boxes connected by lines">
              <a:extLst>
                <a:ext uri="{FF2B5EF4-FFF2-40B4-BE49-F238E27FC236}">
                  <a16:creationId xmlns:a16="http://schemas.microsoft.com/office/drawing/2014/main" id="{D0BF36AC-0F13-45D9-BF9D-FF65C623FF28}"/>
                </a:ext>
              </a:extLst>
            </p:cNvPr>
            <p:cNvSpPr>
              <a:spLocks noChangeAspect="1" noEditPoints="1"/>
            </p:cNvSpPr>
            <p:nvPr/>
          </p:nvSpPr>
          <p:spPr bwMode="auto">
            <a:xfrm>
              <a:off x="2801128" y="14018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 name="Title 3"/>
          <p:cNvSpPr>
            <a:spLocks noGrp="1"/>
          </p:cNvSpPr>
          <p:nvPr>
            <p:ph type="title"/>
          </p:nvPr>
        </p:nvSpPr>
        <p:spPr>
          <a:xfrm>
            <a:off x="465138" y="1745299"/>
            <a:ext cx="11794442" cy="410369"/>
          </a:xfrm>
        </p:spPr>
        <p:txBody>
          <a:bodyPr/>
          <a:lstStyle/>
          <a:p>
            <a:r>
              <a:rPr lang="en-US" dirty="0"/>
              <a:t>Microservices: for faster app development</a:t>
            </a:r>
          </a:p>
        </p:txBody>
      </p:sp>
      <p:cxnSp>
        <p:nvCxnSpPr>
          <p:cNvPr id="47" name="Straight Connector 46">
            <a:extLst>
              <a:ext uri="{FF2B5EF4-FFF2-40B4-BE49-F238E27FC236}">
                <a16:creationId xmlns:a16="http://schemas.microsoft.com/office/drawing/2014/main" id="{F6A9E656-52EE-4EFC-8E4A-E09C422CD120}"/>
              </a:ext>
              <a:ext uri="{C183D7F6-B498-43B3-948B-1728B52AA6E4}">
                <adec:decorative xmlns:adec="http://schemas.microsoft.com/office/drawing/2017/decorative" val="1"/>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138" y="2803249"/>
            <a:ext cx="3221737" cy="16004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Arial" panose="020B0604020202020204" pitchFamily="34" charset="0"/>
              <a:buChar char="•"/>
              <a:defRPr/>
            </a:pPr>
            <a:r>
              <a:rPr lang="en-US" sz="1600" b="0" spc="0" dirty="0">
                <a:solidFill>
                  <a:srgbClr val="0078D4"/>
                </a:solidFill>
                <a:latin typeface="Segoe UI" panose="020B0502040204020203" pitchFamily="34" charset="0"/>
              </a:rPr>
              <a:t>Independent deployments</a:t>
            </a:r>
          </a:p>
          <a:p>
            <a:pPr marL="274320" lvl="0" indent="-274320">
              <a:spcAft>
                <a:spcPts val="2400"/>
              </a:spcAft>
              <a:buFont typeface="Arial" panose="020B0604020202020204" pitchFamily="34" charset="0"/>
              <a:buChar char="•"/>
              <a:defRPr/>
            </a:pPr>
            <a:r>
              <a:rPr lang="en-US" sz="1600" b="0" spc="0" dirty="0">
                <a:solidFill>
                  <a:srgbClr val="0078D4"/>
                </a:solidFill>
                <a:latin typeface="Segoe UI" panose="020B0502040204020203" pitchFamily="34" charset="0"/>
              </a:rPr>
              <a:t>Improved scale and resource utilization per service</a:t>
            </a:r>
          </a:p>
          <a:p>
            <a:pPr marL="274320" lvl="0" indent="-274320">
              <a:spcAft>
                <a:spcPts val="2400"/>
              </a:spcAft>
              <a:buFont typeface="Arial" panose="020B0604020202020204" pitchFamily="34" charset="0"/>
              <a:buChar char="•"/>
              <a:defRPr/>
            </a:pPr>
            <a:r>
              <a:rPr lang="en-US" sz="1600" b="0" spc="0" dirty="0">
                <a:solidFill>
                  <a:srgbClr val="0078D4"/>
                </a:solidFill>
                <a:latin typeface="Segoe UI" panose="020B0502040204020203" pitchFamily="34" charset="0"/>
              </a:rPr>
              <a:t>Smaller, focused teams</a:t>
            </a:r>
          </a:p>
        </p:txBody>
      </p:sp>
      <p:grpSp>
        <p:nvGrpSpPr>
          <p:cNvPr id="5" name="Group 4" descr="conceptual diagram showing monolithic apps vs apps based on microservices">
            <a:extLst>
              <a:ext uri="{FF2B5EF4-FFF2-40B4-BE49-F238E27FC236}">
                <a16:creationId xmlns:a16="http://schemas.microsoft.com/office/drawing/2014/main" id="{180A0B55-9284-431A-9214-F1387D183416}"/>
              </a:ext>
            </a:extLst>
          </p:cNvPr>
          <p:cNvGrpSpPr/>
          <p:nvPr/>
        </p:nvGrpSpPr>
        <p:grpSpPr>
          <a:xfrm>
            <a:off x="5241102" y="2372098"/>
            <a:ext cx="6068609" cy="4302249"/>
            <a:chOff x="5241102" y="2372098"/>
            <a:chExt cx="6068609" cy="4302249"/>
          </a:xfrm>
        </p:grpSpPr>
        <p:sp>
          <p:nvSpPr>
            <p:cNvPr id="168" name="Rectangle: Rounded Corners 167">
              <a:extLst>
                <a:ext uri="{FF2B5EF4-FFF2-40B4-BE49-F238E27FC236}">
                  <a16:creationId xmlns:a16="http://schemas.microsoft.com/office/drawing/2014/main" id="{25DE4B78-F85D-44B8-B289-E3D65E4FE144}"/>
                </a:ext>
              </a:extLst>
            </p:cNvPr>
            <p:cNvSpPr/>
            <p:nvPr/>
          </p:nvSpPr>
          <p:spPr bwMode="auto">
            <a:xfrm>
              <a:off x="5241102" y="2883005"/>
              <a:ext cx="1811718" cy="3753016"/>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9" name="Rectangle: Rounded Corners 168">
              <a:extLst>
                <a:ext uri="{FF2B5EF4-FFF2-40B4-BE49-F238E27FC236}">
                  <a16:creationId xmlns:a16="http://schemas.microsoft.com/office/drawing/2014/main" id="{9483E263-B1CD-4911-B573-EAAC4BD4FAC3}"/>
                </a:ext>
              </a:extLst>
            </p:cNvPr>
            <p:cNvSpPr/>
            <p:nvPr/>
          </p:nvSpPr>
          <p:spPr bwMode="auto">
            <a:xfrm>
              <a:off x="7519039" y="2883004"/>
              <a:ext cx="3790672" cy="3791343"/>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0" name="Rectangle: Rounded Corners 169">
              <a:extLst>
                <a:ext uri="{FF2B5EF4-FFF2-40B4-BE49-F238E27FC236}">
                  <a16:creationId xmlns:a16="http://schemas.microsoft.com/office/drawing/2014/main" id="{ACC2C9D9-3B74-415A-93D9-08DF40B6A3AF}"/>
                </a:ext>
              </a:extLst>
            </p:cNvPr>
            <p:cNvSpPr/>
            <p:nvPr/>
          </p:nvSpPr>
          <p:spPr>
            <a:xfrm>
              <a:off x="5418121" y="4852864"/>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1" name="Rectangle: Rounded Corners 170">
              <a:extLst>
                <a:ext uri="{FF2B5EF4-FFF2-40B4-BE49-F238E27FC236}">
                  <a16:creationId xmlns:a16="http://schemas.microsoft.com/office/drawing/2014/main" id="{954BEF9B-301D-46C3-8093-BA91C5BBE911}"/>
                </a:ext>
              </a:extLst>
            </p:cNvPr>
            <p:cNvSpPr/>
            <p:nvPr/>
          </p:nvSpPr>
          <p:spPr>
            <a:xfrm>
              <a:off x="5418121" y="5439937"/>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2" name="Rectangle: Rounded Corners 171">
              <a:extLst>
                <a:ext uri="{FF2B5EF4-FFF2-40B4-BE49-F238E27FC236}">
                  <a16:creationId xmlns:a16="http://schemas.microsoft.com/office/drawing/2014/main" id="{457546E4-ABC6-4498-BFA2-1E7A23C141A9}"/>
                </a:ext>
              </a:extLst>
            </p:cNvPr>
            <p:cNvSpPr/>
            <p:nvPr/>
          </p:nvSpPr>
          <p:spPr>
            <a:xfrm>
              <a:off x="5418121" y="6031343"/>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3" name="Rectangle: Rounded Corners 172">
              <a:extLst>
                <a:ext uri="{FF2B5EF4-FFF2-40B4-BE49-F238E27FC236}">
                  <a16:creationId xmlns:a16="http://schemas.microsoft.com/office/drawing/2014/main" id="{CC2F785D-23A7-4DF0-89D8-F10DBBF2E363}"/>
                </a:ext>
              </a:extLst>
            </p:cNvPr>
            <p:cNvSpPr/>
            <p:nvPr/>
          </p:nvSpPr>
          <p:spPr>
            <a:xfrm>
              <a:off x="5418121" y="4270124"/>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4" name="Oval 173">
              <a:extLst>
                <a:ext uri="{FF2B5EF4-FFF2-40B4-BE49-F238E27FC236}">
                  <a16:creationId xmlns:a16="http://schemas.microsoft.com/office/drawing/2014/main" id="{58238023-BCCA-4B52-A807-F3E9DF64BD13}"/>
                </a:ext>
              </a:extLst>
            </p:cNvPr>
            <p:cNvSpPr/>
            <p:nvPr/>
          </p:nvSpPr>
          <p:spPr>
            <a:xfrm>
              <a:off x="8256213" y="4240889"/>
              <a:ext cx="2239299" cy="2239299"/>
            </a:xfrm>
            <a:prstGeom prst="ellipse">
              <a:avLst/>
            </a:prstGeom>
            <a:noFill/>
            <a:ln w="381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5" name="Rectangle: Rounded Corners 174">
              <a:extLst>
                <a:ext uri="{FF2B5EF4-FFF2-40B4-BE49-F238E27FC236}">
                  <a16:creationId xmlns:a16="http://schemas.microsoft.com/office/drawing/2014/main" id="{97D7FFB3-3FC7-4A53-B094-955902FB6923}"/>
                </a:ext>
              </a:extLst>
            </p:cNvPr>
            <p:cNvSpPr/>
            <p:nvPr/>
          </p:nvSpPr>
          <p:spPr>
            <a:xfrm>
              <a:off x="9605141" y="4798775"/>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6" name="Oval 175">
              <a:extLst>
                <a:ext uri="{FF2B5EF4-FFF2-40B4-BE49-F238E27FC236}">
                  <a16:creationId xmlns:a16="http://schemas.microsoft.com/office/drawing/2014/main" id="{0837D423-7AF4-4614-92AB-DC8F399DFBE1}"/>
                </a:ext>
              </a:extLst>
            </p:cNvPr>
            <p:cNvSpPr/>
            <p:nvPr/>
          </p:nvSpPr>
          <p:spPr>
            <a:xfrm>
              <a:off x="9670137" y="5067423"/>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7" name="Rectangle: Rounded Corners 176">
              <a:extLst>
                <a:ext uri="{FF2B5EF4-FFF2-40B4-BE49-F238E27FC236}">
                  <a16:creationId xmlns:a16="http://schemas.microsoft.com/office/drawing/2014/main" id="{B099D8C0-E956-4208-828D-DAD705210546}"/>
                </a:ext>
              </a:extLst>
            </p:cNvPr>
            <p:cNvSpPr/>
            <p:nvPr/>
          </p:nvSpPr>
          <p:spPr>
            <a:xfrm>
              <a:off x="10619071" y="5034723"/>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Rounded Corners 177">
              <a:extLst>
                <a:ext uri="{FF2B5EF4-FFF2-40B4-BE49-F238E27FC236}">
                  <a16:creationId xmlns:a16="http://schemas.microsoft.com/office/drawing/2014/main" id="{AFD15962-1A80-4144-B0D5-C59C5A8435AB}"/>
                </a:ext>
              </a:extLst>
            </p:cNvPr>
            <p:cNvSpPr/>
            <p:nvPr/>
          </p:nvSpPr>
          <p:spPr>
            <a:xfrm>
              <a:off x="10619071" y="516280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Rounded Corners 178">
              <a:extLst>
                <a:ext uri="{FF2B5EF4-FFF2-40B4-BE49-F238E27FC236}">
                  <a16:creationId xmlns:a16="http://schemas.microsoft.com/office/drawing/2014/main" id="{42623F80-939E-4F46-B14B-D1AE43217871}"/>
                </a:ext>
              </a:extLst>
            </p:cNvPr>
            <p:cNvSpPr/>
            <p:nvPr/>
          </p:nvSpPr>
          <p:spPr>
            <a:xfrm>
              <a:off x="10619071" y="509876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 name="Rectangle: Rounded Corners 179">
              <a:extLst>
                <a:ext uri="{FF2B5EF4-FFF2-40B4-BE49-F238E27FC236}">
                  <a16:creationId xmlns:a16="http://schemas.microsoft.com/office/drawing/2014/main" id="{1171F467-F872-40DB-8801-107BDF198686}"/>
                </a:ext>
              </a:extLst>
            </p:cNvPr>
            <p:cNvSpPr/>
            <p:nvPr/>
          </p:nvSpPr>
          <p:spPr>
            <a:xfrm>
              <a:off x="9605141" y="5469986"/>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 name="Oval 180">
              <a:extLst>
                <a:ext uri="{FF2B5EF4-FFF2-40B4-BE49-F238E27FC236}">
                  <a16:creationId xmlns:a16="http://schemas.microsoft.com/office/drawing/2014/main" id="{A2CAE237-3045-4F0B-B5B3-F1FC00507AB4}"/>
                </a:ext>
              </a:extLst>
            </p:cNvPr>
            <p:cNvSpPr/>
            <p:nvPr/>
          </p:nvSpPr>
          <p:spPr>
            <a:xfrm>
              <a:off x="9670137" y="5738634"/>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 name="Rectangle: Rounded Corners 181">
              <a:extLst>
                <a:ext uri="{FF2B5EF4-FFF2-40B4-BE49-F238E27FC236}">
                  <a16:creationId xmlns:a16="http://schemas.microsoft.com/office/drawing/2014/main" id="{0E18AEB4-06FA-4E9C-90C4-076701E6F86C}"/>
                </a:ext>
              </a:extLst>
            </p:cNvPr>
            <p:cNvSpPr/>
            <p:nvPr/>
          </p:nvSpPr>
          <p:spPr>
            <a:xfrm>
              <a:off x="10619071" y="570593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 name="Rectangle: Rounded Corners 182">
              <a:extLst>
                <a:ext uri="{FF2B5EF4-FFF2-40B4-BE49-F238E27FC236}">
                  <a16:creationId xmlns:a16="http://schemas.microsoft.com/office/drawing/2014/main" id="{7408BAD1-F130-4F95-890A-108D9CC4E8F4}"/>
                </a:ext>
              </a:extLst>
            </p:cNvPr>
            <p:cNvSpPr/>
            <p:nvPr/>
          </p:nvSpPr>
          <p:spPr>
            <a:xfrm>
              <a:off x="10619071" y="583401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 name="Rectangle: Rounded Corners 183">
              <a:extLst>
                <a:ext uri="{FF2B5EF4-FFF2-40B4-BE49-F238E27FC236}">
                  <a16:creationId xmlns:a16="http://schemas.microsoft.com/office/drawing/2014/main" id="{D18318FD-36A4-424F-A1F5-85381E14AB98}"/>
                </a:ext>
              </a:extLst>
            </p:cNvPr>
            <p:cNvSpPr/>
            <p:nvPr/>
          </p:nvSpPr>
          <p:spPr>
            <a:xfrm>
              <a:off x="10619071" y="576997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 name="Rectangle: Rounded Corners 184">
              <a:extLst>
                <a:ext uri="{FF2B5EF4-FFF2-40B4-BE49-F238E27FC236}">
                  <a16:creationId xmlns:a16="http://schemas.microsoft.com/office/drawing/2014/main" id="{79C52BE7-4A4D-4E73-A773-E2B20A3D2BA7}"/>
                </a:ext>
              </a:extLst>
            </p:cNvPr>
            <p:cNvSpPr/>
            <p:nvPr/>
          </p:nvSpPr>
          <p:spPr>
            <a:xfrm>
              <a:off x="7723313" y="5469986"/>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 name="Oval 185">
              <a:extLst>
                <a:ext uri="{FF2B5EF4-FFF2-40B4-BE49-F238E27FC236}">
                  <a16:creationId xmlns:a16="http://schemas.microsoft.com/office/drawing/2014/main" id="{72D1B347-CBE8-4F15-B2B3-FB2571F73F73}"/>
                </a:ext>
              </a:extLst>
            </p:cNvPr>
            <p:cNvSpPr/>
            <p:nvPr/>
          </p:nvSpPr>
          <p:spPr>
            <a:xfrm>
              <a:off x="7788310" y="5738634"/>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 name="Rectangle: Rounded Corners 186">
              <a:extLst>
                <a:ext uri="{FF2B5EF4-FFF2-40B4-BE49-F238E27FC236}">
                  <a16:creationId xmlns:a16="http://schemas.microsoft.com/office/drawing/2014/main" id="{18FE1EB6-33ED-49AE-B122-75CA1A131914}"/>
                </a:ext>
              </a:extLst>
            </p:cNvPr>
            <p:cNvSpPr/>
            <p:nvPr/>
          </p:nvSpPr>
          <p:spPr>
            <a:xfrm>
              <a:off x="8737244" y="570593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 name="Rectangle: Rounded Corners 187">
              <a:extLst>
                <a:ext uri="{FF2B5EF4-FFF2-40B4-BE49-F238E27FC236}">
                  <a16:creationId xmlns:a16="http://schemas.microsoft.com/office/drawing/2014/main" id="{373C2890-315B-4CDE-93FE-ADCA1F5DD86D}"/>
                </a:ext>
              </a:extLst>
            </p:cNvPr>
            <p:cNvSpPr/>
            <p:nvPr/>
          </p:nvSpPr>
          <p:spPr>
            <a:xfrm>
              <a:off x="8737244" y="583401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9" name="Rectangle: Rounded Corners 188">
              <a:extLst>
                <a:ext uri="{FF2B5EF4-FFF2-40B4-BE49-F238E27FC236}">
                  <a16:creationId xmlns:a16="http://schemas.microsoft.com/office/drawing/2014/main" id="{31F0D69A-FC2C-4F59-847D-21D8723B6B62}"/>
                </a:ext>
              </a:extLst>
            </p:cNvPr>
            <p:cNvSpPr/>
            <p:nvPr/>
          </p:nvSpPr>
          <p:spPr>
            <a:xfrm>
              <a:off x="8737244" y="576997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0" name="Rectangle: Rounded Corners 189">
              <a:extLst>
                <a:ext uri="{FF2B5EF4-FFF2-40B4-BE49-F238E27FC236}">
                  <a16:creationId xmlns:a16="http://schemas.microsoft.com/office/drawing/2014/main" id="{7DF68751-BA9A-4060-9E2A-2E51FAAD2CD1}"/>
                </a:ext>
              </a:extLst>
            </p:cNvPr>
            <p:cNvSpPr/>
            <p:nvPr/>
          </p:nvSpPr>
          <p:spPr>
            <a:xfrm>
              <a:off x="7723313" y="4798775"/>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1" name="Oval 190">
              <a:extLst>
                <a:ext uri="{FF2B5EF4-FFF2-40B4-BE49-F238E27FC236}">
                  <a16:creationId xmlns:a16="http://schemas.microsoft.com/office/drawing/2014/main" id="{F3FA1AFC-A90D-4BE5-B5BA-3D2345DBE893}"/>
                </a:ext>
              </a:extLst>
            </p:cNvPr>
            <p:cNvSpPr/>
            <p:nvPr/>
          </p:nvSpPr>
          <p:spPr>
            <a:xfrm>
              <a:off x="7788310" y="5067423"/>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 name="Rectangle: Rounded Corners 191">
              <a:extLst>
                <a:ext uri="{FF2B5EF4-FFF2-40B4-BE49-F238E27FC236}">
                  <a16:creationId xmlns:a16="http://schemas.microsoft.com/office/drawing/2014/main" id="{67312378-849D-4FEB-8EDE-CA84F137FB26}"/>
                </a:ext>
              </a:extLst>
            </p:cNvPr>
            <p:cNvSpPr/>
            <p:nvPr/>
          </p:nvSpPr>
          <p:spPr>
            <a:xfrm>
              <a:off x="8737244" y="5034723"/>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Rectangle: Rounded Corners 192">
              <a:extLst>
                <a:ext uri="{FF2B5EF4-FFF2-40B4-BE49-F238E27FC236}">
                  <a16:creationId xmlns:a16="http://schemas.microsoft.com/office/drawing/2014/main" id="{0DFEFC01-75BF-4168-B153-18EF7F7E0461}"/>
                </a:ext>
              </a:extLst>
            </p:cNvPr>
            <p:cNvSpPr/>
            <p:nvPr/>
          </p:nvSpPr>
          <p:spPr>
            <a:xfrm>
              <a:off x="8737244" y="516280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4" name="Rectangle: Rounded Corners 193">
              <a:extLst>
                <a:ext uri="{FF2B5EF4-FFF2-40B4-BE49-F238E27FC236}">
                  <a16:creationId xmlns:a16="http://schemas.microsoft.com/office/drawing/2014/main" id="{9E5E99D9-278A-4EE0-B00B-DBE681F54014}"/>
                </a:ext>
              </a:extLst>
            </p:cNvPr>
            <p:cNvSpPr/>
            <p:nvPr/>
          </p:nvSpPr>
          <p:spPr>
            <a:xfrm>
              <a:off x="8737244" y="509876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5" name="Rectangle 194">
              <a:extLst>
                <a:ext uri="{FF2B5EF4-FFF2-40B4-BE49-F238E27FC236}">
                  <a16:creationId xmlns:a16="http://schemas.microsoft.com/office/drawing/2014/main" id="{6FC42359-6A46-4C13-9C8D-C556D3E698E7}"/>
                </a:ext>
              </a:extLst>
            </p:cNvPr>
            <p:cNvSpPr/>
            <p:nvPr/>
          </p:nvSpPr>
          <p:spPr>
            <a:xfrm>
              <a:off x="5661892" y="2372098"/>
              <a:ext cx="970138"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Monolithic</a:t>
              </a:r>
            </a:p>
          </p:txBody>
        </p:sp>
        <p:grpSp>
          <p:nvGrpSpPr>
            <p:cNvPr id="196" name="Group 195">
              <a:extLst>
                <a:ext uri="{FF2B5EF4-FFF2-40B4-BE49-F238E27FC236}">
                  <a16:creationId xmlns:a16="http://schemas.microsoft.com/office/drawing/2014/main" id="{5ADC4D44-265F-4889-84F4-78EA83F995C0}"/>
                </a:ext>
              </a:extLst>
            </p:cNvPr>
            <p:cNvGrpSpPr/>
            <p:nvPr/>
          </p:nvGrpSpPr>
          <p:grpSpPr>
            <a:xfrm>
              <a:off x="5756078" y="3205066"/>
              <a:ext cx="781767" cy="781767"/>
              <a:chOff x="3829879" y="2544417"/>
              <a:chExt cx="781878" cy="781878"/>
            </a:xfrm>
          </p:grpSpPr>
          <p:sp>
            <p:nvSpPr>
              <p:cNvPr id="197" name="Rectangle: Rounded Corners 196">
                <a:extLst>
                  <a:ext uri="{FF2B5EF4-FFF2-40B4-BE49-F238E27FC236}">
                    <a16:creationId xmlns:a16="http://schemas.microsoft.com/office/drawing/2014/main" id="{145A82BD-96B0-42C8-8954-EB1C50E50B76}"/>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98" name="Group 197">
                <a:extLst>
                  <a:ext uri="{FF2B5EF4-FFF2-40B4-BE49-F238E27FC236}">
                    <a16:creationId xmlns:a16="http://schemas.microsoft.com/office/drawing/2014/main" id="{64DEDF94-19D4-4031-852C-CD82FDC5A831}"/>
                  </a:ext>
                </a:extLst>
              </p:cNvPr>
              <p:cNvGrpSpPr/>
              <p:nvPr/>
            </p:nvGrpSpPr>
            <p:grpSpPr>
              <a:xfrm>
                <a:off x="3962757" y="2717377"/>
                <a:ext cx="516122" cy="435958"/>
                <a:chOff x="3958213" y="2687192"/>
                <a:chExt cx="516122" cy="435958"/>
              </a:xfrm>
            </p:grpSpPr>
            <p:grpSp>
              <p:nvGrpSpPr>
                <p:cNvPr id="199" name="Group 198">
                  <a:extLst>
                    <a:ext uri="{FF2B5EF4-FFF2-40B4-BE49-F238E27FC236}">
                      <a16:creationId xmlns:a16="http://schemas.microsoft.com/office/drawing/2014/main" id="{9EF96089-E271-448F-A852-6F00BF2A4941}"/>
                    </a:ext>
                  </a:extLst>
                </p:cNvPr>
                <p:cNvGrpSpPr/>
                <p:nvPr/>
              </p:nvGrpSpPr>
              <p:grpSpPr>
                <a:xfrm>
                  <a:off x="4101974" y="2687192"/>
                  <a:ext cx="228600" cy="228600"/>
                  <a:chOff x="6614096" y="3386015"/>
                  <a:chExt cx="182880" cy="182880"/>
                </a:xfrm>
              </p:grpSpPr>
              <p:sp>
                <p:nvSpPr>
                  <p:cNvPr id="206" name="Oval 205">
                    <a:extLst>
                      <a:ext uri="{FF2B5EF4-FFF2-40B4-BE49-F238E27FC236}">
                        <a16:creationId xmlns:a16="http://schemas.microsoft.com/office/drawing/2014/main" id="{8E3E8307-76E7-40A0-B187-0845E7457B3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7" name="Oval 206">
                    <a:extLst>
                      <a:ext uri="{FF2B5EF4-FFF2-40B4-BE49-F238E27FC236}">
                        <a16:creationId xmlns:a16="http://schemas.microsoft.com/office/drawing/2014/main" id="{EF44508D-F2C7-4273-B4DD-AF505D364A80}"/>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93A50504-DFEC-4626-A031-DDC3065E0063}"/>
                    </a:ext>
                  </a:extLst>
                </p:cNvPr>
                <p:cNvGrpSpPr/>
                <p:nvPr/>
              </p:nvGrpSpPr>
              <p:grpSpPr>
                <a:xfrm>
                  <a:off x="3958213" y="2894550"/>
                  <a:ext cx="228600" cy="228600"/>
                  <a:chOff x="6614096" y="3386015"/>
                  <a:chExt cx="182880" cy="182880"/>
                </a:xfrm>
              </p:grpSpPr>
              <p:sp>
                <p:nvSpPr>
                  <p:cNvPr id="204" name="Oval 203">
                    <a:extLst>
                      <a:ext uri="{FF2B5EF4-FFF2-40B4-BE49-F238E27FC236}">
                        <a16:creationId xmlns:a16="http://schemas.microsoft.com/office/drawing/2014/main" id="{D27934E4-648D-45F8-AF60-F7895C129F5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Oval 204">
                    <a:extLst>
                      <a:ext uri="{FF2B5EF4-FFF2-40B4-BE49-F238E27FC236}">
                        <a16:creationId xmlns:a16="http://schemas.microsoft.com/office/drawing/2014/main" id="{2D00A378-8830-451B-8660-B57DB034B97E}"/>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1" name="Group 200">
                  <a:extLst>
                    <a:ext uri="{FF2B5EF4-FFF2-40B4-BE49-F238E27FC236}">
                      <a16:creationId xmlns:a16="http://schemas.microsoft.com/office/drawing/2014/main" id="{CA493C3B-62DF-4462-BA81-EF794D00B9AE}"/>
                    </a:ext>
                  </a:extLst>
                </p:cNvPr>
                <p:cNvGrpSpPr/>
                <p:nvPr/>
              </p:nvGrpSpPr>
              <p:grpSpPr>
                <a:xfrm>
                  <a:off x="4245735" y="2894550"/>
                  <a:ext cx="228600" cy="228600"/>
                  <a:chOff x="6614096" y="3386015"/>
                  <a:chExt cx="182880" cy="182880"/>
                </a:xfrm>
              </p:grpSpPr>
              <p:sp>
                <p:nvSpPr>
                  <p:cNvPr id="202" name="Oval 201">
                    <a:extLst>
                      <a:ext uri="{FF2B5EF4-FFF2-40B4-BE49-F238E27FC236}">
                        <a16:creationId xmlns:a16="http://schemas.microsoft.com/office/drawing/2014/main" id="{1AAC390A-1ACE-46F9-9075-1A197729BC7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Oval 202">
                    <a:extLst>
                      <a:ext uri="{FF2B5EF4-FFF2-40B4-BE49-F238E27FC236}">
                        <a16:creationId xmlns:a16="http://schemas.microsoft.com/office/drawing/2014/main" id="{5EAE7E91-EDEE-4A59-91A6-972E6304079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208" name="Rectangle 207">
              <a:extLst>
                <a:ext uri="{FF2B5EF4-FFF2-40B4-BE49-F238E27FC236}">
                  <a16:creationId xmlns:a16="http://schemas.microsoft.com/office/drawing/2014/main" id="{1E20559F-96BC-412F-AEA3-79155C13593B}"/>
                </a:ext>
              </a:extLst>
            </p:cNvPr>
            <p:cNvSpPr/>
            <p:nvPr/>
          </p:nvSpPr>
          <p:spPr>
            <a:xfrm>
              <a:off x="5940815" y="2930986"/>
              <a:ext cx="412293" cy="246221"/>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dirty="0">
                  <a:ln>
                    <a:noFill/>
                  </a:ln>
                  <a:solidFill>
                    <a:srgbClr val="000000"/>
                  </a:solidFill>
                  <a:effectLst/>
                  <a:uLnTx/>
                  <a:uFillTx/>
                  <a:latin typeface="Segoe UI"/>
                  <a:ea typeface="+mn-ea"/>
                  <a:cs typeface="+mn-cs"/>
                </a:rPr>
                <a:t>App</a:t>
              </a:r>
            </a:p>
          </p:txBody>
        </p:sp>
        <p:sp>
          <p:nvSpPr>
            <p:cNvPr id="209" name="Rectangle: Rounded Corners 208">
              <a:extLst>
                <a:ext uri="{FF2B5EF4-FFF2-40B4-BE49-F238E27FC236}">
                  <a16:creationId xmlns:a16="http://schemas.microsoft.com/office/drawing/2014/main" id="{022B1E0A-321D-4366-B657-41E053631A6C}"/>
                </a:ext>
              </a:extLst>
            </p:cNvPr>
            <p:cNvSpPr/>
            <p:nvPr/>
          </p:nvSpPr>
          <p:spPr>
            <a:xfrm>
              <a:off x="8325578" y="3205066"/>
              <a:ext cx="781767" cy="781767"/>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10" name="Group 209">
              <a:extLst>
                <a:ext uri="{FF2B5EF4-FFF2-40B4-BE49-F238E27FC236}">
                  <a16:creationId xmlns:a16="http://schemas.microsoft.com/office/drawing/2014/main" id="{E3D3ED17-D11F-4438-A50B-C6FCE2B98156}"/>
                </a:ext>
              </a:extLst>
            </p:cNvPr>
            <p:cNvGrpSpPr/>
            <p:nvPr/>
          </p:nvGrpSpPr>
          <p:grpSpPr>
            <a:xfrm>
              <a:off x="8602178" y="3375907"/>
              <a:ext cx="228568" cy="228568"/>
              <a:chOff x="6614096" y="3386015"/>
              <a:chExt cx="182880" cy="182880"/>
            </a:xfrm>
          </p:grpSpPr>
          <p:sp>
            <p:nvSpPr>
              <p:cNvPr id="211" name="Oval 210">
                <a:extLst>
                  <a:ext uri="{FF2B5EF4-FFF2-40B4-BE49-F238E27FC236}">
                    <a16:creationId xmlns:a16="http://schemas.microsoft.com/office/drawing/2014/main" id="{2558DC4F-47B4-4804-A1EF-69647965D44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2" name="Oval 211">
                <a:extLst>
                  <a:ext uri="{FF2B5EF4-FFF2-40B4-BE49-F238E27FC236}">
                    <a16:creationId xmlns:a16="http://schemas.microsoft.com/office/drawing/2014/main" id="{AEC61988-14BD-47FF-8244-BBAD4EA55F1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3" name="Group 212">
              <a:extLst>
                <a:ext uri="{FF2B5EF4-FFF2-40B4-BE49-F238E27FC236}">
                  <a16:creationId xmlns:a16="http://schemas.microsoft.com/office/drawing/2014/main" id="{1C117B77-F8C2-47EE-B1CA-DE93861B1ED0}"/>
                </a:ext>
              </a:extLst>
            </p:cNvPr>
            <p:cNvGrpSpPr/>
            <p:nvPr/>
          </p:nvGrpSpPr>
          <p:grpSpPr>
            <a:xfrm>
              <a:off x="8458437" y="3583236"/>
              <a:ext cx="228568" cy="228568"/>
              <a:chOff x="6614096" y="3386015"/>
              <a:chExt cx="182880" cy="182880"/>
            </a:xfrm>
          </p:grpSpPr>
          <p:sp>
            <p:nvSpPr>
              <p:cNvPr id="214" name="Oval 213">
                <a:extLst>
                  <a:ext uri="{FF2B5EF4-FFF2-40B4-BE49-F238E27FC236}">
                    <a16:creationId xmlns:a16="http://schemas.microsoft.com/office/drawing/2014/main" id="{A9357D86-1556-4207-8073-8C3017B2B04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Oval 214">
                <a:extLst>
                  <a:ext uri="{FF2B5EF4-FFF2-40B4-BE49-F238E27FC236}">
                    <a16:creationId xmlns:a16="http://schemas.microsoft.com/office/drawing/2014/main" id="{7BBAF8E8-5B74-42B4-BD67-DB67FDD2A3F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6" name="Group 215">
              <a:extLst>
                <a:ext uri="{FF2B5EF4-FFF2-40B4-BE49-F238E27FC236}">
                  <a16:creationId xmlns:a16="http://schemas.microsoft.com/office/drawing/2014/main" id="{0D55120F-29F3-40FC-B7E3-6A9F35C4A296}"/>
                </a:ext>
              </a:extLst>
            </p:cNvPr>
            <p:cNvGrpSpPr/>
            <p:nvPr/>
          </p:nvGrpSpPr>
          <p:grpSpPr>
            <a:xfrm>
              <a:off x="8745918" y="3583236"/>
              <a:ext cx="228568" cy="228568"/>
              <a:chOff x="6614096" y="3386015"/>
              <a:chExt cx="182880" cy="182880"/>
            </a:xfrm>
          </p:grpSpPr>
          <p:sp>
            <p:nvSpPr>
              <p:cNvPr id="217" name="Oval 216">
                <a:extLst>
                  <a:ext uri="{FF2B5EF4-FFF2-40B4-BE49-F238E27FC236}">
                    <a16:creationId xmlns:a16="http://schemas.microsoft.com/office/drawing/2014/main" id="{44304C77-3DE6-4E65-A0C4-4B050A37087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Oval 217">
                <a:extLst>
                  <a:ext uri="{FF2B5EF4-FFF2-40B4-BE49-F238E27FC236}">
                    <a16:creationId xmlns:a16="http://schemas.microsoft.com/office/drawing/2014/main" id="{05615B1A-A0E3-4802-BD32-C09B9263127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19" name="Rectangle: Rounded Corners 218">
              <a:extLst>
                <a:ext uri="{FF2B5EF4-FFF2-40B4-BE49-F238E27FC236}">
                  <a16:creationId xmlns:a16="http://schemas.microsoft.com/office/drawing/2014/main" id="{A8401C0E-E53B-4E9B-90D9-4731DB5DF0A3}"/>
                </a:ext>
              </a:extLst>
            </p:cNvPr>
            <p:cNvSpPr/>
            <p:nvPr/>
          </p:nvSpPr>
          <p:spPr>
            <a:xfrm>
              <a:off x="9630732" y="3205066"/>
              <a:ext cx="781767" cy="781767"/>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20" name="Group 219">
              <a:extLst>
                <a:ext uri="{FF2B5EF4-FFF2-40B4-BE49-F238E27FC236}">
                  <a16:creationId xmlns:a16="http://schemas.microsoft.com/office/drawing/2014/main" id="{70907C3F-7307-4DCC-8929-111EFE5549B5}"/>
                </a:ext>
              </a:extLst>
            </p:cNvPr>
            <p:cNvGrpSpPr/>
            <p:nvPr/>
          </p:nvGrpSpPr>
          <p:grpSpPr>
            <a:xfrm>
              <a:off x="9907332" y="3375907"/>
              <a:ext cx="228568" cy="228568"/>
              <a:chOff x="6614096" y="3386015"/>
              <a:chExt cx="182880" cy="182880"/>
            </a:xfrm>
          </p:grpSpPr>
          <p:sp>
            <p:nvSpPr>
              <p:cNvPr id="221" name="Oval 220">
                <a:extLst>
                  <a:ext uri="{FF2B5EF4-FFF2-40B4-BE49-F238E27FC236}">
                    <a16:creationId xmlns:a16="http://schemas.microsoft.com/office/drawing/2014/main" id="{BB86CFFB-CDD7-473B-8562-D08A4BD462D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Oval 221">
                <a:extLst>
                  <a:ext uri="{FF2B5EF4-FFF2-40B4-BE49-F238E27FC236}">
                    <a16:creationId xmlns:a16="http://schemas.microsoft.com/office/drawing/2014/main" id="{5FB81A75-D333-4D4B-AC9F-878BFC82613D}"/>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3" name="Group 222">
              <a:extLst>
                <a:ext uri="{FF2B5EF4-FFF2-40B4-BE49-F238E27FC236}">
                  <a16:creationId xmlns:a16="http://schemas.microsoft.com/office/drawing/2014/main" id="{48B9DCA3-85E6-423F-A78F-2B125273ECFF}"/>
                </a:ext>
              </a:extLst>
            </p:cNvPr>
            <p:cNvGrpSpPr/>
            <p:nvPr/>
          </p:nvGrpSpPr>
          <p:grpSpPr>
            <a:xfrm>
              <a:off x="9763591" y="3583236"/>
              <a:ext cx="228568" cy="228568"/>
              <a:chOff x="6614096" y="3386015"/>
              <a:chExt cx="182880" cy="182880"/>
            </a:xfrm>
          </p:grpSpPr>
          <p:sp>
            <p:nvSpPr>
              <p:cNvPr id="224" name="Oval 223">
                <a:extLst>
                  <a:ext uri="{FF2B5EF4-FFF2-40B4-BE49-F238E27FC236}">
                    <a16:creationId xmlns:a16="http://schemas.microsoft.com/office/drawing/2014/main" id="{DE2B9124-FC1E-434D-BF5F-AB0D6E35AB0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Oval 224">
                <a:extLst>
                  <a:ext uri="{FF2B5EF4-FFF2-40B4-BE49-F238E27FC236}">
                    <a16:creationId xmlns:a16="http://schemas.microsoft.com/office/drawing/2014/main" id="{527BE789-D900-4DFD-9B2A-5460B79B3892}"/>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A666695D-1225-4FE7-8FCD-C72B9594111C}"/>
                </a:ext>
              </a:extLst>
            </p:cNvPr>
            <p:cNvGrpSpPr/>
            <p:nvPr/>
          </p:nvGrpSpPr>
          <p:grpSpPr>
            <a:xfrm>
              <a:off x="10051072" y="3583236"/>
              <a:ext cx="228568" cy="228568"/>
              <a:chOff x="6614096" y="3386015"/>
              <a:chExt cx="182880" cy="182880"/>
            </a:xfrm>
          </p:grpSpPr>
          <p:sp>
            <p:nvSpPr>
              <p:cNvPr id="227" name="Oval 226">
                <a:extLst>
                  <a:ext uri="{FF2B5EF4-FFF2-40B4-BE49-F238E27FC236}">
                    <a16:creationId xmlns:a16="http://schemas.microsoft.com/office/drawing/2014/main" id="{1397DEDB-3814-4DF2-B204-B7D03E3885C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Oval 227">
                <a:extLst>
                  <a:ext uri="{FF2B5EF4-FFF2-40B4-BE49-F238E27FC236}">
                    <a16:creationId xmlns:a16="http://schemas.microsoft.com/office/drawing/2014/main" id="{4155789B-C8A2-49F0-AA7F-4F83D4E4CC7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9" name="Rectangle 228">
              <a:extLst>
                <a:ext uri="{FF2B5EF4-FFF2-40B4-BE49-F238E27FC236}">
                  <a16:creationId xmlns:a16="http://schemas.microsoft.com/office/drawing/2014/main" id="{D2501604-170A-403A-8C9A-213735624D2A}"/>
                </a:ext>
              </a:extLst>
            </p:cNvPr>
            <p:cNvSpPr/>
            <p:nvPr/>
          </p:nvSpPr>
          <p:spPr>
            <a:xfrm>
              <a:off x="8510314" y="2935826"/>
              <a:ext cx="412293" cy="246221"/>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dirty="0">
                  <a:ln>
                    <a:noFill/>
                  </a:ln>
                  <a:solidFill>
                    <a:sysClr val="windowText" lastClr="000000"/>
                  </a:solidFill>
                  <a:effectLst/>
                  <a:uLnTx/>
                  <a:uFillTx/>
                  <a:latin typeface="Segoe UI"/>
                  <a:ea typeface="+mn-ea"/>
                  <a:cs typeface="+mn-cs"/>
                </a:rPr>
                <a:t>App</a:t>
              </a:r>
            </a:p>
          </p:txBody>
        </p:sp>
        <p:sp>
          <p:nvSpPr>
            <p:cNvPr id="230" name="Rectangle 229">
              <a:extLst>
                <a:ext uri="{FF2B5EF4-FFF2-40B4-BE49-F238E27FC236}">
                  <a16:creationId xmlns:a16="http://schemas.microsoft.com/office/drawing/2014/main" id="{6E3A483A-3096-4BD2-9F84-70E3D54F5655}"/>
                </a:ext>
              </a:extLst>
            </p:cNvPr>
            <p:cNvSpPr/>
            <p:nvPr/>
          </p:nvSpPr>
          <p:spPr>
            <a:xfrm>
              <a:off x="9815468" y="2935826"/>
              <a:ext cx="412293" cy="246221"/>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dirty="0">
                  <a:ln>
                    <a:noFill/>
                  </a:ln>
                  <a:solidFill>
                    <a:sysClr val="windowText" lastClr="000000"/>
                  </a:solidFill>
                  <a:effectLst/>
                  <a:uLnTx/>
                  <a:uFillTx/>
                  <a:latin typeface="Segoe UI"/>
                  <a:ea typeface="+mn-ea"/>
                  <a:cs typeface="+mn-cs"/>
                </a:rPr>
                <a:t>App</a:t>
              </a:r>
            </a:p>
          </p:txBody>
        </p:sp>
        <p:sp>
          <p:nvSpPr>
            <p:cNvPr id="231" name="Rectangle 230">
              <a:extLst>
                <a:ext uri="{FF2B5EF4-FFF2-40B4-BE49-F238E27FC236}">
                  <a16:creationId xmlns:a16="http://schemas.microsoft.com/office/drawing/2014/main" id="{F709F085-9064-4F84-8C45-168A51D9557B}"/>
                </a:ext>
              </a:extLst>
            </p:cNvPr>
            <p:cNvSpPr/>
            <p:nvPr/>
          </p:nvSpPr>
          <p:spPr>
            <a:xfrm>
              <a:off x="8827933" y="2372098"/>
              <a:ext cx="1172886"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Microservices</a:t>
              </a:r>
            </a:p>
          </p:txBody>
        </p:sp>
        <p:sp>
          <p:nvSpPr>
            <p:cNvPr id="232" name="Rectangle 231">
              <a:extLst>
                <a:ext uri="{FF2B5EF4-FFF2-40B4-BE49-F238E27FC236}">
                  <a16:creationId xmlns:a16="http://schemas.microsoft.com/office/drawing/2014/main" id="{4682FFF0-F041-4D15-9807-A2B1AD4846A3}"/>
                </a:ext>
              </a:extLst>
            </p:cNvPr>
            <p:cNvSpPr/>
            <p:nvPr/>
          </p:nvSpPr>
          <p:spPr>
            <a:xfrm>
              <a:off x="5287463" y="2571124"/>
              <a:ext cx="1718997"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Large, all-inclusive app</a:t>
              </a:r>
            </a:p>
          </p:txBody>
        </p:sp>
        <p:sp>
          <p:nvSpPr>
            <p:cNvPr id="233" name="Rectangle 232">
              <a:extLst>
                <a:ext uri="{FF2B5EF4-FFF2-40B4-BE49-F238E27FC236}">
                  <a16:creationId xmlns:a16="http://schemas.microsoft.com/office/drawing/2014/main" id="{CC6334A8-88CA-4A8E-AD14-82E52852BE3B}"/>
                </a:ext>
              </a:extLst>
            </p:cNvPr>
            <p:cNvSpPr/>
            <p:nvPr/>
          </p:nvSpPr>
          <p:spPr>
            <a:xfrm>
              <a:off x="8382810" y="2571124"/>
              <a:ext cx="2063130"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Small, independent services</a:t>
              </a:r>
            </a:p>
          </p:txBody>
        </p:sp>
        <p:sp>
          <p:nvSpPr>
            <p:cNvPr id="234" name="Oval 233">
              <a:extLst>
                <a:ext uri="{FF2B5EF4-FFF2-40B4-BE49-F238E27FC236}">
                  <a16:creationId xmlns:a16="http://schemas.microsoft.com/office/drawing/2014/main" id="{6D12A127-F50F-4979-86EE-8592EA639A1D}"/>
                </a:ext>
              </a:extLst>
            </p:cNvPr>
            <p:cNvSpPr/>
            <p:nvPr/>
          </p:nvSpPr>
          <p:spPr>
            <a:xfrm>
              <a:off x="5483118" y="4538772"/>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5" name="Rectangle: Rounded Corners 234">
              <a:extLst>
                <a:ext uri="{FF2B5EF4-FFF2-40B4-BE49-F238E27FC236}">
                  <a16:creationId xmlns:a16="http://schemas.microsoft.com/office/drawing/2014/main" id="{644C172D-B1EF-4D81-944E-874A4E7B196C}"/>
                </a:ext>
              </a:extLst>
            </p:cNvPr>
            <p:cNvSpPr/>
            <p:nvPr/>
          </p:nvSpPr>
          <p:spPr>
            <a:xfrm>
              <a:off x="6432052" y="4506072"/>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6" name="Rectangle: Rounded Corners 235">
              <a:extLst>
                <a:ext uri="{FF2B5EF4-FFF2-40B4-BE49-F238E27FC236}">
                  <a16:creationId xmlns:a16="http://schemas.microsoft.com/office/drawing/2014/main" id="{041A3291-FA82-49A7-8E65-808021F9DD4F}"/>
                </a:ext>
              </a:extLst>
            </p:cNvPr>
            <p:cNvSpPr/>
            <p:nvPr/>
          </p:nvSpPr>
          <p:spPr>
            <a:xfrm>
              <a:off x="6432052" y="4634157"/>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7" name="Rectangle: Rounded Corners 236">
              <a:extLst>
                <a:ext uri="{FF2B5EF4-FFF2-40B4-BE49-F238E27FC236}">
                  <a16:creationId xmlns:a16="http://schemas.microsoft.com/office/drawing/2014/main" id="{9F74FA47-0E99-4F31-9094-11B46CD8CA0E}"/>
                </a:ext>
              </a:extLst>
            </p:cNvPr>
            <p:cNvSpPr/>
            <p:nvPr/>
          </p:nvSpPr>
          <p:spPr>
            <a:xfrm>
              <a:off x="6432052" y="4570115"/>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8" name="Oval 237">
              <a:extLst>
                <a:ext uri="{FF2B5EF4-FFF2-40B4-BE49-F238E27FC236}">
                  <a16:creationId xmlns:a16="http://schemas.microsoft.com/office/drawing/2014/main" id="{99EB299C-1652-42C5-8636-85BB9EF6DC69}"/>
                </a:ext>
              </a:extLst>
            </p:cNvPr>
            <p:cNvSpPr/>
            <p:nvPr/>
          </p:nvSpPr>
          <p:spPr>
            <a:xfrm>
              <a:off x="5483118" y="5121513"/>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9" name="Rectangle: Rounded Corners 238">
              <a:extLst>
                <a:ext uri="{FF2B5EF4-FFF2-40B4-BE49-F238E27FC236}">
                  <a16:creationId xmlns:a16="http://schemas.microsoft.com/office/drawing/2014/main" id="{F121B8BD-C336-4D38-B011-BB183A2C3CC0}"/>
                </a:ext>
              </a:extLst>
            </p:cNvPr>
            <p:cNvSpPr/>
            <p:nvPr/>
          </p:nvSpPr>
          <p:spPr>
            <a:xfrm>
              <a:off x="6432052" y="5088813"/>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0" name="Rectangle: Rounded Corners 239">
              <a:extLst>
                <a:ext uri="{FF2B5EF4-FFF2-40B4-BE49-F238E27FC236}">
                  <a16:creationId xmlns:a16="http://schemas.microsoft.com/office/drawing/2014/main" id="{6B1CE161-D728-4358-B6E5-3ADD2396A7B6}"/>
                </a:ext>
              </a:extLst>
            </p:cNvPr>
            <p:cNvSpPr/>
            <p:nvPr/>
          </p:nvSpPr>
          <p:spPr>
            <a:xfrm>
              <a:off x="6432052" y="5216897"/>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1" name="Rectangle: Rounded Corners 240">
              <a:extLst>
                <a:ext uri="{FF2B5EF4-FFF2-40B4-BE49-F238E27FC236}">
                  <a16:creationId xmlns:a16="http://schemas.microsoft.com/office/drawing/2014/main" id="{FE92D626-3D30-4DFB-9EE1-E6A0539B0A01}"/>
                </a:ext>
              </a:extLst>
            </p:cNvPr>
            <p:cNvSpPr/>
            <p:nvPr/>
          </p:nvSpPr>
          <p:spPr>
            <a:xfrm>
              <a:off x="6432052" y="515285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2" name="Oval 241">
              <a:extLst>
                <a:ext uri="{FF2B5EF4-FFF2-40B4-BE49-F238E27FC236}">
                  <a16:creationId xmlns:a16="http://schemas.microsoft.com/office/drawing/2014/main" id="{EE7E58CC-BB2A-48FB-91B1-F3EEFDCB939A}"/>
                </a:ext>
              </a:extLst>
            </p:cNvPr>
            <p:cNvSpPr/>
            <p:nvPr/>
          </p:nvSpPr>
          <p:spPr>
            <a:xfrm>
              <a:off x="5483118" y="5708586"/>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3" name="Rectangle: Rounded Corners 242">
              <a:extLst>
                <a:ext uri="{FF2B5EF4-FFF2-40B4-BE49-F238E27FC236}">
                  <a16:creationId xmlns:a16="http://schemas.microsoft.com/office/drawing/2014/main" id="{BAC3380C-41D1-425D-A8BE-CA26AA3B74E6}"/>
                </a:ext>
              </a:extLst>
            </p:cNvPr>
            <p:cNvSpPr/>
            <p:nvPr/>
          </p:nvSpPr>
          <p:spPr>
            <a:xfrm>
              <a:off x="6432052" y="567588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4" name="Rectangle: Rounded Corners 243">
              <a:extLst>
                <a:ext uri="{FF2B5EF4-FFF2-40B4-BE49-F238E27FC236}">
                  <a16:creationId xmlns:a16="http://schemas.microsoft.com/office/drawing/2014/main" id="{48E4D3AC-F4B6-42D2-B78E-8072779F3671}"/>
                </a:ext>
              </a:extLst>
            </p:cNvPr>
            <p:cNvSpPr/>
            <p:nvPr/>
          </p:nvSpPr>
          <p:spPr>
            <a:xfrm>
              <a:off x="6432052" y="5803971"/>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5" name="Rectangle: Rounded Corners 244">
              <a:extLst>
                <a:ext uri="{FF2B5EF4-FFF2-40B4-BE49-F238E27FC236}">
                  <a16:creationId xmlns:a16="http://schemas.microsoft.com/office/drawing/2014/main" id="{06F188BF-AF6E-4812-A2E2-A8CBC5B9280E}"/>
                </a:ext>
              </a:extLst>
            </p:cNvPr>
            <p:cNvSpPr/>
            <p:nvPr/>
          </p:nvSpPr>
          <p:spPr>
            <a:xfrm>
              <a:off x="6432052" y="5739929"/>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6" name="Oval 245">
              <a:extLst>
                <a:ext uri="{FF2B5EF4-FFF2-40B4-BE49-F238E27FC236}">
                  <a16:creationId xmlns:a16="http://schemas.microsoft.com/office/drawing/2014/main" id="{B88AFF70-DA6D-43FF-AB7D-9CEDB5C54729}"/>
                </a:ext>
              </a:extLst>
            </p:cNvPr>
            <p:cNvSpPr/>
            <p:nvPr/>
          </p:nvSpPr>
          <p:spPr>
            <a:xfrm>
              <a:off x="5483118" y="6299992"/>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7" name="Rectangle: Rounded Corners 246">
              <a:extLst>
                <a:ext uri="{FF2B5EF4-FFF2-40B4-BE49-F238E27FC236}">
                  <a16:creationId xmlns:a16="http://schemas.microsoft.com/office/drawing/2014/main" id="{09BFB76D-7DF7-4159-9B9F-74B3A66092BC}"/>
                </a:ext>
              </a:extLst>
            </p:cNvPr>
            <p:cNvSpPr/>
            <p:nvPr/>
          </p:nvSpPr>
          <p:spPr>
            <a:xfrm>
              <a:off x="6432052" y="6267291"/>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8" name="Rectangle: Rounded Corners 247">
              <a:extLst>
                <a:ext uri="{FF2B5EF4-FFF2-40B4-BE49-F238E27FC236}">
                  <a16:creationId xmlns:a16="http://schemas.microsoft.com/office/drawing/2014/main" id="{8882D3F5-7090-4167-9043-5454F0185ED7}"/>
                </a:ext>
              </a:extLst>
            </p:cNvPr>
            <p:cNvSpPr/>
            <p:nvPr/>
          </p:nvSpPr>
          <p:spPr>
            <a:xfrm>
              <a:off x="6432052" y="639537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9" name="Rectangle: Rounded Corners 248">
              <a:extLst>
                <a:ext uri="{FF2B5EF4-FFF2-40B4-BE49-F238E27FC236}">
                  <a16:creationId xmlns:a16="http://schemas.microsoft.com/office/drawing/2014/main" id="{06184793-8321-4A42-AFA8-D97FBB12C4C5}"/>
                </a:ext>
              </a:extLst>
            </p:cNvPr>
            <p:cNvSpPr/>
            <p:nvPr/>
          </p:nvSpPr>
          <p:spPr>
            <a:xfrm>
              <a:off x="6432052" y="633133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0" name="Rectangle: Rounded Corners 249">
              <a:extLst>
                <a:ext uri="{FF2B5EF4-FFF2-40B4-BE49-F238E27FC236}">
                  <a16:creationId xmlns:a16="http://schemas.microsoft.com/office/drawing/2014/main" id="{8C952FB7-130F-45FE-903F-554284DFEDE1}"/>
                </a:ext>
              </a:extLst>
            </p:cNvPr>
            <p:cNvSpPr/>
            <p:nvPr/>
          </p:nvSpPr>
          <p:spPr>
            <a:xfrm>
              <a:off x="8656282" y="4154666"/>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1" name="Oval 250">
              <a:extLst>
                <a:ext uri="{FF2B5EF4-FFF2-40B4-BE49-F238E27FC236}">
                  <a16:creationId xmlns:a16="http://schemas.microsoft.com/office/drawing/2014/main" id="{E079C3F2-BCDE-469E-9C92-60FFEFE3808F}"/>
                </a:ext>
              </a:extLst>
            </p:cNvPr>
            <p:cNvSpPr/>
            <p:nvPr/>
          </p:nvSpPr>
          <p:spPr>
            <a:xfrm>
              <a:off x="8721279" y="4423315"/>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2" name="Rectangle: Rounded Corners 251">
              <a:extLst>
                <a:ext uri="{FF2B5EF4-FFF2-40B4-BE49-F238E27FC236}">
                  <a16:creationId xmlns:a16="http://schemas.microsoft.com/office/drawing/2014/main" id="{3F813915-B7FE-4A95-BD23-B319C5B570C3}"/>
                </a:ext>
              </a:extLst>
            </p:cNvPr>
            <p:cNvSpPr/>
            <p:nvPr/>
          </p:nvSpPr>
          <p:spPr>
            <a:xfrm>
              <a:off x="9670213" y="4390615"/>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3" name="Rectangle: Rounded Corners 252">
              <a:extLst>
                <a:ext uri="{FF2B5EF4-FFF2-40B4-BE49-F238E27FC236}">
                  <a16:creationId xmlns:a16="http://schemas.microsoft.com/office/drawing/2014/main" id="{A05B78E5-8FA2-46AD-A3E0-C529B352B7B4}"/>
                </a:ext>
              </a:extLst>
            </p:cNvPr>
            <p:cNvSpPr/>
            <p:nvPr/>
          </p:nvSpPr>
          <p:spPr>
            <a:xfrm>
              <a:off x="9670213" y="4518700"/>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4" name="Rectangle: Rounded Corners 253">
              <a:extLst>
                <a:ext uri="{FF2B5EF4-FFF2-40B4-BE49-F238E27FC236}">
                  <a16:creationId xmlns:a16="http://schemas.microsoft.com/office/drawing/2014/main" id="{FEF5BB9F-87FB-42E3-859E-7BB6AB1627BD}"/>
                </a:ext>
              </a:extLst>
            </p:cNvPr>
            <p:cNvSpPr/>
            <p:nvPr/>
          </p:nvSpPr>
          <p:spPr>
            <a:xfrm>
              <a:off x="9670213" y="445465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55" name="Group 254">
              <a:extLst>
                <a:ext uri="{FF2B5EF4-FFF2-40B4-BE49-F238E27FC236}">
                  <a16:creationId xmlns:a16="http://schemas.microsoft.com/office/drawing/2014/main" id="{AA729A33-18EE-4122-BA88-4A25C7F7B6C7}"/>
                </a:ext>
              </a:extLst>
            </p:cNvPr>
            <p:cNvGrpSpPr/>
            <p:nvPr/>
          </p:nvGrpSpPr>
          <p:grpSpPr>
            <a:xfrm>
              <a:off x="8930955" y="4242810"/>
              <a:ext cx="137141" cy="137141"/>
              <a:chOff x="6614096" y="3386015"/>
              <a:chExt cx="182880" cy="182880"/>
            </a:xfrm>
          </p:grpSpPr>
          <p:sp>
            <p:nvSpPr>
              <p:cNvPr id="256" name="Oval 255">
                <a:extLst>
                  <a:ext uri="{FF2B5EF4-FFF2-40B4-BE49-F238E27FC236}">
                    <a16:creationId xmlns:a16="http://schemas.microsoft.com/office/drawing/2014/main" id="{81E1C1D0-EAFB-4137-A857-C968E4D18E2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7" name="Oval 256">
                <a:extLst>
                  <a:ext uri="{FF2B5EF4-FFF2-40B4-BE49-F238E27FC236}">
                    <a16:creationId xmlns:a16="http://schemas.microsoft.com/office/drawing/2014/main" id="{D45EE62A-40F3-4E37-B43A-7F184F08F792}"/>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B6DDC14C-001D-446C-AEEB-C25B41E8913F}"/>
                </a:ext>
              </a:extLst>
            </p:cNvPr>
            <p:cNvGrpSpPr/>
            <p:nvPr/>
          </p:nvGrpSpPr>
          <p:grpSpPr>
            <a:xfrm>
              <a:off x="9101394" y="4404798"/>
              <a:ext cx="137141" cy="137141"/>
              <a:chOff x="6614096" y="3386015"/>
              <a:chExt cx="182880" cy="182880"/>
            </a:xfrm>
          </p:grpSpPr>
          <p:sp>
            <p:nvSpPr>
              <p:cNvPr id="259" name="Oval 258">
                <a:extLst>
                  <a:ext uri="{FF2B5EF4-FFF2-40B4-BE49-F238E27FC236}">
                    <a16:creationId xmlns:a16="http://schemas.microsoft.com/office/drawing/2014/main" id="{FDE53557-0B66-40D2-9F8C-35DB6DD7336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0" name="Oval 259">
                <a:extLst>
                  <a:ext uri="{FF2B5EF4-FFF2-40B4-BE49-F238E27FC236}">
                    <a16:creationId xmlns:a16="http://schemas.microsoft.com/office/drawing/2014/main" id="{7DDDF459-5FCB-4655-818D-A9EAB8E6A81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61DCFCB3-04A2-4FFF-90AA-5AB8E93C0C7D}"/>
                </a:ext>
              </a:extLst>
            </p:cNvPr>
            <p:cNvGrpSpPr/>
            <p:nvPr/>
          </p:nvGrpSpPr>
          <p:grpSpPr>
            <a:xfrm>
              <a:off x="9442275" y="4404798"/>
              <a:ext cx="137141" cy="137141"/>
              <a:chOff x="6614096" y="3386015"/>
              <a:chExt cx="182880" cy="182880"/>
            </a:xfrm>
          </p:grpSpPr>
          <p:sp>
            <p:nvSpPr>
              <p:cNvPr id="262" name="Oval 261">
                <a:extLst>
                  <a:ext uri="{FF2B5EF4-FFF2-40B4-BE49-F238E27FC236}">
                    <a16:creationId xmlns:a16="http://schemas.microsoft.com/office/drawing/2014/main" id="{27DFA389-FC7C-4A8C-8BE2-7BAC3563F98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3" name="Oval 262">
                <a:extLst>
                  <a:ext uri="{FF2B5EF4-FFF2-40B4-BE49-F238E27FC236}">
                    <a16:creationId xmlns:a16="http://schemas.microsoft.com/office/drawing/2014/main" id="{5966F06D-CCCB-42DF-8948-56720E3551C4}"/>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4" name="Group 263">
              <a:extLst>
                <a:ext uri="{FF2B5EF4-FFF2-40B4-BE49-F238E27FC236}">
                  <a16:creationId xmlns:a16="http://schemas.microsoft.com/office/drawing/2014/main" id="{DB91A177-9FDF-4954-B093-53615998069E}"/>
                </a:ext>
              </a:extLst>
            </p:cNvPr>
            <p:cNvGrpSpPr/>
            <p:nvPr/>
          </p:nvGrpSpPr>
          <p:grpSpPr>
            <a:xfrm>
              <a:off x="9271835" y="4242810"/>
              <a:ext cx="137141" cy="137141"/>
              <a:chOff x="6614096" y="3386015"/>
              <a:chExt cx="182880" cy="182880"/>
            </a:xfrm>
          </p:grpSpPr>
          <p:sp>
            <p:nvSpPr>
              <p:cNvPr id="265" name="Oval 264">
                <a:extLst>
                  <a:ext uri="{FF2B5EF4-FFF2-40B4-BE49-F238E27FC236}">
                    <a16:creationId xmlns:a16="http://schemas.microsoft.com/office/drawing/2014/main" id="{143B03C8-CE69-44F6-A86B-F7CE3ED568B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6" name="Oval 265">
                <a:extLst>
                  <a:ext uri="{FF2B5EF4-FFF2-40B4-BE49-F238E27FC236}">
                    <a16:creationId xmlns:a16="http://schemas.microsoft.com/office/drawing/2014/main" id="{2B3E44C0-BD9F-4A67-9D4A-F72134BB908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67" name="Rectangle: Rounded Corners 266">
              <a:extLst>
                <a:ext uri="{FF2B5EF4-FFF2-40B4-BE49-F238E27FC236}">
                  <a16:creationId xmlns:a16="http://schemas.microsoft.com/office/drawing/2014/main" id="{004B58FC-F85B-4810-B3F9-3286A37E288D}"/>
                </a:ext>
              </a:extLst>
            </p:cNvPr>
            <p:cNvSpPr/>
            <p:nvPr/>
          </p:nvSpPr>
          <p:spPr>
            <a:xfrm>
              <a:off x="8656282" y="6101935"/>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8" name="Oval 267">
              <a:extLst>
                <a:ext uri="{FF2B5EF4-FFF2-40B4-BE49-F238E27FC236}">
                  <a16:creationId xmlns:a16="http://schemas.microsoft.com/office/drawing/2014/main" id="{5E8697A2-B4C8-42BE-8D3D-4E630D4A8812}"/>
                </a:ext>
              </a:extLst>
            </p:cNvPr>
            <p:cNvSpPr/>
            <p:nvPr/>
          </p:nvSpPr>
          <p:spPr>
            <a:xfrm>
              <a:off x="8721279" y="6370583"/>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9" name="Rectangle: Rounded Corners 268">
              <a:extLst>
                <a:ext uri="{FF2B5EF4-FFF2-40B4-BE49-F238E27FC236}">
                  <a16:creationId xmlns:a16="http://schemas.microsoft.com/office/drawing/2014/main" id="{9A9D5FDD-CCD5-4B42-B475-130FAC414CCD}"/>
                </a:ext>
              </a:extLst>
            </p:cNvPr>
            <p:cNvSpPr/>
            <p:nvPr/>
          </p:nvSpPr>
          <p:spPr>
            <a:xfrm>
              <a:off x="9670213" y="633788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0" name="Rectangle: Rounded Corners 269">
              <a:extLst>
                <a:ext uri="{FF2B5EF4-FFF2-40B4-BE49-F238E27FC236}">
                  <a16:creationId xmlns:a16="http://schemas.microsoft.com/office/drawing/2014/main" id="{56D80709-7D30-431F-8077-7EB28206FDC5}"/>
                </a:ext>
              </a:extLst>
            </p:cNvPr>
            <p:cNvSpPr/>
            <p:nvPr/>
          </p:nvSpPr>
          <p:spPr>
            <a:xfrm>
              <a:off x="9670213" y="646596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1" name="Rectangle: Rounded Corners 270">
              <a:extLst>
                <a:ext uri="{FF2B5EF4-FFF2-40B4-BE49-F238E27FC236}">
                  <a16:creationId xmlns:a16="http://schemas.microsoft.com/office/drawing/2014/main" id="{17E1D2BB-CA19-4E29-8C3B-35243B4AB668}"/>
                </a:ext>
              </a:extLst>
            </p:cNvPr>
            <p:cNvSpPr/>
            <p:nvPr/>
          </p:nvSpPr>
          <p:spPr>
            <a:xfrm>
              <a:off x="9670213" y="640192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72" name="Group 271">
              <a:extLst>
                <a:ext uri="{FF2B5EF4-FFF2-40B4-BE49-F238E27FC236}">
                  <a16:creationId xmlns:a16="http://schemas.microsoft.com/office/drawing/2014/main" id="{F4BEAC74-2652-4CEF-95AE-DF9B608DC562}"/>
                </a:ext>
              </a:extLst>
            </p:cNvPr>
            <p:cNvGrpSpPr/>
            <p:nvPr/>
          </p:nvGrpSpPr>
          <p:grpSpPr>
            <a:xfrm>
              <a:off x="10080471" y="5698771"/>
              <a:ext cx="137141" cy="137141"/>
              <a:chOff x="6614096" y="3386015"/>
              <a:chExt cx="182880" cy="182880"/>
            </a:xfrm>
          </p:grpSpPr>
          <p:sp>
            <p:nvSpPr>
              <p:cNvPr id="273" name="Oval 272">
                <a:extLst>
                  <a:ext uri="{FF2B5EF4-FFF2-40B4-BE49-F238E27FC236}">
                    <a16:creationId xmlns:a16="http://schemas.microsoft.com/office/drawing/2014/main" id="{3B9BF1A7-E1C7-4D45-92EC-57F3F2BA7C7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4" name="Oval 273">
                <a:extLst>
                  <a:ext uri="{FF2B5EF4-FFF2-40B4-BE49-F238E27FC236}">
                    <a16:creationId xmlns:a16="http://schemas.microsoft.com/office/drawing/2014/main" id="{D431636C-7373-476F-9C28-9B1F63C84CD5}"/>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5" name="Group 274">
              <a:extLst>
                <a:ext uri="{FF2B5EF4-FFF2-40B4-BE49-F238E27FC236}">
                  <a16:creationId xmlns:a16="http://schemas.microsoft.com/office/drawing/2014/main" id="{325D7906-31D5-4DBA-A255-F0B8ED4FB4DD}"/>
                </a:ext>
              </a:extLst>
            </p:cNvPr>
            <p:cNvGrpSpPr/>
            <p:nvPr/>
          </p:nvGrpSpPr>
          <p:grpSpPr>
            <a:xfrm>
              <a:off x="10174747" y="5550326"/>
              <a:ext cx="137141" cy="137141"/>
              <a:chOff x="6614096" y="3386015"/>
              <a:chExt cx="182880" cy="182880"/>
            </a:xfrm>
          </p:grpSpPr>
          <p:sp>
            <p:nvSpPr>
              <p:cNvPr id="276" name="Oval 275">
                <a:extLst>
                  <a:ext uri="{FF2B5EF4-FFF2-40B4-BE49-F238E27FC236}">
                    <a16:creationId xmlns:a16="http://schemas.microsoft.com/office/drawing/2014/main" id="{8055E64F-04F1-4B5F-B12C-B7ADDB735C3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7" name="Oval 276">
                <a:extLst>
                  <a:ext uri="{FF2B5EF4-FFF2-40B4-BE49-F238E27FC236}">
                    <a16:creationId xmlns:a16="http://schemas.microsoft.com/office/drawing/2014/main" id="{C90BB419-D6F3-4908-84F6-244BE640F83F}"/>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8" name="Group 277">
              <a:extLst>
                <a:ext uri="{FF2B5EF4-FFF2-40B4-BE49-F238E27FC236}">
                  <a16:creationId xmlns:a16="http://schemas.microsoft.com/office/drawing/2014/main" id="{F5FAE697-0913-4F91-A088-EE40DB257CD3}"/>
                </a:ext>
              </a:extLst>
            </p:cNvPr>
            <p:cNvGrpSpPr/>
            <p:nvPr/>
          </p:nvGrpSpPr>
          <p:grpSpPr>
            <a:xfrm>
              <a:off x="10269023" y="5698771"/>
              <a:ext cx="137141" cy="137141"/>
              <a:chOff x="6614096" y="3386015"/>
              <a:chExt cx="182880" cy="182880"/>
            </a:xfrm>
          </p:grpSpPr>
          <p:sp>
            <p:nvSpPr>
              <p:cNvPr id="279" name="Oval 278">
                <a:extLst>
                  <a:ext uri="{FF2B5EF4-FFF2-40B4-BE49-F238E27FC236}">
                    <a16:creationId xmlns:a16="http://schemas.microsoft.com/office/drawing/2014/main" id="{EA3ACD01-55DB-4747-A600-93E62B55895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0" name="Oval 279">
                <a:extLst>
                  <a:ext uri="{FF2B5EF4-FFF2-40B4-BE49-F238E27FC236}">
                    <a16:creationId xmlns:a16="http://schemas.microsoft.com/office/drawing/2014/main" id="{3DE97D18-3038-434F-8CCD-F6D9795A9401}"/>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1" name="Group 280">
              <a:extLst>
                <a:ext uri="{FF2B5EF4-FFF2-40B4-BE49-F238E27FC236}">
                  <a16:creationId xmlns:a16="http://schemas.microsoft.com/office/drawing/2014/main" id="{2F891B17-7FB4-445C-AF49-E0672BBC9779}"/>
                </a:ext>
              </a:extLst>
            </p:cNvPr>
            <p:cNvGrpSpPr/>
            <p:nvPr/>
          </p:nvGrpSpPr>
          <p:grpSpPr>
            <a:xfrm>
              <a:off x="9971041" y="4977057"/>
              <a:ext cx="137141" cy="137141"/>
              <a:chOff x="6614096" y="3386015"/>
              <a:chExt cx="182880" cy="182880"/>
            </a:xfrm>
          </p:grpSpPr>
          <p:sp>
            <p:nvSpPr>
              <p:cNvPr id="282" name="Oval 281">
                <a:extLst>
                  <a:ext uri="{FF2B5EF4-FFF2-40B4-BE49-F238E27FC236}">
                    <a16:creationId xmlns:a16="http://schemas.microsoft.com/office/drawing/2014/main" id="{55C3B6EB-5DE9-4659-98E9-8610D336DAA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3" name="Oval 282">
                <a:extLst>
                  <a:ext uri="{FF2B5EF4-FFF2-40B4-BE49-F238E27FC236}">
                    <a16:creationId xmlns:a16="http://schemas.microsoft.com/office/drawing/2014/main" id="{B6A1DD64-7F9C-4E31-95B7-58BBCA37E4F8}"/>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4" name="Group 283">
              <a:extLst>
                <a:ext uri="{FF2B5EF4-FFF2-40B4-BE49-F238E27FC236}">
                  <a16:creationId xmlns:a16="http://schemas.microsoft.com/office/drawing/2014/main" id="{002879F6-B43F-4C94-8790-3A8DF7C402BA}"/>
                </a:ext>
              </a:extLst>
            </p:cNvPr>
            <p:cNvGrpSpPr/>
            <p:nvPr/>
          </p:nvGrpSpPr>
          <p:grpSpPr>
            <a:xfrm>
              <a:off x="10149328" y="4977057"/>
              <a:ext cx="137141" cy="137141"/>
              <a:chOff x="6614096" y="3386015"/>
              <a:chExt cx="182880" cy="182880"/>
            </a:xfrm>
          </p:grpSpPr>
          <p:sp>
            <p:nvSpPr>
              <p:cNvPr id="285" name="Oval 284">
                <a:extLst>
                  <a:ext uri="{FF2B5EF4-FFF2-40B4-BE49-F238E27FC236}">
                    <a16:creationId xmlns:a16="http://schemas.microsoft.com/office/drawing/2014/main" id="{F2A6EF99-D3A8-4975-8783-018037F32FA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6" name="Oval 285">
                <a:extLst>
                  <a:ext uri="{FF2B5EF4-FFF2-40B4-BE49-F238E27FC236}">
                    <a16:creationId xmlns:a16="http://schemas.microsoft.com/office/drawing/2014/main" id="{D988C1AC-FD79-4EE8-8C07-CE2472643C1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7" name="Group 286">
              <a:extLst>
                <a:ext uri="{FF2B5EF4-FFF2-40B4-BE49-F238E27FC236}">
                  <a16:creationId xmlns:a16="http://schemas.microsoft.com/office/drawing/2014/main" id="{8E3A15FC-EBB0-4C42-BB25-4AD681D3B897}"/>
                </a:ext>
              </a:extLst>
            </p:cNvPr>
            <p:cNvGrpSpPr/>
            <p:nvPr/>
          </p:nvGrpSpPr>
          <p:grpSpPr>
            <a:xfrm>
              <a:off x="10327615" y="4977057"/>
              <a:ext cx="137141" cy="137141"/>
              <a:chOff x="6614096" y="3386015"/>
              <a:chExt cx="182880" cy="182880"/>
            </a:xfrm>
          </p:grpSpPr>
          <p:sp>
            <p:nvSpPr>
              <p:cNvPr id="288" name="Oval 287">
                <a:extLst>
                  <a:ext uri="{FF2B5EF4-FFF2-40B4-BE49-F238E27FC236}">
                    <a16:creationId xmlns:a16="http://schemas.microsoft.com/office/drawing/2014/main" id="{1301A296-281C-4824-88A5-9413D50D5D0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9" name="Oval 288">
                <a:extLst>
                  <a:ext uri="{FF2B5EF4-FFF2-40B4-BE49-F238E27FC236}">
                    <a16:creationId xmlns:a16="http://schemas.microsoft.com/office/drawing/2014/main" id="{C23906C7-D414-4B9B-859F-02DE132FA727}"/>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0" name="Group 289">
              <a:extLst>
                <a:ext uri="{FF2B5EF4-FFF2-40B4-BE49-F238E27FC236}">
                  <a16:creationId xmlns:a16="http://schemas.microsoft.com/office/drawing/2014/main" id="{058FD61D-B2B6-4516-B942-ED2D64113BF0}"/>
                </a:ext>
              </a:extLst>
            </p:cNvPr>
            <p:cNvGrpSpPr/>
            <p:nvPr/>
          </p:nvGrpSpPr>
          <p:grpSpPr>
            <a:xfrm>
              <a:off x="7997634" y="4876753"/>
              <a:ext cx="137141" cy="137141"/>
              <a:chOff x="6614096" y="3386015"/>
              <a:chExt cx="182880" cy="182880"/>
            </a:xfrm>
          </p:grpSpPr>
          <p:sp>
            <p:nvSpPr>
              <p:cNvPr id="291" name="Oval 290">
                <a:extLst>
                  <a:ext uri="{FF2B5EF4-FFF2-40B4-BE49-F238E27FC236}">
                    <a16:creationId xmlns:a16="http://schemas.microsoft.com/office/drawing/2014/main" id="{15B230F1-7713-4C61-BF7C-E1A61BFB410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2" name="Oval 291">
                <a:extLst>
                  <a:ext uri="{FF2B5EF4-FFF2-40B4-BE49-F238E27FC236}">
                    <a16:creationId xmlns:a16="http://schemas.microsoft.com/office/drawing/2014/main" id="{1A14D292-D740-4E95-A589-9A2CA2F745B1}"/>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3" name="Group 292">
              <a:extLst>
                <a:ext uri="{FF2B5EF4-FFF2-40B4-BE49-F238E27FC236}">
                  <a16:creationId xmlns:a16="http://schemas.microsoft.com/office/drawing/2014/main" id="{9DFB53E4-56CD-4F6B-BD97-01585E41BEC9}"/>
                </a:ext>
              </a:extLst>
            </p:cNvPr>
            <p:cNvGrpSpPr/>
            <p:nvPr/>
          </p:nvGrpSpPr>
          <p:grpSpPr>
            <a:xfrm>
              <a:off x="8180390" y="4883671"/>
              <a:ext cx="137141" cy="137141"/>
              <a:chOff x="6614096" y="3386015"/>
              <a:chExt cx="182880" cy="182880"/>
            </a:xfrm>
          </p:grpSpPr>
          <p:sp>
            <p:nvSpPr>
              <p:cNvPr id="294" name="Oval 293">
                <a:extLst>
                  <a:ext uri="{FF2B5EF4-FFF2-40B4-BE49-F238E27FC236}">
                    <a16:creationId xmlns:a16="http://schemas.microsoft.com/office/drawing/2014/main" id="{F126B3F1-1BD4-4556-B670-B6CD80AB5DB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5" name="Oval 294">
                <a:extLst>
                  <a:ext uri="{FF2B5EF4-FFF2-40B4-BE49-F238E27FC236}">
                    <a16:creationId xmlns:a16="http://schemas.microsoft.com/office/drawing/2014/main" id="{530337ED-D9B9-4036-9C1D-59BF4519D1D7}"/>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6" name="Group 295">
              <a:extLst>
                <a:ext uri="{FF2B5EF4-FFF2-40B4-BE49-F238E27FC236}">
                  <a16:creationId xmlns:a16="http://schemas.microsoft.com/office/drawing/2014/main" id="{21AE794A-2C2E-404F-B547-189085239305}"/>
                </a:ext>
              </a:extLst>
            </p:cNvPr>
            <p:cNvGrpSpPr/>
            <p:nvPr/>
          </p:nvGrpSpPr>
          <p:grpSpPr>
            <a:xfrm>
              <a:off x="8390115" y="4880151"/>
              <a:ext cx="137141" cy="137141"/>
              <a:chOff x="6614096" y="3386015"/>
              <a:chExt cx="182880" cy="182880"/>
            </a:xfrm>
          </p:grpSpPr>
          <p:sp>
            <p:nvSpPr>
              <p:cNvPr id="297" name="Oval 296">
                <a:extLst>
                  <a:ext uri="{FF2B5EF4-FFF2-40B4-BE49-F238E27FC236}">
                    <a16:creationId xmlns:a16="http://schemas.microsoft.com/office/drawing/2014/main" id="{6B70D79D-0524-4849-BD41-719FF3DF530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8" name="Oval 297">
                <a:extLst>
                  <a:ext uri="{FF2B5EF4-FFF2-40B4-BE49-F238E27FC236}">
                    <a16:creationId xmlns:a16="http://schemas.microsoft.com/office/drawing/2014/main" id="{37B0C302-A769-44C8-BA95-624C42CB677A}"/>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9" name="Group 298">
              <a:extLst>
                <a:ext uri="{FF2B5EF4-FFF2-40B4-BE49-F238E27FC236}">
                  <a16:creationId xmlns:a16="http://schemas.microsoft.com/office/drawing/2014/main" id="{83136664-30DB-4B4D-8A79-AFFE3AB06EC9}"/>
                </a:ext>
              </a:extLst>
            </p:cNvPr>
            <p:cNvGrpSpPr/>
            <p:nvPr/>
          </p:nvGrpSpPr>
          <p:grpSpPr>
            <a:xfrm>
              <a:off x="8080036" y="5047559"/>
              <a:ext cx="137141" cy="137141"/>
              <a:chOff x="6614096" y="3386015"/>
              <a:chExt cx="182880" cy="182880"/>
            </a:xfrm>
          </p:grpSpPr>
          <p:sp>
            <p:nvSpPr>
              <p:cNvPr id="300" name="Oval 299">
                <a:extLst>
                  <a:ext uri="{FF2B5EF4-FFF2-40B4-BE49-F238E27FC236}">
                    <a16:creationId xmlns:a16="http://schemas.microsoft.com/office/drawing/2014/main" id="{A1DDADBC-19C0-46CA-BF77-5E64E59DC0D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1" name="Oval 300">
                <a:extLst>
                  <a:ext uri="{FF2B5EF4-FFF2-40B4-BE49-F238E27FC236}">
                    <a16:creationId xmlns:a16="http://schemas.microsoft.com/office/drawing/2014/main" id="{D1762D4E-0595-4E3F-B599-718118C937EA}"/>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2" name="Group 301">
              <a:extLst>
                <a:ext uri="{FF2B5EF4-FFF2-40B4-BE49-F238E27FC236}">
                  <a16:creationId xmlns:a16="http://schemas.microsoft.com/office/drawing/2014/main" id="{8AE42772-0D2D-4FC6-99A7-464E96083639}"/>
                </a:ext>
              </a:extLst>
            </p:cNvPr>
            <p:cNvGrpSpPr/>
            <p:nvPr/>
          </p:nvGrpSpPr>
          <p:grpSpPr>
            <a:xfrm>
              <a:off x="8279259" y="5057169"/>
              <a:ext cx="137141" cy="137141"/>
              <a:chOff x="6614096" y="3386015"/>
              <a:chExt cx="182880" cy="182880"/>
            </a:xfrm>
          </p:grpSpPr>
          <p:sp>
            <p:nvSpPr>
              <p:cNvPr id="303" name="Oval 302">
                <a:extLst>
                  <a:ext uri="{FF2B5EF4-FFF2-40B4-BE49-F238E27FC236}">
                    <a16:creationId xmlns:a16="http://schemas.microsoft.com/office/drawing/2014/main" id="{BA93EE6B-1998-4497-8A47-9117069A654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4" name="Oval 303">
                <a:extLst>
                  <a:ext uri="{FF2B5EF4-FFF2-40B4-BE49-F238E27FC236}">
                    <a16:creationId xmlns:a16="http://schemas.microsoft.com/office/drawing/2014/main" id="{A370269D-0D9B-42AD-B100-9DDAA1575745}"/>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5" name="Group 304">
              <a:extLst>
                <a:ext uri="{FF2B5EF4-FFF2-40B4-BE49-F238E27FC236}">
                  <a16:creationId xmlns:a16="http://schemas.microsoft.com/office/drawing/2014/main" id="{BD31FBCB-69DC-4F4B-8563-28551B7E674A}"/>
                </a:ext>
              </a:extLst>
            </p:cNvPr>
            <p:cNvGrpSpPr/>
            <p:nvPr/>
          </p:nvGrpSpPr>
          <p:grpSpPr>
            <a:xfrm>
              <a:off x="8118692" y="5628530"/>
              <a:ext cx="137141" cy="137141"/>
              <a:chOff x="6614096" y="3386015"/>
              <a:chExt cx="182880" cy="182880"/>
            </a:xfrm>
          </p:grpSpPr>
          <p:sp>
            <p:nvSpPr>
              <p:cNvPr id="306" name="Oval 305">
                <a:extLst>
                  <a:ext uri="{FF2B5EF4-FFF2-40B4-BE49-F238E27FC236}">
                    <a16:creationId xmlns:a16="http://schemas.microsoft.com/office/drawing/2014/main" id="{710F4BDC-33BA-4872-819C-E05761DB407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7" name="Oval 306">
                <a:extLst>
                  <a:ext uri="{FF2B5EF4-FFF2-40B4-BE49-F238E27FC236}">
                    <a16:creationId xmlns:a16="http://schemas.microsoft.com/office/drawing/2014/main" id="{630CC208-4649-4DDF-A75E-37A8A916DF64}"/>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8" name="Group 307">
              <a:extLst>
                <a:ext uri="{FF2B5EF4-FFF2-40B4-BE49-F238E27FC236}">
                  <a16:creationId xmlns:a16="http://schemas.microsoft.com/office/drawing/2014/main" id="{DFAF6DEE-F277-47D9-9BB3-3E03FC0453C3}"/>
                </a:ext>
              </a:extLst>
            </p:cNvPr>
            <p:cNvGrpSpPr/>
            <p:nvPr/>
          </p:nvGrpSpPr>
          <p:grpSpPr>
            <a:xfrm>
              <a:off x="8308603" y="5628530"/>
              <a:ext cx="137141" cy="137141"/>
              <a:chOff x="6614096" y="3386015"/>
              <a:chExt cx="182880" cy="182880"/>
            </a:xfrm>
          </p:grpSpPr>
          <p:sp>
            <p:nvSpPr>
              <p:cNvPr id="309" name="Oval 308">
                <a:extLst>
                  <a:ext uri="{FF2B5EF4-FFF2-40B4-BE49-F238E27FC236}">
                    <a16:creationId xmlns:a16="http://schemas.microsoft.com/office/drawing/2014/main" id="{E9FAC9FF-C378-458F-87DC-D08F0FE0F8C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0" name="Oval 309">
                <a:extLst>
                  <a:ext uri="{FF2B5EF4-FFF2-40B4-BE49-F238E27FC236}">
                    <a16:creationId xmlns:a16="http://schemas.microsoft.com/office/drawing/2014/main" id="{C0086B47-38D2-43C1-A0EF-06CA78E16758}"/>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1" name="Group 310">
              <a:extLst>
                <a:ext uri="{FF2B5EF4-FFF2-40B4-BE49-F238E27FC236}">
                  <a16:creationId xmlns:a16="http://schemas.microsoft.com/office/drawing/2014/main" id="{32248E4D-2375-4441-91AA-0B87BEFE0BAE}"/>
                </a:ext>
              </a:extLst>
            </p:cNvPr>
            <p:cNvGrpSpPr/>
            <p:nvPr/>
          </p:nvGrpSpPr>
          <p:grpSpPr>
            <a:xfrm>
              <a:off x="9099628" y="6188410"/>
              <a:ext cx="137141" cy="137141"/>
              <a:chOff x="6614096" y="3386015"/>
              <a:chExt cx="182880" cy="182880"/>
            </a:xfrm>
          </p:grpSpPr>
          <p:sp>
            <p:nvSpPr>
              <p:cNvPr id="312" name="Oval 311">
                <a:extLst>
                  <a:ext uri="{FF2B5EF4-FFF2-40B4-BE49-F238E27FC236}">
                    <a16:creationId xmlns:a16="http://schemas.microsoft.com/office/drawing/2014/main" id="{EB863A8B-BFB5-4F10-BB7A-AE2BDA68853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3" name="Oval 312">
                <a:extLst>
                  <a:ext uri="{FF2B5EF4-FFF2-40B4-BE49-F238E27FC236}">
                    <a16:creationId xmlns:a16="http://schemas.microsoft.com/office/drawing/2014/main" id="{9B77F006-5ACD-4EEB-9C06-B703F3AE3A99}"/>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4" name="Group 313">
              <a:extLst>
                <a:ext uri="{FF2B5EF4-FFF2-40B4-BE49-F238E27FC236}">
                  <a16:creationId xmlns:a16="http://schemas.microsoft.com/office/drawing/2014/main" id="{B0BD9D95-1851-4F46-A0D7-3AC5AEF76B0C}"/>
                </a:ext>
              </a:extLst>
            </p:cNvPr>
            <p:cNvGrpSpPr/>
            <p:nvPr/>
          </p:nvGrpSpPr>
          <p:grpSpPr>
            <a:xfrm>
              <a:off x="9099628" y="6361908"/>
              <a:ext cx="137141" cy="137141"/>
              <a:chOff x="6614096" y="3386015"/>
              <a:chExt cx="182880" cy="182880"/>
            </a:xfrm>
          </p:grpSpPr>
          <p:sp>
            <p:nvSpPr>
              <p:cNvPr id="315" name="Oval 314">
                <a:extLst>
                  <a:ext uri="{FF2B5EF4-FFF2-40B4-BE49-F238E27FC236}">
                    <a16:creationId xmlns:a16="http://schemas.microsoft.com/office/drawing/2014/main" id="{3C6D5584-CB0D-47A7-8E08-72513B419A4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6" name="Oval 315">
                <a:extLst>
                  <a:ext uri="{FF2B5EF4-FFF2-40B4-BE49-F238E27FC236}">
                    <a16:creationId xmlns:a16="http://schemas.microsoft.com/office/drawing/2014/main" id="{79B7568E-DEA8-4B4C-93B8-AE997FCA872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7" name="Group 316">
              <a:extLst>
                <a:ext uri="{FF2B5EF4-FFF2-40B4-BE49-F238E27FC236}">
                  <a16:creationId xmlns:a16="http://schemas.microsoft.com/office/drawing/2014/main" id="{8DEF8048-254E-45F1-9DC0-7B71762842AE}"/>
                </a:ext>
              </a:extLst>
            </p:cNvPr>
            <p:cNvGrpSpPr/>
            <p:nvPr/>
          </p:nvGrpSpPr>
          <p:grpSpPr>
            <a:xfrm>
              <a:off x="9285133" y="6188410"/>
              <a:ext cx="137141" cy="137141"/>
              <a:chOff x="6614096" y="3386015"/>
              <a:chExt cx="182880" cy="182880"/>
            </a:xfrm>
          </p:grpSpPr>
          <p:sp>
            <p:nvSpPr>
              <p:cNvPr id="318" name="Oval 317">
                <a:extLst>
                  <a:ext uri="{FF2B5EF4-FFF2-40B4-BE49-F238E27FC236}">
                    <a16:creationId xmlns:a16="http://schemas.microsoft.com/office/drawing/2014/main" id="{864B6BB3-BE97-454F-BF76-6A34E5C77DF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9" name="Oval 318">
                <a:extLst>
                  <a:ext uri="{FF2B5EF4-FFF2-40B4-BE49-F238E27FC236}">
                    <a16:creationId xmlns:a16="http://schemas.microsoft.com/office/drawing/2014/main" id="{8ADBF08D-92B2-4FBF-93E7-92251DFE735C}"/>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0" name="Group 319">
              <a:extLst>
                <a:ext uri="{FF2B5EF4-FFF2-40B4-BE49-F238E27FC236}">
                  <a16:creationId xmlns:a16="http://schemas.microsoft.com/office/drawing/2014/main" id="{B53A7DF0-AE72-4460-8936-DC716FD9CECB}"/>
                </a:ext>
              </a:extLst>
            </p:cNvPr>
            <p:cNvGrpSpPr/>
            <p:nvPr/>
          </p:nvGrpSpPr>
          <p:grpSpPr>
            <a:xfrm>
              <a:off x="9285133" y="6361908"/>
              <a:ext cx="137141" cy="137141"/>
              <a:chOff x="6614096" y="3386015"/>
              <a:chExt cx="182880" cy="182880"/>
            </a:xfrm>
          </p:grpSpPr>
          <p:sp>
            <p:nvSpPr>
              <p:cNvPr id="321" name="Oval 320">
                <a:extLst>
                  <a:ext uri="{FF2B5EF4-FFF2-40B4-BE49-F238E27FC236}">
                    <a16:creationId xmlns:a16="http://schemas.microsoft.com/office/drawing/2014/main" id="{7111DF7D-7ACE-43F5-A1EB-7355874B62F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2" name="Oval 321">
                <a:extLst>
                  <a:ext uri="{FF2B5EF4-FFF2-40B4-BE49-F238E27FC236}">
                    <a16:creationId xmlns:a16="http://schemas.microsoft.com/office/drawing/2014/main" id="{E2FF8182-C78D-4699-A125-83E2A395B3B3}"/>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3" name="Group 322">
              <a:extLst>
                <a:ext uri="{FF2B5EF4-FFF2-40B4-BE49-F238E27FC236}">
                  <a16:creationId xmlns:a16="http://schemas.microsoft.com/office/drawing/2014/main" id="{A0E16364-942E-4C52-B888-B5D05677F1ED}"/>
                </a:ext>
              </a:extLst>
            </p:cNvPr>
            <p:cNvGrpSpPr/>
            <p:nvPr/>
          </p:nvGrpSpPr>
          <p:grpSpPr>
            <a:xfrm>
              <a:off x="5851576" y="4356550"/>
              <a:ext cx="287122" cy="287122"/>
              <a:chOff x="3829879" y="2544417"/>
              <a:chExt cx="781878" cy="781878"/>
            </a:xfrm>
          </p:grpSpPr>
          <p:sp>
            <p:nvSpPr>
              <p:cNvPr id="324" name="Rectangle: Rounded Corners 323">
                <a:extLst>
                  <a:ext uri="{FF2B5EF4-FFF2-40B4-BE49-F238E27FC236}">
                    <a16:creationId xmlns:a16="http://schemas.microsoft.com/office/drawing/2014/main" id="{5135DFB3-149C-43D4-B137-3F137536A408}"/>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25" name="Group 324">
                <a:extLst>
                  <a:ext uri="{FF2B5EF4-FFF2-40B4-BE49-F238E27FC236}">
                    <a16:creationId xmlns:a16="http://schemas.microsoft.com/office/drawing/2014/main" id="{8A5661FC-5B70-450B-93C5-C0E2E5CBB926}"/>
                  </a:ext>
                </a:extLst>
              </p:cNvPr>
              <p:cNvGrpSpPr/>
              <p:nvPr/>
            </p:nvGrpSpPr>
            <p:grpSpPr>
              <a:xfrm>
                <a:off x="3962757" y="2717377"/>
                <a:ext cx="516122" cy="435958"/>
                <a:chOff x="3958213" y="2687192"/>
                <a:chExt cx="516122" cy="435958"/>
              </a:xfrm>
            </p:grpSpPr>
            <p:grpSp>
              <p:nvGrpSpPr>
                <p:cNvPr id="326" name="Group 325">
                  <a:extLst>
                    <a:ext uri="{FF2B5EF4-FFF2-40B4-BE49-F238E27FC236}">
                      <a16:creationId xmlns:a16="http://schemas.microsoft.com/office/drawing/2014/main" id="{D4A78205-E3E3-4177-B8A4-286DFC96E9EE}"/>
                    </a:ext>
                  </a:extLst>
                </p:cNvPr>
                <p:cNvGrpSpPr/>
                <p:nvPr/>
              </p:nvGrpSpPr>
              <p:grpSpPr>
                <a:xfrm>
                  <a:off x="4101974" y="2687192"/>
                  <a:ext cx="228600" cy="228600"/>
                  <a:chOff x="6614096" y="3386015"/>
                  <a:chExt cx="182880" cy="182880"/>
                </a:xfrm>
              </p:grpSpPr>
              <p:sp>
                <p:nvSpPr>
                  <p:cNvPr id="333" name="Oval 332">
                    <a:extLst>
                      <a:ext uri="{FF2B5EF4-FFF2-40B4-BE49-F238E27FC236}">
                        <a16:creationId xmlns:a16="http://schemas.microsoft.com/office/drawing/2014/main" id="{6AEA598C-CE8B-438E-BBE6-70F57296095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4" name="Oval 333">
                    <a:extLst>
                      <a:ext uri="{FF2B5EF4-FFF2-40B4-BE49-F238E27FC236}">
                        <a16:creationId xmlns:a16="http://schemas.microsoft.com/office/drawing/2014/main" id="{D96EA536-2C3E-4466-AC1D-D1A1FC525E9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7" name="Group 326">
                  <a:extLst>
                    <a:ext uri="{FF2B5EF4-FFF2-40B4-BE49-F238E27FC236}">
                      <a16:creationId xmlns:a16="http://schemas.microsoft.com/office/drawing/2014/main" id="{2512F131-9AF0-47EB-9504-2E6C867DCDBE}"/>
                    </a:ext>
                  </a:extLst>
                </p:cNvPr>
                <p:cNvGrpSpPr/>
                <p:nvPr/>
              </p:nvGrpSpPr>
              <p:grpSpPr>
                <a:xfrm>
                  <a:off x="3958213" y="2894550"/>
                  <a:ext cx="228600" cy="228600"/>
                  <a:chOff x="6614096" y="3386015"/>
                  <a:chExt cx="182880" cy="182880"/>
                </a:xfrm>
              </p:grpSpPr>
              <p:sp>
                <p:nvSpPr>
                  <p:cNvPr id="331" name="Oval 330">
                    <a:extLst>
                      <a:ext uri="{FF2B5EF4-FFF2-40B4-BE49-F238E27FC236}">
                        <a16:creationId xmlns:a16="http://schemas.microsoft.com/office/drawing/2014/main" id="{771CF042-849B-45DF-B317-2E7B237589D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2" name="Oval 331">
                    <a:extLst>
                      <a:ext uri="{FF2B5EF4-FFF2-40B4-BE49-F238E27FC236}">
                        <a16:creationId xmlns:a16="http://schemas.microsoft.com/office/drawing/2014/main" id="{D83D5372-D853-4EB1-8295-ED003099EA43}"/>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8" name="Group 327">
                  <a:extLst>
                    <a:ext uri="{FF2B5EF4-FFF2-40B4-BE49-F238E27FC236}">
                      <a16:creationId xmlns:a16="http://schemas.microsoft.com/office/drawing/2014/main" id="{1EAB659F-542C-4CFB-A1F0-CFDCE060828D}"/>
                    </a:ext>
                  </a:extLst>
                </p:cNvPr>
                <p:cNvGrpSpPr/>
                <p:nvPr/>
              </p:nvGrpSpPr>
              <p:grpSpPr>
                <a:xfrm>
                  <a:off x="4245735" y="2894550"/>
                  <a:ext cx="228600" cy="228600"/>
                  <a:chOff x="6614096" y="3386015"/>
                  <a:chExt cx="182880" cy="182880"/>
                </a:xfrm>
              </p:grpSpPr>
              <p:sp>
                <p:nvSpPr>
                  <p:cNvPr id="329" name="Oval 328">
                    <a:extLst>
                      <a:ext uri="{FF2B5EF4-FFF2-40B4-BE49-F238E27FC236}">
                        <a16:creationId xmlns:a16="http://schemas.microsoft.com/office/drawing/2014/main" id="{6819001B-A9D1-49B1-8AEF-176D8747F3F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0" name="Oval 329">
                    <a:extLst>
                      <a:ext uri="{FF2B5EF4-FFF2-40B4-BE49-F238E27FC236}">
                        <a16:creationId xmlns:a16="http://schemas.microsoft.com/office/drawing/2014/main" id="{1E677115-7E52-4463-854E-7143B85981D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35" name="Group 334">
              <a:extLst>
                <a:ext uri="{FF2B5EF4-FFF2-40B4-BE49-F238E27FC236}">
                  <a16:creationId xmlns:a16="http://schemas.microsoft.com/office/drawing/2014/main" id="{99C2D99A-3754-41D6-8613-4D0BB16BEB74}"/>
                </a:ext>
              </a:extLst>
            </p:cNvPr>
            <p:cNvGrpSpPr/>
            <p:nvPr/>
          </p:nvGrpSpPr>
          <p:grpSpPr>
            <a:xfrm>
              <a:off x="5851576" y="4939987"/>
              <a:ext cx="287122" cy="287122"/>
              <a:chOff x="3829879" y="2544417"/>
              <a:chExt cx="781878" cy="781878"/>
            </a:xfrm>
          </p:grpSpPr>
          <p:sp>
            <p:nvSpPr>
              <p:cNvPr id="336" name="Rectangle: Rounded Corners 335">
                <a:extLst>
                  <a:ext uri="{FF2B5EF4-FFF2-40B4-BE49-F238E27FC236}">
                    <a16:creationId xmlns:a16="http://schemas.microsoft.com/office/drawing/2014/main" id="{80E05E7E-A3F3-4961-947A-17AF5ACEE913}"/>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7" name="Group 336">
                <a:extLst>
                  <a:ext uri="{FF2B5EF4-FFF2-40B4-BE49-F238E27FC236}">
                    <a16:creationId xmlns:a16="http://schemas.microsoft.com/office/drawing/2014/main" id="{9AC97C50-E169-40DC-B568-53986E7A95B6}"/>
                  </a:ext>
                </a:extLst>
              </p:cNvPr>
              <p:cNvGrpSpPr/>
              <p:nvPr/>
            </p:nvGrpSpPr>
            <p:grpSpPr>
              <a:xfrm>
                <a:off x="3962757" y="2717377"/>
                <a:ext cx="516122" cy="435958"/>
                <a:chOff x="3958213" y="2687192"/>
                <a:chExt cx="516122" cy="435958"/>
              </a:xfrm>
            </p:grpSpPr>
            <p:grpSp>
              <p:nvGrpSpPr>
                <p:cNvPr id="338" name="Group 337">
                  <a:extLst>
                    <a:ext uri="{FF2B5EF4-FFF2-40B4-BE49-F238E27FC236}">
                      <a16:creationId xmlns:a16="http://schemas.microsoft.com/office/drawing/2014/main" id="{012EC4BE-F4FF-45E1-8730-CE91726166B1}"/>
                    </a:ext>
                  </a:extLst>
                </p:cNvPr>
                <p:cNvGrpSpPr/>
                <p:nvPr/>
              </p:nvGrpSpPr>
              <p:grpSpPr>
                <a:xfrm>
                  <a:off x="4101974" y="2687192"/>
                  <a:ext cx="228600" cy="228600"/>
                  <a:chOff x="6614096" y="3386015"/>
                  <a:chExt cx="182880" cy="182880"/>
                </a:xfrm>
              </p:grpSpPr>
              <p:sp>
                <p:nvSpPr>
                  <p:cNvPr id="345" name="Oval 344">
                    <a:extLst>
                      <a:ext uri="{FF2B5EF4-FFF2-40B4-BE49-F238E27FC236}">
                        <a16:creationId xmlns:a16="http://schemas.microsoft.com/office/drawing/2014/main" id="{86B20664-2C66-447B-BA9B-45F0D9FA6C0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6" name="Oval 345">
                    <a:extLst>
                      <a:ext uri="{FF2B5EF4-FFF2-40B4-BE49-F238E27FC236}">
                        <a16:creationId xmlns:a16="http://schemas.microsoft.com/office/drawing/2014/main" id="{87B20346-7CB4-40F1-B850-EE29F281C28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39" name="Group 338">
                  <a:extLst>
                    <a:ext uri="{FF2B5EF4-FFF2-40B4-BE49-F238E27FC236}">
                      <a16:creationId xmlns:a16="http://schemas.microsoft.com/office/drawing/2014/main" id="{A92C670B-9BB3-423C-8854-587F31B1121D}"/>
                    </a:ext>
                  </a:extLst>
                </p:cNvPr>
                <p:cNvGrpSpPr/>
                <p:nvPr/>
              </p:nvGrpSpPr>
              <p:grpSpPr>
                <a:xfrm>
                  <a:off x="3958213" y="2894550"/>
                  <a:ext cx="228600" cy="228600"/>
                  <a:chOff x="6614096" y="3386015"/>
                  <a:chExt cx="182880" cy="182880"/>
                </a:xfrm>
              </p:grpSpPr>
              <p:sp>
                <p:nvSpPr>
                  <p:cNvPr id="343" name="Oval 342">
                    <a:extLst>
                      <a:ext uri="{FF2B5EF4-FFF2-40B4-BE49-F238E27FC236}">
                        <a16:creationId xmlns:a16="http://schemas.microsoft.com/office/drawing/2014/main" id="{2F57BAE6-7587-414F-AB97-D99FC11BB00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4" name="Oval 343">
                    <a:extLst>
                      <a:ext uri="{FF2B5EF4-FFF2-40B4-BE49-F238E27FC236}">
                        <a16:creationId xmlns:a16="http://schemas.microsoft.com/office/drawing/2014/main" id="{CEFC5899-2CA2-4D7E-A4E3-3DFF6838A269}"/>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40" name="Group 339">
                  <a:extLst>
                    <a:ext uri="{FF2B5EF4-FFF2-40B4-BE49-F238E27FC236}">
                      <a16:creationId xmlns:a16="http://schemas.microsoft.com/office/drawing/2014/main" id="{709B2BCB-D968-4179-B035-2584AE30D6EC}"/>
                    </a:ext>
                  </a:extLst>
                </p:cNvPr>
                <p:cNvGrpSpPr/>
                <p:nvPr/>
              </p:nvGrpSpPr>
              <p:grpSpPr>
                <a:xfrm>
                  <a:off x="4245735" y="2894550"/>
                  <a:ext cx="228600" cy="228600"/>
                  <a:chOff x="6614096" y="3386015"/>
                  <a:chExt cx="182880" cy="182880"/>
                </a:xfrm>
              </p:grpSpPr>
              <p:sp>
                <p:nvSpPr>
                  <p:cNvPr id="341" name="Oval 340">
                    <a:extLst>
                      <a:ext uri="{FF2B5EF4-FFF2-40B4-BE49-F238E27FC236}">
                        <a16:creationId xmlns:a16="http://schemas.microsoft.com/office/drawing/2014/main" id="{9A6AA622-B147-4B8F-885D-65A635213CF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2" name="Oval 341">
                    <a:extLst>
                      <a:ext uri="{FF2B5EF4-FFF2-40B4-BE49-F238E27FC236}">
                        <a16:creationId xmlns:a16="http://schemas.microsoft.com/office/drawing/2014/main" id="{E07F2699-6225-4E9D-A844-5AFDCCAE72E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47" name="Group 346">
              <a:extLst>
                <a:ext uri="{FF2B5EF4-FFF2-40B4-BE49-F238E27FC236}">
                  <a16:creationId xmlns:a16="http://schemas.microsoft.com/office/drawing/2014/main" id="{9C2F9097-7351-4732-BD34-6812935A9721}"/>
                </a:ext>
              </a:extLst>
            </p:cNvPr>
            <p:cNvGrpSpPr/>
            <p:nvPr/>
          </p:nvGrpSpPr>
          <p:grpSpPr>
            <a:xfrm>
              <a:off x="5851576" y="5523424"/>
              <a:ext cx="287122" cy="287122"/>
              <a:chOff x="3829879" y="2544417"/>
              <a:chExt cx="781878" cy="781878"/>
            </a:xfrm>
          </p:grpSpPr>
          <p:sp>
            <p:nvSpPr>
              <p:cNvPr id="348" name="Rectangle: Rounded Corners 347">
                <a:extLst>
                  <a:ext uri="{FF2B5EF4-FFF2-40B4-BE49-F238E27FC236}">
                    <a16:creationId xmlns:a16="http://schemas.microsoft.com/office/drawing/2014/main" id="{E4765612-FD4C-43F0-A2E6-7FA139C84AB4}"/>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49" name="Group 348">
                <a:extLst>
                  <a:ext uri="{FF2B5EF4-FFF2-40B4-BE49-F238E27FC236}">
                    <a16:creationId xmlns:a16="http://schemas.microsoft.com/office/drawing/2014/main" id="{13B27589-FA7F-446D-8216-00C3EA19E436}"/>
                  </a:ext>
                </a:extLst>
              </p:cNvPr>
              <p:cNvGrpSpPr/>
              <p:nvPr/>
            </p:nvGrpSpPr>
            <p:grpSpPr>
              <a:xfrm>
                <a:off x="3962757" y="2717377"/>
                <a:ext cx="516122" cy="435958"/>
                <a:chOff x="3958213" y="2687192"/>
                <a:chExt cx="516122" cy="435958"/>
              </a:xfrm>
            </p:grpSpPr>
            <p:grpSp>
              <p:nvGrpSpPr>
                <p:cNvPr id="350" name="Group 349">
                  <a:extLst>
                    <a:ext uri="{FF2B5EF4-FFF2-40B4-BE49-F238E27FC236}">
                      <a16:creationId xmlns:a16="http://schemas.microsoft.com/office/drawing/2014/main" id="{8DC58C3A-AACC-48E0-B8C7-4D30AAC45045}"/>
                    </a:ext>
                  </a:extLst>
                </p:cNvPr>
                <p:cNvGrpSpPr/>
                <p:nvPr/>
              </p:nvGrpSpPr>
              <p:grpSpPr>
                <a:xfrm>
                  <a:off x="4101974" y="2687192"/>
                  <a:ext cx="228600" cy="228600"/>
                  <a:chOff x="6614096" y="3386015"/>
                  <a:chExt cx="182880" cy="182880"/>
                </a:xfrm>
              </p:grpSpPr>
              <p:sp>
                <p:nvSpPr>
                  <p:cNvPr id="357" name="Oval 356">
                    <a:extLst>
                      <a:ext uri="{FF2B5EF4-FFF2-40B4-BE49-F238E27FC236}">
                        <a16:creationId xmlns:a16="http://schemas.microsoft.com/office/drawing/2014/main" id="{A6EB00A9-CF40-480E-8030-1B9DF32283F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8" name="Oval 357">
                    <a:extLst>
                      <a:ext uri="{FF2B5EF4-FFF2-40B4-BE49-F238E27FC236}">
                        <a16:creationId xmlns:a16="http://schemas.microsoft.com/office/drawing/2014/main" id="{1719909C-B8EC-4DE0-B319-8143F265BAA5}"/>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1" name="Group 350">
                  <a:extLst>
                    <a:ext uri="{FF2B5EF4-FFF2-40B4-BE49-F238E27FC236}">
                      <a16:creationId xmlns:a16="http://schemas.microsoft.com/office/drawing/2014/main" id="{EA740D22-685F-4B7B-84C5-879A424F7EDF}"/>
                    </a:ext>
                  </a:extLst>
                </p:cNvPr>
                <p:cNvGrpSpPr/>
                <p:nvPr/>
              </p:nvGrpSpPr>
              <p:grpSpPr>
                <a:xfrm>
                  <a:off x="3958213" y="2894550"/>
                  <a:ext cx="228600" cy="228600"/>
                  <a:chOff x="6614096" y="3386015"/>
                  <a:chExt cx="182880" cy="182880"/>
                </a:xfrm>
              </p:grpSpPr>
              <p:sp>
                <p:nvSpPr>
                  <p:cNvPr id="355" name="Oval 354">
                    <a:extLst>
                      <a:ext uri="{FF2B5EF4-FFF2-40B4-BE49-F238E27FC236}">
                        <a16:creationId xmlns:a16="http://schemas.microsoft.com/office/drawing/2014/main" id="{42CC8CE9-187F-48C1-AB76-A2687D257BF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6" name="Oval 355">
                    <a:extLst>
                      <a:ext uri="{FF2B5EF4-FFF2-40B4-BE49-F238E27FC236}">
                        <a16:creationId xmlns:a16="http://schemas.microsoft.com/office/drawing/2014/main" id="{A201A7BD-F56B-4480-AA1F-C1639798308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2" name="Group 351">
                  <a:extLst>
                    <a:ext uri="{FF2B5EF4-FFF2-40B4-BE49-F238E27FC236}">
                      <a16:creationId xmlns:a16="http://schemas.microsoft.com/office/drawing/2014/main" id="{5C703815-173C-4BD2-8C6E-0D0A503FDF1B}"/>
                    </a:ext>
                  </a:extLst>
                </p:cNvPr>
                <p:cNvGrpSpPr/>
                <p:nvPr/>
              </p:nvGrpSpPr>
              <p:grpSpPr>
                <a:xfrm>
                  <a:off x="4245735" y="2894550"/>
                  <a:ext cx="228600" cy="228600"/>
                  <a:chOff x="6614096" y="3386015"/>
                  <a:chExt cx="182880" cy="182880"/>
                </a:xfrm>
              </p:grpSpPr>
              <p:sp>
                <p:nvSpPr>
                  <p:cNvPr id="353" name="Oval 352">
                    <a:extLst>
                      <a:ext uri="{FF2B5EF4-FFF2-40B4-BE49-F238E27FC236}">
                        <a16:creationId xmlns:a16="http://schemas.microsoft.com/office/drawing/2014/main" id="{3C5F610F-AAF1-40C5-8A7B-871056D9BF9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4" name="Oval 353">
                    <a:extLst>
                      <a:ext uri="{FF2B5EF4-FFF2-40B4-BE49-F238E27FC236}">
                        <a16:creationId xmlns:a16="http://schemas.microsoft.com/office/drawing/2014/main" id="{20FF466C-B01A-4909-8F95-839350AD0CF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59" name="Group 358">
              <a:extLst>
                <a:ext uri="{FF2B5EF4-FFF2-40B4-BE49-F238E27FC236}">
                  <a16:creationId xmlns:a16="http://schemas.microsoft.com/office/drawing/2014/main" id="{C6673AEB-73C4-4374-B7C2-98723E5B2DAE}"/>
                </a:ext>
              </a:extLst>
            </p:cNvPr>
            <p:cNvGrpSpPr/>
            <p:nvPr/>
          </p:nvGrpSpPr>
          <p:grpSpPr>
            <a:xfrm>
              <a:off x="5851576" y="6114812"/>
              <a:ext cx="287122" cy="287122"/>
              <a:chOff x="3829879" y="2544417"/>
              <a:chExt cx="781878" cy="781878"/>
            </a:xfrm>
          </p:grpSpPr>
          <p:sp>
            <p:nvSpPr>
              <p:cNvPr id="360" name="Rectangle: Rounded Corners 359">
                <a:extLst>
                  <a:ext uri="{FF2B5EF4-FFF2-40B4-BE49-F238E27FC236}">
                    <a16:creationId xmlns:a16="http://schemas.microsoft.com/office/drawing/2014/main" id="{7AC82BE0-14CD-444E-8B01-235B54F9DF38}"/>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61" name="Group 360">
                <a:extLst>
                  <a:ext uri="{FF2B5EF4-FFF2-40B4-BE49-F238E27FC236}">
                    <a16:creationId xmlns:a16="http://schemas.microsoft.com/office/drawing/2014/main" id="{D3D8C60F-6167-446B-A680-F36B963ACE61}"/>
                  </a:ext>
                </a:extLst>
              </p:cNvPr>
              <p:cNvGrpSpPr/>
              <p:nvPr/>
            </p:nvGrpSpPr>
            <p:grpSpPr>
              <a:xfrm>
                <a:off x="3962757" y="2717377"/>
                <a:ext cx="516122" cy="435958"/>
                <a:chOff x="3958213" y="2687192"/>
                <a:chExt cx="516122" cy="435958"/>
              </a:xfrm>
            </p:grpSpPr>
            <p:grpSp>
              <p:nvGrpSpPr>
                <p:cNvPr id="362" name="Group 361">
                  <a:extLst>
                    <a:ext uri="{FF2B5EF4-FFF2-40B4-BE49-F238E27FC236}">
                      <a16:creationId xmlns:a16="http://schemas.microsoft.com/office/drawing/2014/main" id="{2C3372F3-2378-4014-AB85-AA98CC3F4C68}"/>
                    </a:ext>
                  </a:extLst>
                </p:cNvPr>
                <p:cNvGrpSpPr/>
                <p:nvPr/>
              </p:nvGrpSpPr>
              <p:grpSpPr>
                <a:xfrm>
                  <a:off x="4101974" y="2687192"/>
                  <a:ext cx="228600" cy="228600"/>
                  <a:chOff x="6614096" y="3386015"/>
                  <a:chExt cx="182880" cy="182880"/>
                </a:xfrm>
              </p:grpSpPr>
              <p:sp>
                <p:nvSpPr>
                  <p:cNvPr id="369" name="Oval 368">
                    <a:extLst>
                      <a:ext uri="{FF2B5EF4-FFF2-40B4-BE49-F238E27FC236}">
                        <a16:creationId xmlns:a16="http://schemas.microsoft.com/office/drawing/2014/main" id="{9C74BAB7-EA53-4A49-B294-F4B59217E24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0" name="Oval 369">
                    <a:extLst>
                      <a:ext uri="{FF2B5EF4-FFF2-40B4-BE49-F238E27FC236}">
                        <a16:creationId xmlns:a16="http://schemas.microsoft.com/office/drawing/2014/main" id="{9617F317-5897-4882-BCF6-C84EE39F488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3" name="Group 362">
                  <a:extLst>
                    <a:ext uri="{FF2B5EF4-FFF2-40B4-BE49-F238E27FC236}">
                      <a16:creationId xmlns:a16="http://schemas.microsoft.com/office/drawing/2014/main" id="{F3710173-00CB-4538-870E-F8CEE3CCCD12}"/>
                    </a:ext>
                  </a:extLst>
                </p:cNvPr>
                <p:cNvGrpSpPr/>
                <p:nvPr/>
              </p:nvGrpSpPr>
              <p:grpSpPr>
                <a:xfrm>
                  <a:off x="3958213" y="2894550"/>
                  <a:ext cx="228600" cy="228600"/>
                  <a:chOff x="6614096" y="3386015"/>
                  <a:chExt cx="182880" cy="182880"/>
                </a:xfrm>
              </p:grpSpPr>
              <p:sp>
                <p:nvSpPr>
                  <p:cNvPr id="367" name="Oval 366">
                    <a:extLst>
                      <a:ext uri="{FF2B5EF4-FFF2-40B4-BE49-F238E27FC236}">
                        <a16:creationId xmlns:a16="http://schemas.microsoft.com/office/drawing/2014/main" id="{22EA293C-E1CF-4783-858D-A0D41CDB067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8" name="Oval 367">
                    <a:extLst>
                      <a:ext uri="{FF2B5EF4-FFF2-40B4-BE49-F238E27FC236}">
                        <a16:creationId xmlns:a16="http://schemas.microsoft.com/office/drawing/2014/main" id="{FB0C6FE9-56AD-4C47-AE85-9278147FB24B}"/>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4" name="Group 363">
                  <a:extLst>
                    <a:ext uri="{FF2B5EF4-FFF2-40B4-BE49-F238E27FC236}">
                      <a16:creationId xmlns:a16="http://schemas.microsoft.com/office/drawing/2014/main" id="{A9E6AA8D-EDCC-47F1-B3E3-342BFCDAE746}"/>
                    </a:ext>
                  </a:extLst>
                </p:cNvPr>
                <p:cNvGrpSpPr/>
                <p:nvPr/>
              </p:nvGrpSpPr>
              <p:grpSpPr>
                <a:xfrm>
                  <a:off x="4245735" y="2894550"/>
                  <a:ext cx="228600" cy="228600"/>
                  <a:chOff x="6614096" y="3386015"/>
                  <a:chExt cx="182880" cy="182880"/>
                </a:xfrm>
              </p:grpSpPr>
              <p:sp>
                <p:nvSpPr>
                  <p:cNvPr id="365" name="Oval 364">
                    <a:extLst>
                      <a:ext uri="{FF2B5EF4-FFF2-40B4-BE49-F238E27FC236}">
                        <a16:creationId xmlns:a16="http://schemas.microsoft.com/office/drawing/2014/main" id="{430842F8-1C6B-4D30-8139-1A955380DA5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6" name="Oval 365">
                    <a:extLst>
                      <a:ext uri="{FF2B5EF4-FFF2-40B4-BE49-F238E27FC236}">
                        <a16:creationId xmlns:a16="http://schemas.microsoft.com/office/drawing/2014/main" id="{BAD508AE-F382-474D-BB0F-328A8DA4BF87}"/>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sp>
        <p:nvSpPr>
          <p:cNvPr id="389" name="Isosceles Triangle 388">
            <a:extLst>
              <a:ext uri="{FF2B5EF4-FFF2-40B4-BE49-F238E27FC236}">
                <a16:creationId xmlns:a16="http://schemas.microsoft.com/office/drawing/2014/main" id="{FEDB0D4A-59E7-419E-B367-0FBD689230B6}"/>
              </a:ext>
              <a:ext uri="{C183D7F6-B498-43B3-948B-1728B52AA6E4}">
                <adec:decorative xmlns:adec="http://schemas.microsoft.com/office/drawing/2017/decorative" val="1"/>
              </a:ext>
            </a:extLst>
          </p:cNvPr>
          <p:cNvSpPr/>
          <p:nvPr/>
        </p:nvSpPr>
        <p:spPr bwMode="auto">
          <a:xfrm rot="10800000">
            <a:off x="2972503"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1" name="Group 370">
            <a:extLst>
              <a:ext uri="{FF2B5EF4-FFF2-40B4-BE49-F238E27FC236}">
                <a16:creationId xmlns:a16="http://schemas.microsoft.com/office/drawing/2014/main" id="{CFF1D237-2006-4C09-8FE0-079A1D013DEE}"/>
              </a:ext>
              <a:ext uri="{C183D7F6-B498-43B3-948B-1728B52AA6E4}">
                <adec:decorative xmlns:adec="http://schemas.microsoft.com/office/drawing/2017/decorative" val="1"/>
              </a:ext>
            </a:extLst>
          </p:cNvPr>
          <p:cNvGrpSpPr/>
          <p:nvPr/>
        </p:nvGrpSpPr>
        <p:grpSpPr>
          <a:xfrm>
            <a:off x="6565177" y="129839"/>
            <a:ext cx="1371600" cy="1036869"/>
            <a:chOff x="3850740" y="151509"/>
            <a:chExt cx="1371600" cy="1036869"/>
          </a:xfrm>
        </p:grpSpPr>
        <p:sp>
          <p:nvSpPr>
            <p:cNvPr id="372" name="Rectangle 371">
              <a:extLst>
                <a:ext uri="{FF2B5EF4-FFF2-40B4-BE49-F238E27FC236}">
                  <a16:creationId xmlns:a16="http://schemas.microsoft.com/office/drawing/2014/main" id="{C3D96A02-D350-473B-A81E-03237F1DCCCD}"/>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dirty="0">
                  <a:ln>
                    <a:noFill/>
                  </a:ln>
                  <a:solidFill>
                    <a:srgbClr val="D2D2D2"/>
                  </a:solidFill>
                  <a:effectLst/>
                  <a:uLnTx/>
                  <a:uFillTx/>
                  <a:latin typeface="Segoe UI"/>
                  <a:ea typeface="+mn-ea"/>
                  <a:cs typeface="Segoe UI" pitchFamily="34" charset="0"/>
                </a:rPr>
                <a:t>learning</a:t>
              </a:r>
            </a:p>
          </p:txBody>
        </p:sp>
        <p:sp>
          <p:nvSpPr>
            <p:cNvPr id="373" name="Brain_3" title="Icon of a brain">
              <a:extLst>
                <a:ext uri="{FF2B5EF4-FFF2-40B4-BE49-F238E27FC236}">
                  <a16:creationId xmlns:a16="http://schemas.microsoft.com/office/drawing/2014/main" id="{0D780AC7-C4EB-4785-A872-E6D0CC5631E3}"/>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74" name="Group 373">
            <a:extLst>
              <a:ext uri="{FF2B5EF4-FFF2-40B4-BE49-F238E27FC236}">
                <a16:creationId xmlns:a16="http://schemas.microsoft.com/office/drawing/2014/main" id="{DCE36175-56C1-49CB-95ED-D667A4F93A4D}"/>
              </a:ext>
              <a:ext uri="{C183D7F6-B498-43B3-948B-1728B52AA6E4}">
                <adec:decorative xmlns:adec="http://schemas.microsoft.com/office/drawing/2017/decorative" val="1"/>
              </a:ext>
            </a:extLst>
          </p:cNvPr>
          <p:cNvGrpSpPr/>
          <p:nvPr/>
        </p:nvGrpSpPr>
        <p:grpSpPr>
          <a:xfrm>
            <a:off x="4487935" y="128409"/>
            <a:ext cx="1371600" cy="1038299"/>
            <a:chOff x="10782722" y="150079"/>
            <a:chExt cx="1371600" cy="1038299"/>
          </a:xfrm>
        </p:grpSpPr>
        <p:sp>
          <p:nvSpPr>
            <p:cNvPr id="375" name="Rectangle 374">
              <a:extLst>
                <a:ext uri="{FF2B5EF4-FFF2-40B4-BE49-F238E27FC236}">
                  <a16:creationId xmlns:a16="http://schemas.microsoft.com/office/drawing/2014/main" id="{A38455B7-4814-4ADA-AC44-6122A4CA3A98}"/>
                </a:ext>
              </a:extLst>
            </p:cNvPr>
            <p:cNvSpPr/>
            <p:nvPr/>
          </p:nvSpPr>
          <p:spPr>
            <a:xfrm>
              <a:off x="10782722" y="788268"/>
              <a:ext cx="1371600" cy="400110"/>
            </a:xfrm>
            <a:prstGeom prst="rect">
              <a:avLst/>
            </a:prstGeom>
          </p:spPr>
          <p:txBody>
            <a:bodyPr wrap="square">
              <a:spAutoFit/>
            </a:bodyPr>
            <a:lstStyle/>
            <a:p>
              <a:pPr algn="ctr" defTabSz="914192">
                <a:defRPr/>
              </a:pPr>
              <a:r>
                <a:rPr lang="en-US" sz="1000" dirty="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dirty="0">
                  <a:solidFill>
                    <a:srgbClr val="D2D2D2"/>
                  </a:solidFill>
                  <a:latin typeface="Segoe UI"/>
                  <a:cs typeface="Segoe UI" pitchFamily="34" charset="0"/>
                </a:rPr>
                <a:t>DevOps</a:t>
              </a:r>
            </a:p>
          </p:txBody>
        </p:sp>
        <p:grpSp>
          <p:nvGrpSpPr>
            <p:cNvPr id="376" name="Group 375">
              <a:extLst>
                <a:ext uri="{FF2B5EF4-FFF2-40B4-BE49-F238E27FC236}">
                  <a16:creationId xmlns:a16="http://schemas.microsoft.com/office/drawing/2014/main" id="{08C7E3D6-6C04-413D-8128-4CDF6BE40D3F}"/>
                </a:ext>
              </a:extLst>
            </p:cNvPr>
            <p:cNvGrpSpPr>
              <a:grpSpLocks noChangeAspect="1"/>
            </p:cNvGrpSpPr>
            <p:nvPr/>
          </p:nvGrpSpPr>
          <p:grpSpPr>
            <a:xfrm>
              <a:off x="11197981" y="150079"/>
              <a:ext cx="541082" cy="576072"/>
              <a:chOff x="6526200" y="1216702"/>
              <a:chExt cx="1273056" cy="1355381"/>
            </a:xfrm>
          </p:grpSpPr>
          <p:sp>
            <p:nvSpPr>
              <p:cNvPr id="377" name="Shield_EA18" title="Icon of a shield">
                <a:extLst>
                  <a:ext uri="{FF2B5EF4-FFF2-40B4-BE49-F238E27FC236}">
                    <a16:creationId xmlns:a16="http://schemas.microsoft.com/office/drawing/2014/main" id="{EB6411AB-1B50-4457-9222-DDBBCF379146}"/>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8" name="DeveloperTools_EC7A" title="Icon of a wrench and a screwdriver">
                <a:extLst>
                  <a:ext uri="{FF2B5EF4-FFF2-40B4-BE49-F238E27FC236}">
                    <a16:creationId xmlns:a16="http://schemas.microsoft.com/office/drawing/2014/main" id="{94BC4A4C-E614-437F-9A2E-8C879DB4B730}"/>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79" name="Group 378">
            <a:extLst>
              <a:ext uri="{FF2B5EF4-FFF2-40B4-BE49-F238E27FC236}">
                <a16:creationId xmlns:a16="http://schemas.microsoft.com/office/drawing/2014/main" id="{2F7BFD65-4F72-4ADA-B814-3A444A4D7A3D}"/>
              </a:ext>
              <a:ext uri="{C183D7F6-B498-43B3-948B-1728B52AA6E4}">
                <adec:decorative xmlns:adec="http://schemas.microsoft.com/office/drawing/2017/decorative" val="1"/>
              </a:ext>
            </a:extLst>
          </p:cNvPr>
          <p:cNvGrpSpPr/>
          <p:nvPr/>
        </p:nvGrpSpPr>
        <p:grpSpPr>
          <a:xfrm>
            <a:off x="8642419" y="155995"/>
            <a:ext cx="1371600" cy="856824"/>
            <a:chOff x="5583735" y="177665"/>
            <a:chExt cx="1371600" cy="856824"/>
          </a:xfrm>
        </p:grpSpPr>
        <p:sp>
          <p:nvSpPr>
            <p:cNvPr id="380" name="Rectangle 379">
              <a:extLst>
                <a:ext uri="{FF2B5EF4-FFF2-40B4-BE49-F238E27FC236}">
                  <a16:creationId xmlns:a16="http://schemas.microsoft.com/office/drawing/2014/main" id="{5CE274B9-FD3A-457D-80CA-8143A819AC79}"/>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2D2D2"/>
                  </a:solidFill>
                  <a:effectLst/>
                  <a:uLnTx/>
                  <a:uFillTx/>
                  <a:latin typeface="Segoe UI"/>
                  <a:ea typeface="+mn-ea"/>
                  <a:cs typeface="Segoe UI" pitchFamily="34" charset="0"/>
                </a:rPr>
                <a:t>IoT</a:t>
              </a:r>
            </a:p>
          </p:txBody>
        </p:sp>
        <p:sp>
          <p:nvSpPr>
            <p:cNvPr id="381" name="IoT" title="Icon of five circles that all connect to a center circle">
              <a:extLst>
                <a:ext uri="{FF2B5EF4-FFF2-40B4-BE49-F238E27FC236}">
                  <a16:creationId xmlns:a16="http://schemas.microsoft.com/office/drawing/2014/main" id="{054B7821-9CF0-4B71-BB59-1235EAB38A98}"/>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49" name="Group 448">
            <a:extLst>
              <a:ext uri="{FF2B5EF4-FFF2-40B4-BE49-F238E27FC236}">
                <a16:creationId xmlns:a16="http://schemas.microsoft.com/office/drawing/2014/main" id="{AA2C45EE-E846-4060-AC02-A63E8788010E}"/>
              </a:ext>
              <a:ext uri="{C183D7F6-B498-43B3-948B-1728B52AA6E4}">
                <adec:decorative xmlns:adec="http://schemas.microsoft.com/office/drawing/2017/decorative" val="1"/>
              </a:ext>
            </a:extLst>
          </p:cNvPr>
          <p:cNvGrpSpPr/>
          <p:nvPr/>
        </p:nvGrpSpPr>
        <p:grpSpPr>
          <a:xfrm>
            <a:off x="333451" y="161073"/>
            <a:ext cx="1371600" cy="1005635"/>
            <a:chOff x="384750" y="182743"/>
            <a:chExt cx="1371600" cy="1005635"/>
          </a:xfrm>
        </p:grpSpPr>
        <p:sp>
          <p:nvSpPr>
            <p:cNvPr id="450" name="Rectangle 449">
              <a:extLst>
                <a:ext uri="{FF2B5EF4-FFF2-40B4-BE49-F238E27FC236}">
                  <a16:creationId xmlns:a16="http://schemas.microsoft.com/office/drawing/2014/main" id="{66B66B35-1C57-47DA-909E-A8EC4FA3C84B}"/>
                </a:ext>
              </a:extLst>
            </p:cNvPr>
            <p:cNvSpPr/>
            <p:nvPr/>
          </p:nvSpPr>
          <p:spPr>
            <a:xfrm>
              <a:off x="384750" y="788268"/>
              <a:ext cx="1371600" cy="400110"/>
            </a:xfrm>
            <a:prstGeom prst="rect">
              <a:avLst/>
            </a:prstGeom>
          </p:spPr>
          <p:txBody>
            <a:bodyPr wrap="square">
              <a:noAutofit/>
            </a:bodyPr>
            <a:lstStyle/>
            <a:p>
              <a:pPr algn="ctr" defTabSz="914192">
                <a:defRPr/>
              </a:pPr>
              <a:r>
                <a:rPr lang="en-US" sz="1000" dirty="0">
                  <a:solidFill>
                    <a:srgbClr val="D2D2D2"/>
                  </a:solidFill>
                  <a:latin typeface="Segoe UI"/>
                  <a:cs typeface="Segoe UI" pitchFamily="34" charset="0"/>
                </a:rPr>
                <a:t>Lift and shift to containers</a:t>
              </a:r>
            </a:p>
          </p:txBody>
        </p:sp>
        <p:grpSp>
          <p:nvGrpSpPr>
            <p:cNvPr id="451" name="Group 450">
              <a:extLst>
                <a:ext uri="{FF2B5EF4-FFF2-40B4-BE49-F238E27FC236}">
                  <a16:creationId xmlns:a16="http://schemas.microsoft.com/office/drawing/2014/main" id="{7C3A7CB3-F68C-4EB5-8E35-3FBCD2A049F2}"/>
                </a:ext>
              </a:extLst>
            </p:cNvPr>
            <p:cNvGrpSpPr/>
            <p:nvPr/>
          </p:nvGrpSpPr>
          <p:grpSpPr>
            <a:xfrm>
              <a:off x="661970" y="182743"/>
              <a:ext cx="817153" cy="510741"/>
              <a:chOff x="2473324" y="3092343"/>
              <a:chExt cx="1138048" cy="711307"/>
            </a:xfrm>
          </p:grpSpPr>
          <p:grpSp>
            <p:nvGrpSpPr>
              <p:cNvPr id="452" name="Group 451">
                <a:extLst>
                  <a:ext uri="{FF2B5EF4-FFF2-40B4-BE49-F238E27FC236}">
                    <a16:creationId xmlns:a16="http://schemas.microsoft.com/office/drawing/2014/main" id="{3BBB305B-6044-4520-ABDF-5DC31949A0D6}"/>
                  </a:ext>
                </a:extLst>
              </p:cNvPr>
              <p:cNvGrpSpPr/>
              <p:nvPr/>
            </p:nvGrpSpPr>
            <p:grpSpPr>
              <a:xfrm>
                <a:off x="2688643" y="3092343"/>
                <a:ext cx="922729" cy="200438"/>
                <a:chOff x="2688643" y="3092343"/>
                <a:chExt cx="922729" cy="200438"/>
              </a:xfrm>
            </p:grpSpPr>
            <p:sp>
              <p:nvSpPr>
                <p:cNvPr id="460" name="Freeform: Shape 459">
                  <a:extLst>
                    <a:ext uri="{FF2B5EF4-FFF2-40B4-BE49-F238E27FC236}">
                      <a16:creationId xmlns:a16="http://schemas.microsoft.com/office/drawing/2014/main" id="{DA499771-AC39-4B42-AAE4-E22E2B048187}"/>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461" name="Freeform: Shape 460">
                  <a:extLst>
                    <a:ext uri="{FF2B5EF4-FFF2-40B4-BE49-F238E27FC236}">
                      <a16:creationId xmlns:a16="http://schemas.microsoft.com/office/drawing/2014/main" id="{E5B5067B-E9F5-4434-8240-C4E7221B30B2}"/>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462" name="Freeform: Shape 461">
                  <a:extLst>
                    <a:ext uri="{FF2B5EF4-FFF2-40B4-BE49-F238E27FC236}">
                      <a16:creationId xmlns:a16="http://schemas.microsoft.com/office/drawing/2014/main" id="{88130225-4988-4EF4-ABEE-1D75A75DD1AD}"/>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463" name="Freeform: Shape 462">
                  <a:extLst>
                    <a:ext uri="{FF2B5EF4-FFF2-40B4-BE49-F238E27FC236}">
                      <a16:creationId xmlns:a16="http://schemas.microsoft.com/office/drawing/2014/main" id="{EFCFFD46-699E-4E80-836B-583FCFF173F2}"/>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453" name="Freeform: Shape 452">
                <a:extLst>
                  <a:ext uri="{FF2B5EF4-FFF2-40B4-BE49-F238E27FC236}">
                    <a16:creationId xmlns:a16="http://schemas.microsoft.com/office/drawing/2014/main" id="{FCBB8CCC-0B3D-491C-A7BC-68276EC07078}"/>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454" name="Group 453">
                <a:extLst>
                  <a:ext uri="{FF2B5EF4-FFF2-40B4-BE49-F238E27FC236}">
                    <a16:creationId xmlns:a16="http://schemas.microsoft.com/office/drawing/2014/main" id="{5D2B0495-0F84-4C02-83F7-4EEADE327E59}"/>
                  </a:ext>
                </a:extLst>
              </p:cNvPr>
              <p:cNvGrpSpPr/>
              <p:nvPr/>
            </p:nvGrpSpPr>
            <p:grpSpPr>
              <a:xfrm>
                <a:off x="3062706" y="3298775"/>
                <a:ext cx="426743" cy="200438"/>
                <a:chOff x="3062706" y="3308474"/>
                <a:chExt cx="426743" cy="200438"/>
              </a:xfrm>
            </p:grpSpPr>
            <p:sp>
              <p:nvSpPr>
                <p:cNvPr id="458" name="Freeform: Shape 457">
                  <a:extLst>
                    <a:ext uri="{FF2B5EF4-FFF2-40B4-BE49-F238E27FC236}">
                      <a16:creationId xmlns:a16="http://schemas.microsoft.com/office/drawing/2014/main" id="{BC2F9532-0058-4A13-852F-E42BEB54CEB2}"/>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459" name="Freeform: Shape 458">
                  <a:extLst>
                    <a:ext uri="{FF2B5EF4-FFF2-40B4-BE49-F238E27FC236}">
                      <a16:creationId xmlns:a16="http://schemas.microsoft.com/office/drawing/2014/main" id="{D6E41269-E87D-47E9-A1F4-B208CB5CCF79}"/>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455" name="Freeform: Shape 454">
                <a:extLst>
                  <a:ext uri="{FF2B5EF4-FFF2-40B4-BE49-F238E27FC236}">
                    <a16:creationId xmlns:a16="http://schemas.microsoft.com/office/drawing/2014/main" id="{D2F47F9D-7CDC-480A-AAE4-751731AD63A0}"/>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456" name="Rectangle 455">
                <a:extLst>
                  <a:ext uri="{FF2B5EF4-FFF2-40B4-BE49-F238E27FC236}">
                    <a16:creationId xmlns:a16="http://schemas.microsoft.com/office/drawing/2014/main" id="{1C47CD7C-7630-425B-8A44-3ABA66033E95}"/>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457" name="Straight Arrow Connector 456">
                <a:extLst>
                  <a:ext uri="{FF2B5EF4-FFF2-40B4-BE49-F238E27FC236}">
                    <a16:creationId xmlns:a16="http://schemas.microsoft.com/office/drawing/2014/main" id="{C6489BC7-4AB4-4A38-A274-00AA24160FEB}"/>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 name="Group 1">
            <a:extLst>
              <a:ext uri="{FF2B5EF4-FFF2-40B4-BE49-F238E27FC236}">
                <a16:creationId xmlns:a16="http://schemas.microsoft.com/office/drawing/2014/main" id="{044D45C4-D5A3-477F-91A2-A4D9105B6C57}"/>
              </a:ext>
              <a:ext uri="{C183D7F6-B498-43B3-948B-1728B52AA6E4}">
                <adec:decorative xmlns:adec="http://schemas.microsoft.com/office/drawing/2017/decorative" val="1"/>
              </a:ext>
            </a:extLst>
          </p:cNvPr>
          <p:cNvGrpSpPr/>
          <p:nvPr/>
        </p:nvGrpSpPr>
        <p:grpSpPr>
          <a:xfrm>
            <a:off x="10719662" y="207569"/>
            <a:ext cx="1371600" cy="959139"/>
            <a:chOff x="10719662" y="207569"/>
            <a:chExt cx="1371600" cy="959139"/>
          </a:xfrm>
        </p:grpSpPr>
        <p:sp>
          <p:nvSpPr>
            <p:cNvPr id="385" name="binary" title="Icon of binary code, ones and zeros">
              <a:extLst>
                <a:ext uri="{FF2B5EF4-FFF2-40B4-BE49-F238E27FC236}">
                  <a16:creationId xmlns:a16="http://schemas.microsoft.com/office/drawing/2014/main" id="{2D5C44A3-097F-40D7-9864-3951838F0B81}"/>
                </a:ext>
              </a:extLst>
            </p:cNvPr>
            <p:cNvSpPr>
              <a:spLocks noChangeAspect="1" noEditPoints="1"/>
            </p:cNvSpPr>
            <p:nvPr/>
          </p:nvSpPr>
          <p:spPr bwMode="auto">
            <a:xfrm>
              <a:off x="11339423" y="20756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386" name="Group 385">
              <a:extLst>
                <a:ext uri="{FF2B5EF4-FFF2-40B4-BE49-F238E27FC236}">
                  <a16:creationId xmlns:a16="http://schemas.microsoft.com/office/drawing/2014/main" id="{F85BAB91-5DC6-4BDC-917E-B38BA397E7CD}"/>
                </a:ext>
              </a:extLst>
            </p:cNvPr>
            <p:cNvGrpSpPr/>
            <p:nvPr/>
          </p:nvGrpSpPr>
          <p:grpSpPr>
            <a:xfrm>
              <a:off x="10896110" y="344588"/>
              <a:ext cx="338404" cy="143714"/>
              <a:chOff x="8802877" y="1279923"/>
              <a:chExt cx="255843" cy="143714"/>
            </a:xfrm>
          </p:grpSpPr>
          <p:cxnSp>
            <p:nvCxnSpPr>
              <p:cNvPr id="388" name="Straight Connector 387">
                <a:extLst>
                  <a:ext uri="{FF2B5EF4-FFF2-40B4-BE49-F238E27FC236}">
                    <a16:creationId xmlns:a16="http://schemas.microsoft.com/office/drawing/2014/main" id="{EA08DEE7-1B21-4D9C-BFE0-664F10453A68}"/>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90" name="Straight Connector 389">
                <a:extLst>
                  <a:ext uri="{FF2B5EF4-FFF2-40B4-BE49-F238E27FC236}">
                    <a16:creationId xmlns:a16="http://schemas.microsoft.com/office/drawing/2014/main" id="{7AFA1000-538B-423F-85C5-828937AB65C4}"/>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91" name="Straight Connector 390">
                <a:extLst>
                  <a:ext uri="{FF2B5EF4-FFF2-40B4-BE49-F238E27FC236}">
                    <a16:creationId xmlns:a16="http://schemas.microsoft.com/office/drawing/2014/main" id="{A2A5A488-4483-43F7-B799-51ABD4EF018A}"/>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387" name="Rectangle 386">
              <a:extLst>
                <a:ext uri="{FF2B5EF4-FFF2-40B4-BE49-F238E27FC236}">
                  <a16:creationId xmlns:a16="http://schemas.microsoft.com/office/drawing/2014/main" id="{591C1930-9C21-4A55-97E3-78B403E39A32}"/>
                </a:ext>
              </a:extLst>
            </p:cNvPr>
            <p:cNvSpPr/>
            <p:nvPr/>
          </p:nvSpPr>
          <p:spPr>
            <a:xfrm>
              <a:off x="10719662" y="766598"/>
              <a:ext cx="1371600" cy="400110"/>
            </a:xfrm>
            <a:prstGeom prst="rect">
              <a:avLst/>
            </a:prstGeom>
          </p:spPr>
          <p:txBody>
            <a:bodyPr wrap="square">
              <a:spAutoFit/>
            </a:bodyPr>
            <a:lstStyle/>
            <a:p>
              <a:pPr algn="ctr" defTabSz="914192">
                <a:defRPr/>
              </a:pPr>
              <a:r>
                <a:rPr lang="en-US" sz="1000" dirty="0">
                  <a:solidFill>
                    <a:srgbClr val="D2D2D2"/>
                  </a:solidFill>
                  <a:latin typeface="Segoe UI"/>
                  <a:cs typeface="Segoe UI" pitchFamily="34" charset="0"/>
                </a:rPr>
                <a:t>Data </a:t>
              </a:r>
              <a:br>
                <a:rPr lang="en-US" sz="1000" dirty="0">
                  <a:solidFill>
                    <a:srgbClr val="D2D2D2"/>
                  </a:solidFill>
                  <a:latin typeface="Segoe UI"/>
                  <a:cs typeface="Segoe UI" pitchFamily="34" charset="0"/>
                </a:rPr>
              </a:br>
              <a:r>
                <a:rPr lang="en-US" sz="1000" dirty="0">
                  <a:solidFill>
                    <a:srgbClr val="D2D2D2"/>
                  </a:solidFill>
                  <a:latin typeface="Segoe UI"/>
                  <a:cs typeface="Segoe UI" pitchFamily="34" charset="0"/>
                </a:rPr>
                <a:t>streaming</a:t>
              </a:r>
            </a:p>
          </p:txBody>
        </p:sp>
      </p:grpSp>
    </p:spTree>
    <p:extLst>
      <p:ext uri="{BB962C8B-B14F-4D97-AF65-F5344CB8AC3E}">
        <p14:creationId xmlns:p14="http://schemas.microsoft.com/office/powerpoint/2010/main" val="120115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4" name="Group 263">
            <a:extLst>
              <a:ext uri="{FF2B5EF4-FFF2-40B4-BE49-F238E27FC236}">
                <a16:creationId xmlns:a16="http://schemas.microsoft.com/office/drawing/2014/main" id="{0E0944CB-7D1D-4551-B8FC-C1CAE34370B9}"/>
              </a:ext>
              <a:ext uri="{C183D7F6-B498-43B3-948B-1728B52AA6E4}">
                <adec:decorative xmlns:adec="http://schemas.microsoft.com/office/drawing/2017/decorative" val="1"/>
              </a:ext>
            </a:extLst>
          </p:cNvPr>
          <p:cNvGrpSpPr/>
          <p:nvPr/>
        </p:nvGrpSpPr>
        <p:grpSpPr>
          <a:xfrm>
            <a:off x="2410693" y="140186"/>
            <a:ext cx="1371600" cy="872633"/>
            <a:chOff x="2410693" y="140186"/>
            <a:chExt cx="1371600" cy="872633"/>
          </a:xfrm>
        </p:grpSpPr>
        <p:sp>
          <p:nvSpPr>
            <p:cNvPr id="265" name="Rectangle 264">
              <a:extLst>
                <a:ext uri="{FF2B5EF4-FFF2-40B4-BE49-F238E27FC236}">
                  <a16:creationId xmlns:a16="http://schemas.microsoft.com/office/drawing/2014/main" id="{EC6830A7-F58C-4733-813B-474A905D45FC}"/>
                </a:ext>
              </a:extLst>
            </p:cNvPr>
            <p:cNvSpPr/>
            <p:nvPr/>
          </p:nvSpPr>
          <p:spPr>
            <a:xfrm>
              <a:off x="2410693" y="766598"/>
              <a:ext cx="1371600" cy="246221"/>
            </a:xfrm>
            <a:prstGeom prst="rect">
              <a:avLst/>
            </a:prstGeom>
          </p:spPr>
          <p:txBody>
            <a:bodyPr wrap="square">
              <a:no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Microservices</a:t>
              </a:r>
            </a:p>
          </p:txBody>
        </p:sp>
        <p:sp>
          <p:nvSpPr>
            <p:cNvPr id="266" name="Relationship_F003" title="Icon of three boxes connected by lines">
              <a:extLst>
                <a:ext uri="{FF2B5EF4-FFF2-40B4-BE49-F238E27FC236}">
                  <a16:creationId xmlns:a16="http://schemas.microsoft.com/office/drawing/2014/main" id="{BABECCB7-F1AD-441E-969A-5C7B3D6F751C}"/>
                </a:ext>
              </a:extLst>
            </p:cNvPr>
            <p:cNvSpPr>
              <a:spLocks noChangeAspect="1" noEditPoints="1"/>
            </p:cNvSpPr>
            <p:nvPr/>
          </p:nvSpPr>
          <p:spPr bwMode="auto">
            <a:xfrm>
              <a:off x="2801128" y="14018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 name="Title 3"/>
          <p:cNvSpPr>
            <a:spLocks noGrp="1"/>
          </p:cNvSpPr>
          <p:nvPr>
            <p:ph type="title"/>
          </p:nvPr>
        </p:nvSpPr>
        <p:spPr>
          <a:xfrm>
            <a:off x="465138" y="1745299"/>
            <a:ext cx="11794442" cy="410369"/>
          </a:xfrm>
        </p:spPr>
        <p:txBody>
          <a:bodyPr/>
          <a:lstStyle/>
          <a:p>
            <a:r>
              <a:rPr lang="en-US"/>
              <a:t>Microservices for faster app development</a:t>
            </a:r>
            <a:endParaRPr lang="en-US">
              <a:solidFill>
                <a:srgbClr val="0F78D4"/>
              </a:solidFill>
            </a:endParaRPr>
          </a:p>
        </p:txBody>
      </p: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138" y="2803249"/>
            <a:ext cx="3218688"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Capabilities</a:t>
            </a:r>
            <a:endPar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cxnSp>
        <p:nvCxnSpPr>
          <p:cNvPr id="73" name="Straight Connector 72">
            <a:extLst>
              <a:ext uri="{FF2B5EF4-FFF2-40B4-BE49-F238E27FC236}">
                <a16:creationId xmlns:a16="http://schemas.microsoft.com/office/drawing/2014/main" id="{0302E2DA-242B-49BF-8843-D022403504A0}"/>
              </a:ext>
              <a:ext uri="{C183D7F6-B498-43B3-948B-1728B52AA6E4}">
                <adec:decorative xmlns:adec="http://schemas.microsoft.com/office/drawing/2017/decorative" val="1"/>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6" name="Title 16">
            <a:extLst>
              <a:ext uri="{FF2B5EF4-FFF2-40B4-BE49-F238E27FC236}">
                <a16:creationId xmlns:a16="http://schemas.microsoft.com/office/drawing/2014/main" id="{11A89927-E6BC-4411-AF1C-A3EBE7F988C8}"/>
              </a:ext>
            </a:extLst>
          </p:cNvPr>
          <p:cNvSpPr txBox="1">
            <a:spLocks/>
          </p:cNvSpPr>
          <p:nvPr/>
        </p:nvSpPr>
        <p:spPr>
          <a:xfrm>
            <a:off x="465138" y="3199055"/>
            <a:ext cx="3218688" cy="368812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14192" rtl="0" eaLnBrk="1" fontAlgn="auto" latinLnBrk="0" hangingPunct="1">
              <a:lnSpc>
                <a:spcPct val="120000"/>
              </a:lnSpc>
              <a:spcBef>
                <a:spcPct val="0"/>
              </a:spcBef>
              <a:spcAft>
                <a:spcPts val="588"/>
              </a:spcAft>
              <a:buClrTx/>
              <a:buSzTx/>
              <a:buFont typeface="+mj-lt"/>
              <a:buAutoNum type="arabicPeriod"/>
              <a:tabLst/>
              <a:defRPr/>
            </a:pPr>
            <a:r>
              <a:rPr kumimoji="0" lang="en-US" sz="1200" b="0" i="0" u="none" strike="noStrike" kern="1200" cap="none" spc="0" normalizeH="0" baseline="0" noProof="0" dirty="0">
                <a:ln w="3175">
                  <a:noFill/>
                </a:ln>
                <a:solidFill>
                  <a:srgbClr val="000000"/>
                </a:solidFill>
                <a:effectLst/>
                <a:uLnTx/>
                <a:uFillTx/>
                <a:latin typeface="Segoe UI"/>
                <a:ea typeface="+mn-ea"/>
                <a:cs typeface="Segoe UI" pitchFamily="34" charset="0"/>
              </a:rPr>
              <a:t>Use </a:t>
            </a: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Visual Studio Code </a:t>
            </a:r>
            <a:r>
              <a:rPr kumimoji="0" lang="en-US" sz="1200" b="0" i="0" u="none" strike="noStrike" kern="1200" cap="none" spc="0" normalizeH="0" baseline="0" noProof="0" dirty="0">
                <a:ln w="3175">
                  <a:noFill/>
                </a:ln>
                <a:solidFill>
                  <a:srgbClr val="000000"/>
                </a:solidFill>
                <a:effectLst/>
                <a:uLnTx/>
                <a:uFillTx/>
                <a:latin typeface="Segoe UI"/>
                <a:ea typeface="+mn-ea"/>
                <a:cs typeface="Segoe UI" pitchFamily="34" charset="0"/>
              </a:rPr>
              <a:t>to iteratively develop, test, and debug microservices targeted for AKS clusters.</a:t>
            </a:r>
          </a:p>
          <a:p>
            <a:pPr marL="342900" indent="-342900" defTabSz="914192">
              <a:lnSpc>
                <a:spcPct val="120000"/>
              </a:lnSpc>
              <a:spcAft>
                <a:spcPts val="588"/>
              </a:spcAft>
              <a:buFont typeface="+mj-lt"/>
              <a:buAutoNum type="arabicPeriod"/>
              <a:defRPr/>
            </a:pPr>
            <a:r>
              <a:rPr lang="en-US" sz="1200" b="0" spc="0" dirty="0">
                <a:solidFill>
                  <a:srgbClr val="000000"/>
                </a:solidFill>
                <a:latin typeface="Segoe UI" panose="020B0502040204020203" pitchFamily="34" charset="0"/>
              </a:rPr>
              <a:t>͏</a:t>
            </a:r>
            <a:r>
              <a:rPr lang="en-US" sz="1200" b="0" spc="0" dirty="0">
                <a:solidFill>
                  <a:srgbClr val="000000"/>
                </a:solidFill>
              </a:rPr>
              <a:t>A</a:t>
            </a:r>
            <a:r>
              <a:rPr lang="en-US" sz="1200" b="0" spc="0" dirty="0">
                <a:solidFill>
                  <a:srgbClr val="000000"/>
                </a:solidFill>
                <a:latin typeface="Segoe UI Semibold" panose="020B0702040204020203" pitchFamily="34" charset="0"/>
                <a:cs typeface="Segoe UI Semibold" panose="020B0702040204020203" pitchFamily="34" charset="0"/>
              </a:rPr>
              <a:t>zure Pipelines </a:t>
            </a:r>
            <a:r>
              <a:rPr lang="en-US" sz="1200" b="0" spc="0" dirty="0">
                <a:solidFill>
                  <a:srgbClr val="000000"/>
                </a:solidFill>
                <a:latin typeface="Segoe UI"/>
              </a:rPr>
              <a:t>has native integration with Helm and helps simplifying continuous integration/continuous delivery (CI/CD)</a:t>
            </a:r>
          </a:p>
          <a:p>
            <a:pPr marL="342900" indent="-342900" defTabSz="914192">
              <a:lnSpc>
                <a:spcPct val="120000"/>
              </a:lnSpc>
              <a:spcAft>
                <a:spcPts val="588"/>
              </a:spcAft>
              <a:buFont typeface="+mj-lt"/>
              <a:buAutoNum type="arabicPeriod"/>
              <a:defRPr/>
            </a:pPr>
            <a:r>
              <a:rPr lang="en-US" sz="1200" b="0" spc="0" dirty="0">
                <a:solidFill>
                  <a:srgbClr val="000000"/>
                </a:solidFill>
                <a:latin typeface="Segoe UI" panose="020B0502040204020203" pitchFamily="34" charset="0"/>
              </a:rPr>
              <a:t>͏</a:t>
            </a:r>
            <a:r>
              <a:rPr lang="en-US" sz="1200" b="0" spc="0" dirty="0">
                <a:solidFill>
                  <a:srgbClr val="000000"/>
                </a:solidFill>
                <a:latin typeface="Segoe UI Semibold" panose="020B0702040204020203" pitchFamily="34" charset="0"/>
                <a:cs typeface="Segoe UI Semibold" panose="020B0702040204020203" pitchFamily="34" charset="0"/>
              </a:rPr>
              <a:t>Virtual node</a:t>
            </a:r>
            <a:r>
              <a:rPr lang="en-US" sz="1200" b="0" spc="0" dirty="0">
                <a:solidFill>
                  <a:srgbClr val="000000"/>
                </a:solidFill>
                <a:latin typeface="Segoe UI"/>
              </a:rPr>
              <a:t>—a Virtual Kubelet implementation—allows fast scaling of services for unpredictable traffic.</a:t>
            </a:r>
          </a:p>
          <a:p>
            <a:pPr marL="342900" indent="-342900" defTabSz="914192">
              <a:lnSpc>
                <a:spcPct val="120000"/>
              </a:lnSpc>
              <a:spcAft>
                <a:spcPts val="588"/>
              </a:spcAft>
              <a:buFont typeface="+mj-lt"/>
              <a:buAutoNum type="arabicPeriod"/>
              <a:defRPr/>
            </a:pPr>
            <a:r>
              <a:rPr lang="en-US" sz="1200" b="0" spc="0" dirty="0">
                <a:solidFill>
                  <a:srgbClr val="000000"/>
                </a:solidFill>
                <a:latin typeface="Segoe UI" panose="020B0502040204020203" pitchFamily="34" charset="0"/>
              </a:rPr>
              <a:t>͏</a:t>
            </a:r>
            <a:r>
              <a:rPr lang="en-US" sz="1200" b="0" spc="0" dirty="0">
                <a:solidFill>
                  <a:srgbClr val="000000"/>
                </a:solidFill>
                <a:latin typeface="Segoe UI Semibold" panose="020B0702040204020203" pitchFamily="34" charset="0"/>
                <a:cs typeface="Segoe UI Semibold" panose="020B0702040204020203" pitchFamily="34" charset="0"/>
              </a:rPr>
              <a:t>Azure Monitor </a:t>
            </a:r>
            <a:r>
              <a:rPr lang="en-US" sz="1200" b="0" spc="0" dirty="0">
                <a:solidFill>
                  <a:srgbClr val="000000"/>
                </a:solidFill>
                <a:latin typeface="Segoe UI"/>
              </a:rPr>
              <a:t>provides a single pane of glass for monitoring over app telemetry, cluster-to-container level health analytics.</a:t>
            </a:r>
          </a:p>
          <a:p>
            <a:pPr marL="342900" indent="-342900" defTabSz="914192">
              <a:lnSpc>
                <a:spcPct val="120000"/>
              </a:lnSpc>
              <a:spcAft>
                <a:spcPts val="588"/>
              </a:spcAft>
              <a:buFont typeface="+mj-lt"/>
              <a:buAutoNum type="arabicPeriod"/>
              <a:defRPr/>
            </a:pPr>
            <a:endParaRPr lang="en-US" sz="1200" b="0" spc="0" dirty="0">
              <a:solidFill>
                <a:srgbClr val="000000"/>
              </a:solidFill>
              <a:latin typeface="Segoe UI"/>
            </a:endParaRPr>
          </a:p>
          <a:p>
            <a:pPr marL="342900" marR="0" lvl="0" indent="-342900" algn="l" defTabSz="914192" rtl="0" eaLnBrk="1" fontAlgn="auto" latinLnBrk="0" hangingPunct="1">
              <a:lnSpc>
                <a:spcPct val="120000"/>
              </a:lnSpc>
              <a:spcBef>
                <a:spcPct val="0"/>
              </a:spcBef>
              <a:spcAft>
                <a:spcPts val="588"/>
              </a:spcAft>
              <a:buClrTx/>
              <a:buSzTx/>
              <a:buFont typeface="+mj-lt"/>
              <a:buAutoNum type="arabicPeriod"/>
              <a:tabLst/>
              <a:defRPr/>
            </a:pPr>
            <a:endParaRPr kumimoji="0" lang="en-US" sz="1200" b="0" i="0" u="none" strike="noStrike" kern="1200" cap="none" spc="0" normalizeH="0" baseline="0" noProof="0" dirty="0">
              <a:ln w="3175">
                <a:noFill/>
              </a:ln>
              <a:solidFill>
                <a:srgbClr val="000000"/>
              </a:solidFill>
              <a:effectLst/>
              <a:uLnTx/>
              <a:uFillTx/>
              <a:latin typeface="Segoe UI"/>
              <a:ea typeface="+mn-ea"/>
              <a:cs typeface="Segoe UI" pitchFamily="34" charset="0"/>
            </a:endParaRPr>
          </a:p>
        </p:txBody>
      </p:sp>
      <p:sp>
        <p:nvSpPr>
          <p:cNvPr id="149" name="Isosceles Triangle 148">
            <a:extLst>
              <a:ext uri="{FF2B5EF4-FFF2-40B4-BE49-F238E27FC236}">
                <a16:creationId xmlns:a16="http://schemas.microsoft.com/office/drawing/2014/main" id="{31C2DCCF-720C-46DF-AA8A-3FA7A79EA0E6}"/>
              </a:ext>
              <a:ext uri="{C183D7F6-B498-43B3-948B-1728B52AA6E4}">
                <adec:decorative xmlns:adec="http://schemas.microsoft.com/office/drawing/2017/decorative" val="1"/>
              </a:ext>
            </a:extLst>
          </p:cNvPr>
          <p:cNvSpPr/>
          <p:nvPr/>
        </p:nvSpPr>
        <p:spPr bwMode="auto">
          <a:xfrm rot="10800000">
            <a:off x="2972503"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0" name="Group 149">
            <a:extLst>
              <a:ext uri="{FF2B5EF4-FFF2-40B4-BE49-F238E27FC236}">
                <a16:creationId xmlns:a16="http://schemas.microsoft.com/office/drawing/2014/main" id="{FC02FFFA-0B8D-4343-845E-B30E7D82BD0B}"/>
              </a:ext>
              <a:ext uri="{C183D7F6-B498-43B3-948B-1728B52AA6E4}">
                <adec:decorative xmlns:adec="http://schemas.microsoft.com/office/drawing/2017/decorative" val="1"/>
              </a:ext>
            </a:extLst>
          </p:cNvPr>
          <p:cNvGrpSpPr/>
          <p:nvPr/>
        </p:nvGrpSpPr>
        <p:grpSpPr>
          <a:xfrm>
            <a:off x="6565177" y="129839"/>
            <a:ext cx="1371600" cy="1036869"/>
            <a:chOff x="3850740" y="151509"/>
            <a:chExt cx="1371600" cy="1036869"/>
          </a:xfrm>
        </p:grpSpPr>
        <p:sp>
          <p:nvSpPr>
            <p:cNvPr id="151" name="Rectangle 150">
              <a:extLst>
                <a:ext uri="{FF2B5EF4-FFF2-40B4-BE49-F238E27FC236}">
                  <a16:creationId xmlns:a16="http://schemas.microsoft.com/office/drawing/2014/main" id="{5D2D5AD5-930E-4EA5-86F1-F17B5EE6BC76}"/>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152" name="Brain_3" title="Icon of a brain">
              <a:extLst>
                <a:ext uri="{FF2B5EF4-FFF2-40B4-BE49-F238E27FC236}">
                  <a16:creationId xmlns:a16="http://schemas.microsoft.com/office/drawing/2014/main" id="{6111B9AE-8024-47B6-B8BB-55B44E54DC06}"/>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3" name="Group 152">
            <a:extLst>
              <a:ext uri="{FF2B5EF4-FFF2-40B4-BE49-F238E27FC236}">
                <a16:creationId xmlns:a16="http://schemas.microsoft.com/office/drawing/2014/main" id="{7587C77A-BCE5-4D7B-9829-3BB74E9EEDEF}"/>
              </a:ext>
              <a:ext uri="{C183D7F6-B498-43B3-948B-1728B52AA6E4}">
                <adec:decorative xmlns:adec="http://schemas.microsoft.com/office/drawing/2017/decorative" val="1"/>
              </a:ext>
            </a:extLst>
          </p:cNvPr>
          <p:cNvGrpSpPr/>
          <p:nvPr/>
        </p:nvGrpSpPr>
        <p:grpSpPr>
          <a:xfrm>
            <a:off x="4487935" y="128409"/>
            <a:ext cx="1371600" cy="1038299"/>
            <a:chOff x="10782722" y="150079"/>
            <a:chExt cx="1371600" cy="1038299"/>
          </a:xfrm>
        </p:grpSpPr>
        <p:sp>
          <p:nvSpPr>
            <p:cNvPr id="154" name="Rectangle 153">
              <a:extLst>
                <a:ext uri="{FF2B5EF4-FFF2-40B4-BE49-F238E27FC236}">
                  <a16:creationId xmlns:a16="http://schemas.microsoft.com/office/drawing/2014/main" id="{011A2744-D709-4501-98BE-748D5FB54BEA}"/>
                </a:ext>
              </a:extLst>
            </p:cNvPr>
            <p:cNvSpPr/>
            <p:nvPr/>
          </p:nvSpPr>
          <p:spPr>
            <a:xfrm>
              <a:off x="10782722"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155" name="Group 154">
              <a:extLst>
                <a:ext uri="{FF2B5EF4-FFF2-40B4-BE49-F238E27FC236}">
                  <a16:creationId xmlns:a16="http://schemas.microsoft.com/office/drawing/2014/main" id="{68569837-3F0D-47A6-81CD-E81789C06686}"/>
                </a:ext>
              </a:extLst>
            </p:cNvPr>
            <p:cNvGrpSpPr>
              <a:grpSpLocks noChangeAspect="1"/>
            </p:cNvGrpSpPr>
            <p:nvPr/>
          </p:nvGrpSpPr>
          <p:grpSpPr>
            <a:xfrm>
              <a:off x="11197981" y="150079"/>
              <a:ext cx="541082" cy="576072"/>
              <a:chOff x="6526200" y="1216702"/>
              <a:chExt cx="1273056" cy="1355381"/>
            </a:xfrm>
          </p:grpSpPr>
          <p:sp>
            <p:nvSpPr>
              <p:cNvPr id="156" name="Shield_EA18" title="Icon of a shield">
                <a:extLst>
                  <a:ext uri="{FF2B5EF4-FFF2-40B4-BE49-F238E27FC236}">
                    <a16:creationId xmlns:a16="http://schemas.microsoft.com/office/drawing/2014/main" id="{6FF5902D-0DA2-4224-9176-B91AEC20C15C}"/>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57" name="DeveloperTools_EC7A" title="Icon of a wrench and a screwdriver">
                <a:extLst>
                  <a:ext uri="{FF2B5EF4-FFF2-40B4-BE49-F238E27FC236}">
                    <a16:creationId xmlns:a16="http://schemas.microsoft.com/office/drawing/2014/main" id="{F1A9B245-6EDE-4535-8F91-10CDA08BF62B}"/>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8" name="Group 157">
            <a:extLst>
              <a:ext uri="{FF2B5EF4-FFF2-40B4-BE49-F238E27FC236}">
                <a16:creationId xmlns:a16="http://schemas.microsoft.com/office/drawing/2014/main" id="{2E0105F4-2132-4B8E-BA58-95F0F8ED291C}"/>
              </a:ext>
              <a:ext uri="{C183D7F6-B498-43B3-948B-1728B52AA6E4}">
                <adec:decorative xmlns:adec="http://schemas.microsoft.com/office/drawing/2017/decorative" val="1"/>
              </a:ext>
            </a:extLst>
          </p:cNvPr>
          <p:cNvGrpSpPr/>
          <p:nvPr/>
        </p:nvGrpSpPr>
        <p:grpSpPr>
          <a:xfrm>
            <a:off x="8642419" y="155995"/>
            <a:ext cx="1371600" cy="856824"/>
            <a:chOff x="5583735" y="177665"/>
            <a:chExt cx="1371600" cy="856824"/>
          </a:xfrm>
        </p:grpSpPr>
        <p:sp>
          <p:nvSpPr>
            <p:cNvPr id="159" name="Rectangle 158">
              <a:extLst>
                <a:ext uri="{FF2B5EF4-FFF2-40B4-BE49-F238E27FC236}">
                  <a16:creationId xmlns:a16="http://schemas.microsoft.com/office/drawing/2014/main" id="{D69ADD6B-747B-444F-A83A-A10C8A0D627C}"/>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161" name="IoT" title="Icon of five circles that all connect to a center circle">
              <a:extLst>
                <a:ext uri="{FF2B5EF4-FFF2-40B4-BE49-F238E27FC236}">
                  <a16:creationId xmlns:a16="http://schemas.microsoft.com/office/drawing/2014/main" id="{04BBF891-0E6C-41C9-A93E-9303B7659207}"/>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75" name="Group 274">
            <a:extLst>
              <a:ext uri="{FF2B5EF4-FFF2-40B4-BE49-F238E27FC236}">
                <a16:creationId xmlns:a16="http://schemas.microsoft.com/office/drawing/2014/main" id="{1ABFE232-D04A-4AB1-A59D-631D13BD51EA}"/>
              </a:ext>
              <a:ext uri="{C183D7F6-B498-43B3-948B-1728B52AA6E4}">
                <adec:decorative xmlns:adec="http://schemas.microsoft.com/office/drawing/2017/decorative" val="1"/>
              </a:ext>
            </a:extLst>
          </p:cNvPr>
          <p:cNvGrpSpPr/>
          <p:nvPr/>
        </p:nvGrpSpPr>
        <p:grpSpPr>
          <a:xfrm>
            <a:off x="333451" y="161073"/>
            <a:ext cx="1371600" cy="1005635"/>
            <a:chOff x="384750" y="182743"/>
            <a:chExt cx="1371600" cy="1005635"/>
          </a:xfrm>
        </p:grpSpPr>
        <p:sp>
          <p:nvSpPr>
            <p:cNvPr id="276" name="Rectangle 275">
              <a:extLst>
                <a:ext uri="{FF2B5EF4-FFF2-40B4-BE49-F238E27FC236}">
                  <a16:creationId xmlns:a16="http://schemas.microsoft.com/office/drawing/2014/main" id="{C101AB1D-5B9A-444D-A771-733B390CBB55}"/>
                </a:ext>
              </a:extLst>
            </p:cNvPr>
            <p:cNvSpPr/>
            <p:nvPr/>
          </p:nvSpPr>
          <p:spPr>
            <a:xfrm>
              <a:off x="384750" y="788268"/>
              <a:ext cx="1371600" cy="400110"/>
            </a:xfrm>
            <a:prstGeom prst="rect">
              <a:avLst/>
            </a:prstGeom>
          </p:spPr>
          <p:txBody>
            <a:bodyPr wrap="square">
              <a:noAutofit/>
            </a:bodyPr>
            <a:lstStyle/>
            <a:p>
              <a:pPr algn="ctr" defTabSz="914192">
                <a:defRPr/>
              </a:pPr>
              <a:r>
                <a:rPr lang="en-US" sz="1000">
                  <a:solidFill>
                    <a:srgbClr val="D2D2D2"/>
                  </a:solidFill>
                  <a:latin typeface="Segoe UI"/>
                  <a:cs typeface="Segoe UI" pitchFamily="34" charset="0"/>
                </a:rPr>
                <a:t>Lift and shift to containers</a:t>
              </a:r>
            </a:p>
          </p:txBody>
        </p:sp>
        <p:grpSp>
          <p:nvGrpSpPr>
            <p:cNvPr id="277" name="Group 276">
              <a:extLst>
                <a:ext uri="{FF2B5EF4-FFF2-40B4-BE49-F238E27FC236}">
                  <a16:creationId xmlns:a16="http://schemas.microsoft.com/office/drawing/2014/main" id="{5C3F64AA-7AFE-4C3C-B3A2-B5FCA9AD5C52}"/>
                </a:ext>
              </a:extLst>
            </p:cNvPr>
            <p:cNvGrpSpPr/>
            <p:nvPr/>
          </p:nvGrpSpPr>
          <p:grpSpPr>
            <a:xfrm>
              <a:off x="661970" y="182743"/>
              <a:ext cx="817153" cy="510741"/>
              <a:chOff x="2473324" y="3092343"/>
              <a:chExt cx="1138048" cy="711307"/>
            </a:xfrm>
          </p:grpSpPr>
          <p:grpSp>
            <p:nvGrpSpPr>
              <p:cNvPr id="278" name="Group 277">
                <a:extLst>
                  <a:ext uri="{FF2B5EF4-FFF2-40B4-BE49-F238E27FC236}">
                    <a16:creationId xmlns:a16="http://schemas.microsoft.com/office/drawing/2014/main" id="{9209AC08-1906-496B-A044-AB94A94F9CD4}"/>
                  </a:ext>
                </a:extLst>
              </p:cNvPr>
              <p:cNvGrpSpPr/>
              <p:nvPr/>
            </p:nvGrpSpPr>
            <p:grpSpPr>
              <a:xfrm>
                <a:off x="2688643" y="3092343"/>
                <a:ext cx="922729" cy="200438"/>
                <a:chOff x="2688643" y="3092343"/>
                <a:chExt cx="922729" cy="200438"/>
              </a:xfrm>
            </p:grpSpPr>
            <p:sp>
              <p:nvSpPr>
                <p:cNvPr id="286" name="Freeform: Shape 285">
                  <a:extLst>
                    <a:ext uri="{FF2B5EF4-FFF2-40B4-BE49-F238E27FC236}">
                      <a16:creationId xmlns:a16="http://schemas.microsoft.com/office/drawing/2014/main" id="{74A06220-8C40-430D-8E52-69319614835A}"/>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87" name="Freeform: Shape 286">
                  <a:extLst>
                    <a:ext uri="{FF2B5EF4-FFF2-40B4-BE49-F238E27FC236}">
                      <a16:creationId xmlns:a16="http://schemas.microsoft.com/office/drawing/2014/main" id="{CA55999E-32A9-4EAD-8029-2539B9DF0072}"/>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88" name="Freeform: Shape 287">
                  <a:extLst>
                    <a:ext uri="{FF2B5EF4-FFF2-40B4-BE49-F238E27FC236}">
                      <a16:creationId xmlns:a16="http://schemas.microsoft.com/office/drawing/2014/main" id="{6780CE99-8816-473E-A1D3-190D4A486D9B}"/>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89" name="Freeform: Shape 288">
                  <a:extLst>
                    <a:ext uri="{FF2B5EF4-FFF2-40B4-BE49-F238E27FC236}">
                      <a16:creationId xmlns:a16="http://schemas.microsoft.com/office/drawing/2014/main" id="{7D1710A1-AD0C-4829-AA0B-5FF475DAD9FC}"/>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279" name="Freeform: Shape 278">
                <a:extLst>
                  <a:ext uri="{FF2B5EF4-FFF2-40B4-BE49-F238E27FC236}">
                    <a16:creationId xmlns:a16="http://schemas.microsoft.com/office/drawing/2014/main" id="{2897F501-A144-4CCF-B6D5-DAC59346631C}"/>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280" name="Group 279">
                <a:extLst>
                  <a:ext uri="{FF2B5EF4-FFF2-40B4-BE49-F238E27FC236}">
                    <a16:creationId xmlns:a16="http://schemas.microsoft.com/office/drawing/2014/main" id="{BBB0C483-3E05-4F19-A237-166E3796922A}"/>
                  </a:ext>
                </a:extLst>
              </p:cNvPr>
              <p:cNvGrpSpPr/>
              <p:nvPr/>
            </p:nvGrpSpPr>
            <p:grpSpPr>
              <a:xfrm>
                <a:off x="3062706" y="3298775"/>
                <a:ext cx="426743" cy="200438"/>
                <a:chOff x="3062706" y="3308474"/>
                <a:chExt cx="426743" cy="200438"/>
              </a:xfrm>
            </p:grpSpPr>
            <p:sp>
              <p:nvSpPr>
                <p:cNvPr id="284" name="Freeform: Shape 283">
                  <a:extLst>
                    <a:ext uri="{FF2B5EF4-FFF2-40B4-BE49-F238E27FC236}">
                      <a16:creationId xmlns:a16="http://schemas.microsoft.com/office/drawing/2014/main" id="{B4957FA6-810A-48F4-AC68-A8D44B1B5F15}"/>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85" name="Freeform: Shape 284">
                  <a:extLst>
                    <a:ext uri="{FF2B5EF4-FFF2-40B4-BE49-F238E27FC236}">
                      <a16:creationId xmlns:a16="http://schemas.microsoft.com/office/drawing/2014/main" id="{A36A9D11-0BBD-43F4-B7D2-3F5EC652B09E}"/>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281" name="Freeform: Shape 280">
                <a:extLst>
                  <a:ext uri="{FF2B5EF4-FFF2-40B4-BE49-F238E27FC236}">
                    <a16:creationId xmlns:a16="http://schemas.microsoft.com/office/drawing/2014/main" id="{14AF9E57-13E2-4358-86FB-CCD3A24FDC8E}"/>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82" name="Rectangle 281">
                <a:extLst>
                  <a:ext uri="{FF2B5EF4-FFF2-40B4-BE49-F238E27FC236}">
                    <a16:creationId xmlns:a16="http://schemas.microsoft.com/office/drawing/2014/main" id="{05A50BC6-B633-45CB-BBDE-B3F8429278CC}"/>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283" name="Straight Arrow Connector 282">
                <a:extLst>
                  <a:ext uri="{FF2B5EF4-FFF2-40B4-BE49-F238E27FC236}">
                    <a16:creationId xmlns:a16="http://schemas.microsoft.com/office/drawing/2014/main" id="{62F8E3B4-02E7-4EB2-9CAB-0ED6709A24A6}"/>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 name="Group 2">
            <a:extLst>
              <a:ext uri="{FF2B5EF4-FFF2-40B4-BE49-F238E27FC236}">
                <a16:creationId xmlns:a16="http://schemas.microsoft.com/office/drawing/2014/main" id="{F586BB48-730F-4188-AB37-E7538197C36D}"/>
              </a:ext>
              <a:ext uri="{C183D7F6-B498-43B3-948B-1728B52AA6E4}">
                <adec:decorative xmlns:adec="http://schemas.microsoft.com/office/drawing/2017/decorative" val="1"/>
              </a:ext>
            </a:extLst>
          </p:cNvPr>
          <p:cNvGrpSpPr/>
          <p:nvPr/>
        </p:nvGrpSpPr>
        <p:grpSpPr>
          <a:xfrm>
            <a:off x="10719662" y="207569"/>
            <a:ext cx="1371600" cy="959139"/>
            <a:chOff x="10719662" y="207569"/>
            <a:chExt cx="1371600" cy="959139"/>
          </a:xfrm>
        </p:grpSpPr>
        <p:sp>
          <p:nvSpPr>
            <p:cNvPr id="148" name="binary" title="Icon of binary code, ones and zeros">
              <a:extLst>
                <a:ext uri="{FF2B5EF4-FFF2-40B4-BE49-F238E27FC236}">
                  <a16:creationId xmlns:a16="http://schemas.microsoft.com/office/drawing/2014/main" id="{CE16571E-CAB5-46F0-B6EC-4B2C4C79CB3C}"/>
                </a:ext>
              </a:extLst>
            </p:cNvPr>
            <p:cNvSpPr>
              <a:spLocks noChangeAspect="1" noEditPoints="1"/>
            </p:cNvSpPr>
            <p:nvPr/>
          </p:nvSpPr>
          <p:spPr bwMode="auto">
            <a:xfrm>
              <a:off x="11339423" y="20756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62" name="Group 161">
              <a:extLst>
                <a:ext uri="{FF2B5EF4-FFF2-40B4-BE49-F238E27FC236}">
                  <a16:creationId xmlns:a16="http://schemas.microsoft.com/office/drawing/2014/main" id="{E14AEF4B-BCB8-4740-8ABD-6A3180B67AD6}"/>
                </a:ext>
              </a:extLst>
            </p:cNvPr>
            <p:cNvGrpSpPr/>
            <p:nvPr/>
          </p:nvGrpSpPr>
          <p:grpSpPr>
            <a:xfrm>
              <a:off x="10896110" y="344588"/>
              <a:ext cx="338404" cy="143714"/>
              <a:chOff x="8802877" y="1279923"/>
              <a:chExt cx="255843" cy="143714"/>
            </a:xfrm>
          </p:grpSpPr>
          <p:cxnSp>
            <p:nvCxnSpPr>
              <p:cNvPr id="168" name="Straight Connector 167">
                <a:extLst>
                  <a:ext uri="{FF2B5EF4-FFF2-40B4-BE49-F238E27FC236}">
                    <a16:creationId xmlns:a16="http://schemas.microsoft.com/office/drawing/2014/main" id="{6ACD8A10-7ECC-4BAE-A190-4EF9647DEF80}"/>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E3581BCC-B0CA-4C9E-B76F-B570194CF32E}"/>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0" name="Straight Connector 169">
                <a:extLst>
                  <a:ext uri="{FF2B5EF4-FFF2-40B4-BE49-F238E27FC236}">
                    <a16:creationId xmlns:a16="http://schemas.microsoft.com/office/drawing/2014/main" id="{0527E76F-C2B7-4741-8067-C5B6E552936F}"/>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67" name="Rectangle 166">
              <a:extLst>
                <a:ext uri="{FF2B5EF4-FFF2-40B4-BE49-F238E27FC236}">
                  <a16:creationId xmlns:a16="http://schemas.microsoft.com/office/drawing/2014/main" id="{A3A53824-82C2-4CEE-90AE-412325E42189}"/>
                </a:ext>
              </a:extLst>
            </p:cNvPr>
            <p:cNvSpPr/>
            <p:nvPr/>
          </p:nvSpPr>
          <p:spPr>
            <a:xfrm>
              <a:off x="10719662" y="766598"/>
              <a:ext cx="1371600" cy="400110"/>
            </a:xfrm>
            <a:prstGeom prst="rect">
              <a:avLst/>
            </a:prstGeom>
          </p:spPr>
          <p:txBody>
            <a:bodyPr wrap="square">
              <a:spAutoFit/>
            </a:bodyPr>
            <a:lstStyle/>
            <a:p>
              <a:pPr algn="ctr" defTabSz="914192">
                <a:defRPr/>
              </a:pPr>
              <a:r>
                <a:rPr lang="en-US" sz="1000" dirty="0">
                  <a:solidFill>
                    <a:srgbClr val="D2D2D2"/>
                  </a:solidFill>
                  <a:latin typeface="Segoe UI"/>
                  <a:cs typeface="Segoe UI" pitchFamily="34" charset="0"/>
                </a:rPr>
                <a:t>Data </a:t>
              </a:r>
              <a:br>
                <a:rPr lang="en-US" sz="1000" dirty="0">
                  <a:solidFill>
                    <a:srgbClr val="D2D2D2"/>
                  </a:solidFill>
                  <a:latin typeface="Segoe UI"/>
                  <a:cs typeface="Segoe UI" pitchFamily="34" charset="0"/>
                </a:rPr>
              </a:br>
              <a:r>
                <a:rPr lang="en-US" sz="1000" dirty="0">
                  <a:solidFill>
                    <a:srgbClr val="D2D2D2"/>
                  </a:solidFill>
                  <a:latin typeface="Segoe UI"/>
                  <a:cs typeface="Segoe UI" pitchFamily="34" charset="0"/>
                </a:rPr>
                <a:t>streaming</a:t>
              </a:r>
            </a:p>
          </p:txBody>
        </p:sp>
      </p:grpSp>
      <p:sp>
        <p:nvSpPr>
          <p:cNvPr id="95" name="Rectangle 94">
            <a:extLst>
              <a:ext uri="{FF2B5EF4-FFF2-40B4-BE49-F238E27FC236}">
                <a16:creationId xmlns:a16="http://schemas.microsoft.com/office/drawing/2014/main" id="{F22DA7DB-67A5-411F-8551-7889479244CF}"/>
              </a:ext>
            </a:extLst>
          </p:cNvPr>
          <p:cNvSpPr/>
          <p:nvPr/>
        </p:nvSpPr>
        <p:spPr>
          <a:xfrm>
            <a:off x="705179" y="6458040"/>
            <a:ext cx="2738607" cy="400110"/>
          </a:xfrm>
          <a:prstGeom prst="rect">
            <a:avLst/>
          </a:prstGeom>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https://github.com/Microsoft/SmartHotel360-AKS-DevSpaces-Demo</a:t>
            </a:r>
          </a:p>
        </p:txBody>
      </p:sp>
      <p:grpSp>
        <p:nvGrpSpPr>
          <p:cNvPr id="9" name="Group 8" descr="diagram showing the various tools and services involced in faster app development using a microservices approach">
            <a:extLst>
              <a:ext uri="{FF2B5EF4-FFF2-40B4-BE49-F238E27FC236}">
                <a16:creationId xmlns:a16="http://schemas.microsoft.com/office/drawing/2014/main" id="{F2724DC5-1ED0-4314-A4D9-3BB7A4966577}"/>
              </a:ext>
            </a:extLst>
          </p:cNvPr>
          <p:cNvGrpSpPr/>
          <p:nvPr/>
        </p:nvGrpSpPr>
        <p:grpSpPr>
          <a:xfrm>
            <a:off x="4878843" y="2666131"/>
            <a:ext cx="6878553" cy="3577774"/>
            <a:chOff x="4878843" y="2666131"/>
            <a:chExt cx="6878553" cy="3577774"/>
          </a:xfrm>
        </p:grpSpPr>
        <p:cxnSp>
          <p:nvCxnSpPr>
            <p:cNvPr id="96" name="Straight Arrow Connector 95">
              <a:extLst>
                <a:ext uri="{FF2B5EF4-FFF2-40B4-BE49-F238E27FC236}">
                  <a16:creationId xmlns:a16="http://schemas.microsoft.com/office/drawing/2014/main" id="{1B7EF883-8EF9-4251-A43C-96632F4B6E0D}"/>
                </a:ext>
              </a:extLst>
            </p:cNvPr>
            <p:cNvCxnSpPr>
              <a:cxnSpLocks/>
              <a:stCxn id="110" idx="3"/>
              <a:endCxn id="114" idx="1"/>
            </p:cNvCxnSpPr>
            <p:nvPr/>
          </p:nvCxnSpPr>
          <p:spPr>
            <a:xfrm flipV="1">
              <a:off x="7477316" y="3674101"/>
              <a:ext cx="610127"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EC6D45F-1135-4B3C-9C12-82D927F6DC19}"/>
                </a:ext>
              </a:extLst>
            </p:cNvPr>
            <p:cNvCxnSpPr>
              <a:cxnSpLocks/>
              <a:stCxn id="103" idx="3"/>
              <a:endCxn id="110" idx="1"/>
            </p:cNvCxnSpPr>
            <p:nvPr/>
          </p:nvCxnSpPr>
          <p:spPr>
            <a:xfrm>
              <a:off x="6462024" y="3674101"/>
              <a:ext cx="347579"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Rectangle: Rounded Corners 102">
              <a:extLst>
                <a:ext uri="{FF2B5EF4-FFF2-40B4-BE49-F238E27FC236}">
                  <a16:creationId xmlns:a16="http://schemas.microsoft.com/office/drawing/2014/main" id="{E36B4EB2-6889-4AC6-ADF1-EE3306D10032}"/>
                </a:ext>
              </a:extLst>
            </p:cNvPr>
            <p:cNvSpPr/>
            <p:nvPr/>
          </p:nvSpPr>
          <p:spPr bwMode="auto">
            <a:xfrm>
              <a:off x="4878843" y="3162647"/>
              <a:ext cx="1583181" cy="102290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04" name="Title 1">
              <a:extLst>
                <a:ext uri="{FF2B5EF4-FFF2-40B4-BE49-F238E27FC236}">
                  <a16:creationId xmlns:a16="http://schemas.microsoft.com/office/drawing/2014/main" id="{3C5D7B94-51CF-4C56-BBE1-2D54697792C4}"/>
                </a:ext>
              </a:extLst>
            </p:cNvPr>
            <p:cNvSpPr txBox="1">
              <a:spLocks/>
            </p:cNvSpPr>
            <p:nvPr/>
          </p:nvSpPr>
          <p:spPr>
            <a:xfrm>
              <a:off x="4878843" y="2963100"/>
              <a:ext cx="60524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Inner loop</a:t>
              </a:r>
            </a:p>
          </p:txBody>
        </p:sp>
        <p:grpSp>
          <p:nvGrpSpPr>
            <p:cNvPr id="2" name="Group 1">
              <a:extLst>
                <a:ext uri="{FF2B5EF4-FFF2-40B4-BE49-F238E27FC236}">
                  <a16:creationId xmlns:a16="http://schemas.microsoft.com/office/drawing/2014/main" id="{2B9B0FE3-DE5D-4ADD-AD0A-1592A110DC7E}"/>
                </a:ext>
              </a:extLst>
            </p:cNvPr>
            <p:cNvGrpSpPr/>
            <p:nvPr/>
          </p:nvGrpSpPr>
          <p:grpSpPr>
            <a:xfrm>
              <a:off x="6674084" y="2984965"/>
              <a:ext cx="1041508" cy="1022993"/>
              <a:chOff x="6674084" y="2984965"/>
              <a:chExt cx="1041508" cy="1022993"/>
            </a:xfrm>
          </p:grpSpPr>
          <p:sp>
            <p:nvSpPr>
              <p:cNvPr id="99" name="Title 1">
                <a:extLst>
                  <a:ext uri="{FF2B5EF4-FFF2-40B4-BE49-F238E27FC236}">
                    <a16:creationId xmlns:a16="http://schemas.microsoft.com/office/drawing/2014/main" id="{AD3F51C7-5DCA-4B92-B162-FE92D7A00346}"/>
                  </a:ext>
                </a:extLst>
              </p:cNvPr>
              <p:cNvSpPr txBox="1">
                <a:spLocks/>
              </p:cNvSpPr>
              <p:nvPr/>
            </p:nvSpPr>
            <p:spPr>
              <a:xfrm>
                <a:off x="6953384" y="2984965"/>
                <a:ext cx="76220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Source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code control</a:t>
                </a:r>
              </a:p>
            </p:txBody>
          </p:sp>
          <p:grpSp>
            <p:nvGrpSpPr>
              <p:cNvPr id="106" name="Group 105">
                <a:extLst>
                  <a:ext uri="{FF2B5EF4-FFF2-40B4-BE49-F238E27FC236}">
                    <a16:creationId xmlns:a16="http://schemas.microsoft.com/office/drawing/2014/main" id="{9F890132-FB26-47BA-A9A0-9FD99BAEE6AC}"/>
                  </a:ext>
                </a:extLst>
              </p:cNvPr>
              <p:cNvGrpSpPr/>
              <p:nvPr/>
            </p:nvGrpSpPr>
            <p:grpSpPr>
              <a:xfrm>
                <a:off x="6809603" y="3340245"/>
                <a:ext cx="667713" cy="667713"/>
                <a:chOff x="3223040" y="3069691"/>
                <a:chExt cx="822960" cy="822960"/>
              </a:xfrm>
            </p:grpSpPr>
            <p:sp>
              <p:nvSpPr>
                <p:cNvPr id="110" name="Rectangle: Rounded Corners 109">
                  <a:extLst>
                    <a:ext uri="{FF2B5EF4-FFF2-40B4-BE49-F238E27FC236}">
                      <a16:creationId xmlns:a16="http://schemas.microsoft.com/office/drawing/2014/main" id="{268312B5-97B1-4C90-A28C-F0C8FB576572}"/>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111" name="Graphic 110">
                  <a:extLst>
                    <a:ext uri="{FF2B5EF4-FFF2-40B4-BE49-F238E27FC236}">
                      <a16:creationId xmlns:a16="http://schemas.microsoft.com/office/drawing/2014/main" id="{DCA427DF-28FD-45B8-AF70-2094FE1FBF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85943" y="3232593"/>
                  <a:ext cx="497154" cy="497154"/>
                </a:xfrm>
                <a:prstGeom prst="rect">
                  <a:avLst/>
                </a:prstGeom>
              </p:spPr>
            </p:pic>
          </p:grpSp>
          <p:grpSp>
            <p:nvGrpSpPr>
              <p:cNvPr id="107" name="Group 106">
                <a:extLst>
                  <a:ext uri="{FF2B5EF4-FFF2-40B4-BE49-F238E27FC236}">
                    <a16:creationId xmlns:a16="http://schemas.microsoft.com/office/drawing/2014/main" id="{D238BEF3-3C4B-4BA1-A5BD-A4112EBF1F46}"/>
                  </a:ext>
                </a:extLst>
              </p:cNvPr>
              <p:cNvGrpSpPr/>
              <p:nvPr/>
            </p:nvGrpSpPr>
            <p:grpSpPr>
              <a:xfrm>
                <a:off x="6674084" y="3205437"/>
                <a:ext cx="267430" cy="267430"/>
                <a:chOff x="5688419" y="3487479"/>
                <a:chExt cx="329609" cy="329609"/>
              </a:xfrm>
            </p:grpSpPr>
            <p:sp>
              <p:nvSpPr>
                <p:cNvPr id="108" name="Oval 107">
                  <a:extLst>
                    <a:ext uri="{FF2B5EF4-FFF2-40B4-BE49-F238E27FC236}">
                      <a16:creationId xmlns:a16="http://schemas.microsoft.com/office/drawing/2014/main" id="{F9DDFDB0-3285-49AF-8DA1-B4F021C8D022}"/>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 name="Picture 108">
                  <a:extLst>
                    <a:ext uri="{FF2B5EF4-FFF2-40B4-BE49-F238E27FC236}">
                      <a16:creationId xmlns:a16="http://schemas.microsoft.com/office/drawing/2014/main" id="{379CE05A-3FC6-4A89-B348-D4CB97CC849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grpSp>
          <p:nvGrpSpPr>
            <p:cNvPr id="5" name="Group 4">
              <a:extLst>
                <a:ext uri="{FF2B5EF4-FFF2-40B4-BE49-F238E27FC236}">
                  <a16:creationId xmlns:a16="http://schemas.microsoft.com/office/drawing/2014/main" id="{0E0A783D-C9E3-4AB3-B2A3-15E018F540F2}"/>
                </a:ext>
              </a:extLst>
            </p:cNvPr>
            <p:cNvGrpSpPr/>
            <p:nvPr/>
          </p:nvGrpSpPr>
          <p:grpSpPr>
            <a:xfrm>
              <a:off x="8087443" y="2832286"/>
              <a:ext cx="667713" cy="1175671"/>
              <a:chOff x="8087443" y="2832286"/>
              <a:chExt cx="667713" cy="1175671"/>
            </a:xfrm>
          </p:grpSpPr>
          <p:sp>
            <p:nvSpPr>
              <p:cNvPr id="112" name="Title 1">
                <a:extLst>
                  <a:ext uri="{FF2B5EF4-FFF2-40B4-BE49-F238E27FC236}">
                    <a16:creationId xmlns:a16="http://schemas.microsoft.com/office/drawing/2014/main" id="{A85AE470-6A0B-454B-9EA9-94332B8BCBA7}"/>
                  </a:ext>
                </a:extLst>
              </p:cNvPr>
              <p:cNvSpPr txBox="1">
                <a:spLocks/>
              </p:cNvSpPr>
              <p:nvPr/>
            </p:nvSpPr>
            <p:spPr>
              <a:xfrm>
                <a:off x="8122135" y="2832286"/>
                <a:ext cx="598329"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114" name="Rectangle: Rounded Corners 113">
                <a:extLst>
                  <a:ext uri="{FF2B5EF4-FFF2-40B4-BE49-F238E27FC236}">
                    <a16:creationId xmlns:a16="http://schemas.microsoft.com/office/drawing/2014/main" id="{0A641C64-59B4-41E5-B8D8-3A967F1C604E}"/>
                  </a:ext>
                </a:extLst>
              </p:cNvPr>
              <p:cNvSpPr/>
              <p:nvPr/>
            </p:nvSpPr>
            <p:spPr bwMode="auto">
              <a:xfrm>
                <a:off x="8087443" y="3340244"/>
                <a:ext cx="667713" cy="66771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115" name="Graphic 114">
                <a:extLst>
                  <a:ext uri="{FF2B5EF4-FFF2-40B4-BE49-F238E27FC236}">
                    <a16:creationId xmlns:a16="http://schemas.microsoft.com/office/drawing/2014/main" id="{FA76C066-2E47-44B0-B272-A418C3E1975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173069" y="3425870"/>
                <a:ext cx="496463" cy="496463"/>
              </a:xfrm>
              <a:prstGeom prst="rect">
                <a:avLst/>
              </a:prstGeom>
            </p:spPr>
          </p:pic>
        </p:grpSp>
        <p:cxnSp>
          <p:nvCxnSpPr>
            <p:cNvPr id="116" name="Straight Arrow Connector 115">
              <a:extLst>
                <a:ext uri="{FF2B5EF4-FFF2-40B4-BE49-F238E27FC236}">
                  <a16:creationId xmlns:a16="http://schemas.microsoft.com/office/drawing/2014/main" id="{25E74271-7A1D-46FA-9B77-FC4431236B94}"/>
                </a:ext>
              </a:extLst>
            </p:cNvPr>
            <p:cNvCxnSpPr>
              <a:cxnSpLocks/>
              <a:stCxn id="125" idx="0"/>
              <a:endCxn id="114" idx="2"/>
            </p:cNvCxnSpPr>
            <p:nvPr/>
          </p:nvCxnSpPr>
          <p:spPr>
            <a:xfrm flipV="1">
              <a:off x="8421300" y="4007957"/>
              <a:ext cx="0" cy="87087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itle 1">
              <a:extLst>
                <a:ext uri="{FF2B5EF4-FFF2-40B4-BE49-F238E27FC236}">
                  <a16:creationId xmlns:a16="http://schemas.microsoft.com/office/drawing/2014/main" id="{475C8E96-3246-4562-B95C-17A8170B8FE6}"/>
                </a:ext>
              </a:extLst>
            </p:cNvPr>
            <p:cNvSpPr txBox="1">
              <a:spLocks/>
            </p:cNvSpPr>
            <p:nvPr/>
          </p:nvSpPr>
          <p:spPr>
            <a:xfrm>
              <a:off x="7917063" y="5561875"/>
              <a:ext cx="100847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000" spc="0" dirty="0">
                  <a:solidFill>
                    <a:srgbClr val="000000"/>
                  </a:solidFill>
                  <a:latin typeface="Segoe UI Semibold" panose="020B0702040204020203" pitchFamily="34" charset="0"/>
                  <a:cs typeface="Segoe UI Semibold" panose="020B0702040204020203" pitchFamily="34" charset="0"/>
                </a:rPr>
                <a:t>CI/CD</a:t>
              </a: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Pipelines</a:t>
              </a:r>
            </a:p>
          </p:txBody>
        </p:sp>
        <p:sp>
          <p:nvSpPr>
            <p:cNvPr id="118" name="Title 1">
              <a:extLst>
                <a:ext uri="{FF2B5EF4-FFF2-40B4-BE49-F238E27FC236}">
                  <a16:creationId xmlns:a16="http://schemas.microsoft.com/office/drawing/2014/main" id="{90378C99-BF39-4146-B6D1-CC78902F378F}"/>
                </a:ext>
              </a:extLst>
            </p:cNvPr>
            <p:cNvSpPr txBox="1">
              <a:spLocks/>
            </p:cNvSpPr>
            <p:nvPr/>
          </p:nvSpPr>
          <p:spPr>
            <a:xfrm>
              <a:off x="8137260" y="4183188"/>
              <a:ext cx="568079" cy="248220"/>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Auto-build</a:t>
              </a:r>
            </a:p>
          </p:txBody>
        </p:sp>
        <p:grpSp>
          <p:nvGrpSpPr>
            <p:cNvPr id="8" name="Group 7">
              <a:extLst>
                <a:ext uri="{FF2B5EF4-FFF2-40B4-BE49-F238E27FC236}">
                  <a16:creationId xmlns:a16="http://schemas.microsoft.com/office/drawing/2014/main" id="{8AFD5A93-FF38-47D5-881C-0C655186FEDF}"/>
                </a:ext>
              </a:extLst>
            </p:cNvPr>
            <p:cNvGrpSpPr/>
            <p:nvPr/>
          </p:nvGrpSpPr>
          <p:grpSpPr>
            <a:xfrm>
              <a:off x="11089683" y="2993795"/>
              <a:ext cx="667713" cy="1014162"/>
              <a:chOff x="11089683" y="2993795"/>
              <a:chExt cx="667713" cy="1014162"/>
            </a:xfrm>
          </p:grpSpPr>
          <p:grpSp>
            <p:nvGrpSpPr>
              <p:cNvPr id="120" name="Group 119">
                <a:extLst>
                  <a:ext uri="{FF2B5EF4-FFF2-40B4-BE49-F238E27FC236}">
                    <a16:creationId xmlns:a16="http://schemas.microsoft.com/office/drawing/2014/main" id="{93BB28C6-F065-4E55-AFEF-C91D41AB7BAB}"/>
                  </a:ext>
                </a:extLst>
              </p:cNvPr>
              <p:cNvGrpSpPr/>
              <p:nvPr/>
            </p:nvGrpSpPr>
            <p:grpSpPr>
              <a:xfrm>
                <a:off x="11089683" y="3340244"/>
                <a:ext cx="667713" cy="667713"/>
                <a:chOff x="9992901" y="2243255"/>
                <a:chExt cx="822960" cy="822960"/>
              </a:xfrm>
            </p:grpSpPr>
            <p:sp>
              <p:nvSpPr>
                <p:cNvPr id="122" name="Rectangle: Rounded Corners 121">
                  <a:extLst>
                    <a:ext uri="{FF2B5EF4-FFF2-40B4-BE49-F238E27FC236}">
                      <a16:creationId xmlns:a16="http://schemas.microsoft.com/office/drawing/2014/main" id="{A08B5686-3AF4-4B07-80E2-E2FE0FF9452A}"/>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123" name="Graphic 122">
                  <a:extLst>
                    <a:ext uri="{FF2B5EF4-FFF2-40B4-BE49-F238E27FC236}">
                      <a16:creationId xmlns:a16="http://schemas.microsoft.com/office/drawing/2014/main" id="{620AD0E1-EE8F-427D-B0CD-097C2FB6E89F}"/>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166256" y="2416610"/>
                  <a:ext cx="476250" cy="476250"/>
                </a:xfrm>
                <a:prstGeom prst="rect">
                  <a:avLst/>
                </a:prstGeom>
              </p:spPr>
            </p:pic>
          </p:grpSp>
          <p:sp>
            <p:nvSpPr>
              <p:cNvPr id="121" name="Title 1">
                <a:extLst>
                  <a:ext uri="{FF2B5EF4-FFF2-40B4-BE49-F238E27FC236}">
                    <a16:creationId xmlns:a16="http://schemas.microsoft.com/office/drawing/2014/main" id="{5721D3F5-C1D3-496D-817E-DDF03EA4B2E2}"/>
                  </a:ext>
                </a:extLst>
              </p:cNvPr>
              <p:cNvSpPr txBox="1">
                <a:spLocks/>
              </p:cNvSpPr>
              <p:nvPr/>
            </p:nvSpPr>
            <p:spPr>
              <a:xfrm>
                <a:off x="11147545" y="2993795"/>
                <a:ext cx="551989"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a:t>
                </a:r>
              </a:p>
            </p:txBody>
          </p:sp>
        </p:grpSp>
        <p:cxnSp>
          <p:nvCxnSpPr>
            <p:cNvPr id="206" name="Straight Arrow Connector 205">
              <a:extLst>
                <a:ext uri="{FF2B5EF4-FFF2-40B4-BE49-F238E27FC236}">
                  <a16:creationId xmlns:a16="http://schemas.microsoft.com/office/drawing/2014/main" id="{B6735C2D-E1F6-4320-8F2A-C3D8BE21CE41}"/>
                </a:ext>
              </a:extLst>
            </p:cNvPr>
            <p:cNvCxnSpPr>
              <a:cxnSpLocks/>
            </p:cNvCxnSpPr>
            <p:nvPr/>
          </p:nvCxnSpPr>
          <p:spPr>
            <a:xfrm>
              <a:off x="5419032" y="3703625"/>
              <a:ext cx="54261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5B09180D-300C-4AD2-B385-FC05520BDCAB}"/>
                </a:ext>
              </a:extLst>
            </p:cNvPr>
            <p:cNvCxnSpPr>
              <a:cxnSpLocks/>
            </p:cNvCxnSpPr>
            <p:nvPr/>
          </p:nvCxnSpPr>
          <p:spPr>
            <a:xfrm flipH="1">
              <a:off x="5425434" y="3870313"/>
              <a:ext cx="54261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7" name="Title 1">
              <a:extLst>
                <a:ext uri="{FF2B5EF4-FFF2-40B4-BE49-F238E27FC236}">
                  <a16:creationId xmlns:a16="http://schemas.microsoft.com/office/drawing/2014/main" id="{2BD2E040-D5A7-49E9-B649-781D63DFA02C}"/>
                </a:ext>
              </a:extLst>
            </p:cNvPr>
            <p:cNvSpPr txBox="1">
              <a:spLocks/>
            </p:cNvSpPr>
            <p:nvPr/>
          </p:nvSpPr>
          <p:spPr>
            <a:xfrm>
              <a:off x="5514823" y="3547222"/>
              <a:ext cx="357435" cy="12485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Test</a:t>
              </a:r>
            </a:p>
          </p:txBody>
        </p:sp>
        <p:sp>
          <p:nvSpPr>
            <p:cNvPr id="138" name="Title 1">
              <a:extLst>
                <a:ext uri="{FF2B5EF4-FFF2-40B4-BE49-F238E27FC236}">
                  <a16:creationId xmlns:a16="http://schemas.microsoft.com/office/drawing/2014/main" id="{C8CAFDD6-B522-483B-B21B-3E8B82B1C13A}"/>
                </a:ext>
              </a:extLst>
            </p:cNvPr>
            <p:cNvSpPr txBox="1">
              <a:spLocks/>
            </p:cNvSpPr>
            <p:nvPr/>
          </p:nvSpPr>
          <p:spPr>
            <a:xfrm>
              <a:off x="5514823" y="3913605"/>
              <a:ext cx="357435" cy="12485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Debug</a:t>
              </a:r>
            </a:p>
          </p:txBody>
        </p:sp>
        <p:grpSp>
          <p:nvGrpSpPr>
            <p:cNvPr id="139" name="Group 138">
              <a:extLst>
                <a:ext uri="{FF2B5EF4-FFF2-40B4-BE49-F238E27FC236}">
                  <a16:creationId xmlns:a16="http://schemas.microsoft.com/office/drawing/2014/main" id="{6F83D222-1685-4D22-9CB0-CD46635BAF79}"/>
                </a:ext>
              </a:extLst>
            </p:cNvPr>
            <p:cNvGrpSpPr/>
            <p:nvPr/>
          </p:nvGrpSpPr>
          <p:grpSpPr>
            <a:xfrm>
              <a:off x="4944329" y="3159859"/>
              <a:ext cx="509369" cy="847589"/>
              <a:chOff x="4851300" y="3567407"/>
              <a:chExt cx="509369" cy="847589"/>
            </a:xfrm>
          </p:grpSpPr>
          <p:sp>
            <p:nvSpPr>
              <p:cNvPr id="202" name="Title 1">
                <a:extLst>
                  <a:ext uri="{FF2B5EF4-FFF2-40B4-BE49-F238E27FC236}">
                    <a16:creationId xmlns:a16="http://schemas.microsoft.com/office/drawing/2014/main" id="{BE57BE0A-849B-4161-B6BD-A02E5978CE04}"/>
                  </a:ext>
                </a:extLst>
              </p:cNvPr>
              <p:cNvSpPr txBox="1">
                <a:spLocks/>
              </p:cNvSpPr>
              <p:nvPr/>
            </p:nvSpPr>
            <p:spPr>
              <a:xfrm>
                <a:off x="4851300" y="3567407"/>
                <a:ext cx="509369"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Visual Studio Code</a:t>
                </a:r>
              </a:p>
            </p:txBody>
          </p:sp>
          <p:grpSp>
            <p:nvGrpSpPr>
              <p:cNvPr id="203" name="Group 202">
                <a:extLst>
                  <a:ext uri="{FF2B5EF4-FFF2-40B4-BE49-F238E27FC236}">
                    <a16:creationId xmlns:a16="http://schemas.microsoft.com/office/drawing/2014/main" id="{3F86932A-603B-4B20-B5C6-996020E0425A}"/>
                  </a:ext>
                </a:extLst>
              </p:cNvPr>
              <p:cNvGrpSpPr/>
              <p:nvPr/>
            </p:nvGrpSpPr>
            <p:grpSpPr>
              <a:xfrm>
                <a:off x="4889519" y="3982066"/>
                <a:ext cx="432930" cy="432930"/>
                <a:chOff x="1054184" y="3372344"/>
                <a:chExt cx="533589" cy="533589"/>
              </a:xfrm>
            </p:grpSpPr>
            <p:sp>
              <p:nvSpPr>
                <p:cNvPr id="204" name="Rectangle: Rounded Corners 203">
                  <a:extLst>
                    <a:ext uri="{FF2B5EF4-FFF2-40B4-BE49-F238E27FC236}">
                      <a16:creationId xmlns:a16="http://schemas.microsoft.com/office/drawing/2014/main" id="{03D858C0-AB37-4F39-9C6E-ED166D006980}"/>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205" name="Graphic 204">
                  <a:extLst>
                    <a:ext uri="{FF2B5EF4-FFF2-40B4-BE49-F238E27FC236}">
                      <a16:creationId xmlns:a16="http://schemas.microsoft.com/office/drawing/2014/main" id="{330F800F-4EF7-4223-BDCF-A485CE7B710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1814" y="3469974"/>
                  <a:ext cx="338328" cy="338328"/>
                </a:xfrm>
                <a:prstGeom prst="rect">
                  <a:avLst/>
                </a:prstGeom>
              </p:spPr>
            </p:pic>
          </p:grpSp>
        </p:grpSp>
        <p:grpSp>
          <p:nvGrpSpPr>
            <p:cNvPr id="140" name="Group 139">
              <a:extLst>
                <a:ext uri="{FF2B5EF4-FFF2-40B4-BE49-F238E27FC236}">
                  <a16:creationId xmlns:a16="http://schemas.microsoft.com/office/drawing/2014/main" id="{AF81F03B-8C43-43F3-9232-2C4C769E871F}"/>
                </a:ext>
              </a:extLst>
            </p:cNvPr>
            <p:cNvGrpSpPr/>
            <p:nvPr/>
          </p:nvGrpSpPr>
          <p:grpSpPr>
            <a:xfrm>
              <a:off x="5963608" y="3282970"/>
              <a:ext cx="432930" cy="724478"/>
              <a:chOff x="5870579" y="3690518"/>
              <a:chExt cx="432930" cy="724478"/>
            </a:xfrm>
          </p:grpSpPr>
          <p:sp>
            <p:nvSpPr>
              <p:cNvPr id="141" name="Title 1">
                <a:extLst>
                  <a:ext uri="{FF2B5EF4-FFF2-40B4-BE49-F238E27FC236}">
                    <a16:creationId xmlns:a16="http://schemas.microsoft.com/office/drawing/2014/main" id="{336365F5-6D6B-4CC0-8957-7D36D5F96AB2}"/>
                  </a:ext>
                </a:extLst>
              </p:cNvPr>
              <p:cNvSpPr txBox="1">
                <a:spLocks/>
              </p:cNvSpPr>
              <p:nvPr/>
            </p:nvSpPr>
            <p:spPr>
              <a:xfrm>
                <a:off x="5870579" y="3690518"/>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dev cluster</a:t>
                </a:r>
              </a:p>
            </p:txBody>
          </p:sp>
          <p:grpSp>
            <p:nvGrpSpPr>
              <p:cNvPr id="142" name="Group 141">
                <a:extLst>
                  <a:ext uri="{FF2B5EF4-FFF2-40B4-BE49-F238E27FC236}">
                    <a16:creationId xmlns:a16="http://schemas.microsoft.com/office/drawing/2014/main" id="{320B2A50-4745-47EF-90D2-52F6D52050A0}"/>
                  </a:ext>
                </a:extLst>
              </p:cNvPr>
              <p:cNvGrpSpPr/>
              <p:nvPr/>
            </p:nvGrpSpPr>
            <p:grpSpPr>
              <a:xfrm>
                <a:off x="5870579" y="3982066"/>
                <a:ext cx="432930" cy="432930"/>
                <a:chOff x="2121266" y="3372344"/>
                <a:chExt cx="533589" cy="533589"/>
              </a:xfrm>
            </p:grpSpPr>
            <p:sp>
              <p:nvSpPr>
                <p:cNvPr id="143" name="Rectangle: Rounded Corners 142">
                  <a:extLst>
                    <a:ext uri="{FF2B5EF4-FFF2-40B4-BE49-F238E27FC236}">
                      <a16:creationId xmlns:a16="http://schemas.microsoft.com/office/drawing/2014/main" id="{0FF46957-B80A-4913-A129-E01B59E354DD}"/>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144" name="Group 143">
                  <a:extLst>
                    <a:ext uri="{FF2B5EF4-FFF2-40B4-BE49-F238E27FC236}">
                      <a16:creationId xmlns:a16="http://schemas.microsoft.com/office/drawing/2014/main" id="{5D930715-43F6-49F7-80F3-025F112230DE}"/>
                    </a:ext>
                  </a:extLst>
                </p:cNvPr>
                <p:cNvGrpSpPr/>
                <p:nvPr/>
              </p:nvGrpSpPr>
              <p:grpSpPr>
                <a:xfrm>
                  <a:off x="2210352" y="3471248"/>
                  <a:ext cx="355417" cy="335781"/>
                  <a:chOff x="3172902" y="4132385"/>
                  <a:chExt cx="355417" cy="335781"/>
                </a:xfrm>
              </p:grpSpPr>
              <p:grpSp>
                <p:nvGrpSpPr>
                  <p:cNvPr id="145" name="Group 144">
                    <a:extLst>
                      <a:ext uri="{FF2B5EF4-FFF2-40B4-BE49-F238E27FC236}">
                        <a16:creationId xmlns:a16="http://schemas.microsoft.com/office/drawing/2014/main" id="{F0662DB0-B1E9-4F4D-8E8C-FECD011A48A8}"/>
                      </a:ext>
                    </a:extLst>
                  </p:cNvPr>
                  <p:cNvGrpSpPr/>
                  <p:nvPr/>
                </p:nvGrpSpPr>
                <p:grpSpPr>
                  <a:xfrm>
                    <a:off x="3234030" y="4132385"/>
                    <a:ext cx="233160" cy="110531"/>
                    <a:chOff x="3234867" y="4132385"/>
                    <a:chExt cx="233160" cy="110531"/>
                  </a:xfrm>
                </p:grpSpPr>
                <p:sp>
                  <p:nvSpPr>
                    <p:cNvPr id="200" name="Freeform: Shape 199">
                      <a:extLst>
                        <a:ext uri="{FF2B5EF4-FFF2-40B4-BE49-F238E27FC236}">
                          <a16:creationId xmlns:a16="http://schemas.microsoft.com/office/drawing/2014/main" id="{87B1237B-AF63-4355-AD0E-F7C42AF6131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24772C62-9FAB-4050-9DB4-0B63F54B0146}"/>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596769F8-73FE-4F64-804D-BF9FC59D044D}"/>
                      </a:ext>
                    </a:extLst>
                  </p:cNvPr>
                  <p:cNvGrpSpPr/>
                  <p:nvPr/>
                </p:nvGrpSpPr>
                <p:grpSpPr>
                  <a:xfrm>
                    <a:off x="3172902" y="4245010"/>
                    <a:ext cx="355417" cy="110531"/>
                    <a:chOff x="3172902" y="4244590"/>
                    <a:chExt cx="355417" cy="110531"/>
                  </a:xfrm>
                </p:grpSpPr>
                <p:sp>
                  <p:nvSpPr>
                    <p:cNvPr id="197" name="Freeform: Shape 196">
                      <a:extLst>
                        <a:ext uri="{FF2B5EF4-FFF2-40B4-BE49-F238E27FC236}">
                          <a16:creationId xmlns:a16="http://schemas.microsoft.com/office/drawing/2014/main" id="{D4FD78C3-D000-4A7F-85EF-99900671EB16}"/>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550593C3-C7B4-48A7-9574-D9C1BD3A52B9}"/>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B599713C-E6B7-404F-ACD2-1AC7E7D841A8}"/>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667799DD-D8AC-4196-8872-6D56E458C8EF}"/>
                      </a:ext>
                    </a:extLst>
                  </p:cNvPr>
                  <p:cNvGrpSpPr/>
                  <p:nvPr/>
                </p:nvGrpSpPr>
                <p:grpSpPr>
                  <a:xfrm>
                    <a:off x="3234030" y="4357635"/>
                    <a:ext cx="233160" cy="110531"/>
                    <a:chOff x="3234867" y="4132385"/>
                    <a:chExt cx="233160" cy="110531"/>
                  </a:xfrm>
                </p:grpSpPr>
                <p:sp>
                  <p:nvSpPr>
                    <p:cNvPr id="195" name="Freeform: Shape 194">
                      <a:extLst>
                        <a:ext uri="{FF2B5EF4-FFF2-40B4-BE49-F238E27FC236}">
                          <a16:creationId xmlns:a16="http://schemas.microsoft.com/office/drawing/2014/main" id="{84CEB708-8BE9-4B2C-88D9-2358A6A12F2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9830431E-2051-4990-8A16-1262E31C05C8}"/>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cxnSp>
          <p:nvCxnSpPr>
            <p:cNvPr id="209" name="Connector: Elbow 208">
              <a:extLst>
                <a:ext uri="{FF2B5EF4-FFF2-40B4-BE49-F238E27FC236}">
                  <a16:creationId xmlns:a16="http://schemas.microsoft.com/office/drawing/2014/main" id="{5C199516-49EC-438B-966A-733B62E86B24}"/>
                </a:ext>
              </a:extLst>
            </p:cNvPr>
            <p:cNvCxnSpPr>
              <a:cxnSpLocks/>
              <a:stCxn id="110" idx="2"/>
              <a:endCxn id="125" idx="1"/>
            </p:cNvCxnSpPr>
            <p:nvPr/>
          </p:nvCxnSpPr>
          <p:spPr>
            <a:xfrm rot="16200000" flipH="1">
              <a:off x="7013087" y="4138330"/>
              <a:ext cx="1204728" cy="943983"/>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1" name="Title 1">
              <a:extLst>
                <a:ext uri="{FF2B5EF4-FFF2-40B4-BE49-F238E27FC236}">
                  <a16:creationId xmlns:a16="http://schemas.microsoft.com/office/drawing/2014/main" id="{738C0558-3DB8-4F4A-9031-A10B68D8F4F1}"/>
                </a:ext>
              </a:extLst>
            </p:cNvPr>
            <p:cNvSpPr txBox="1">
              <a:spLocks/>
            </p:cNvSpPr>
            <p:nvPr/>
          </p:nvSpPr>
          <p:spPr>
            <a:xfrm>
              <a:off x="9196699" y="2865492"/>
              <a:ext cx="137700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production cluster</a:t>
              </a:r>
            </a:p>
          </p:txBody>
        </p:sp>
        <p:sp>
          <p:nvSpPr>
            <p:cNvPr id="213" name="Rectangle: Rounded Corners 212">
              <a:extLst>
                <a:ext uri="{FF2B5EF4-FFF2-40B4-BE49-F238E27FC236}">
                  <a16:creationId xmlns:a16="http://schemas.microsoft.com/office/drawing/2014/main" id="{76C2D654-70B0-4C3A-B95C-63FDF64DC3C2}"/>
                </a:ext>
              </a:extLst>
            </p:cNvPr>
            <p:cNvSpPr/>
            <p:nvPr/>
          </p:nvSpPr>
          <p:spPr bwMode="auto">
            <a:xfrm>
              <a:off x="9196699" y="3063656"/>
              <a:ext cx="1521900" cy="1220407"/>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219" name="Group 218">
              <a:extLst>
                <a:ext uri="{FF2B5EF4-FFF2-40B4-BE49-F238E27FC236}">
                  <a16:creationId xmlns:a16="http://schemas.microsoft.com/office/drawing/2014/main" id="{411E304D-A265-48C3-988C-44473B54E008}"/>
                </a:ext>
              </a:extLst>
            </p:cNvPr>
            <p:cNvGrpSpPr/>
            <p:nvPr/>
          </p:nvGrpSpPr>
          <p:grpSpPr>
            <a:xfrm>
              <a:off x="9292185" y="3324668"/>
              <a:ext cx="401289" cy="401289"/>
              <a:chOff x="10044865" y="3490686"/>
              <a:chExt cx="401289" cy="401289"/>
            </a:xfrm>
          </p:grpSpPr>
          <p:sp>
            <p:nvSpPr>
              <p:cNvPr id="226" name="Rectangle: Rounded Corners 225">
                <a:extLst>
                  <a:ext uri="{FF2B5EF4-FFF2-40B4-BE49-F238E27FC236}">
                    <a16:creationId xmlns:a16="http://schemas.microsoft.com/office/drawing/2014/main" id="{4F9CCD68-08E7-493B-A501-92A6EAB812C8}"/>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27" name="Freeform: Shape 226">
                <a:extLst>
                  <a:ext uri="{FF2B5EF4-FFF2-40B4-BE49-F238E27FC236}">
                    <a16:creationId xmlns:a16="http://schemas.microsoft.com/office/drawing/2014/main" id="{4ABECE30-4BF4-4845-8A5D-F53465B18088}"/>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0" name="Group 219">
              <a:extLst>
                <a:ext uri="{FF2B5EF4-FFF2-40B4-BE49-F238E27FC236}">
                  <a16:creationId xmlns:a16="http://schemas.microsoft.com/office/drawing/2014/main" id="{32368912-A593-4C4B-BC1D-3782D618D01F}"/>
                </a:ext>
              </a:extLst>
            </p:cNvPr>
            <p:cNvGrpSpPr/>
            <p:nvPr/>
          </p:nvGrpSpPr>
          <p:grpSpPr>
            <a:xfrm>
              <a:off x="9757005" y="3324668"/>
              <a:ext cx="401289" cy="401289"/>
              <a:chOff x="10044865" y="3490686"/>
              <a:chExt cx="401289" cy="401289"/>
            </a:xfrm>
          </p:grpSpPr>
          <p:sp>
            <p:nvSpPr>
              <p:cNvPr id="224" name="Rectangle: Rounded Corners 223">
                <a:extLst>
                  <a:ext uri="{FF2B5EF4-FFF2-40B4-BE49-F238E27FC236}">
                    <a16:creationId xmlns:a16="http://schemas.microsoft.com/office/drawing/2014/main" id="{E81CA1DE-782C-4DDB-AE46-3C62E4021411}"/>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25" name="Freeform: Shape 224">
                <a:extLst>
                  <a:ext uri="{FF2B5EF4-FFF2-40B4-BE49-F238E27FC236}">
                    <a16:creationId xmlns:a16="http://schemas.microsoft.com/office/drawing/2014/main" id="{E1036588-E09E-498A-82FC-5F4E6F5E96E9}"/>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1" name="Group 220">
              <a:extLst>
                <a:ext uri="{FF2B5EF4-FFF2-40B4-BE49-F238E27FC236}">
                  <a16:creationId xmlns:a16="http://schemas.microsoft.com/office/drawing/2014/main" id="{DE4B1CF6-C076-4050-B03A-DD8FB1803067}"/>
                </a:ext>
              </a:extLst>
            </p:cNvPr>
            <p:cNvGrpSpPr/>
            <p:nvPr/>
          </p:nvGrpSpPr>
          <p:grpSpPr>
            <a:xfrm>
              <a:off x="10221825" y="3324668"/>
              <a:ext cx="401289" cy="401289"/>
              <a:chOff x="10044865" y="3490686"/>
              <a:chExt cx="401289" cy="401289"/>
            </a:xfrm>
          </p:grpSpPr>
          <p:sp>
            <p:nvSpPr>
              <p:cNvPr id="222" name="Rectangle: Rounded Corners 221">
                <a:extLst>
                  <a:ext uri="{FF2B5EF4-FFF2-40B4-BE49-F238E27FC236}">
                    <a16:creationId xmlns:a16="http://schemas.microsoft.com/office/drawing/2014/main" id="{EB236083-58BE-42B7-900A-979C8F5C61C3}"/>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23" name="Freeform: Shape 222">
                <a:extLst>
                  <a:ext uri="{FF2B5EF4-FFF2-40B4-BE49-F238E27FC236}">
                    <a16:creationId xmlns:a16="http://schemas.microsoft.com/office/drawing/2014/main" id="{275FAD1E-1783-4712-80BD-A0BA63F4FD24}"/>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5" name="Title 1">
              <a:extLst>
                <a:ext uri="{FF2B5EF4-FFF2-40B4-BE49-F238E27FC236}">
                  <a16:creationId xmlns:a16="http://schemas.microsoft.com/office/drawing/2014/main" id="{80553D76-76F5-41C7-840A-ECEE802B6F61}"/>
                </a:ext>
              </a:extLst>
            </p:cNvPr>
            <p:cNvSpPr txBox="1">
              <a:spLocks/>
            </p:cNvSpPr>
            <p:nvPr/>
          </p:nvSpPr>
          <p:spPr>
            <a:xfrm>
              <a:off x="9658485" y="3122513"/>
              <a:ext cx="598329"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16" name="Group 215">
              <a:extLst>
                <a:ext uri="{FF2B5EF4-FFF2-40B4-BE49-F238E27FC236}">
                  <a16:creationId xmlns:a16="http://schemas.microsoft.com/office/drawing/2014/main" id="{1117527B-9034-4E0F-88F7-2C8B90C1FFB1}"/>
                </a:ext>
              </a:extLst>
            </p:cNvPr>
            <p:cNvGrpSpPr/>
            <p:nvPr/>
          </p:nvGrpSpPr>
          <p:grpSpPr>
            <a:xfrm>
              <a:off x="9757005" y="3789488"/>
              <a:ext cx="401289" cy="401289"/>
              <a:chOff x="10062640" y="3768816"/>
              <a:chExt cx="401289" cy="401289"/>
            </a:xfrm>
          </p:grpSpPr>
          <p:sp>
            <p:nvSpPr>
              <p:cNvPr id="217" name="Rectangle: Rounded Corners 216">
                <a:extLst>
                  <a:ext uri="{FF2B5EF4-FFF2-40B4-BE49-F238E27FC236}">
                    <a16:creationId xmlns:a16="http://schemas.microsoft.com/office/drawing/2014/main" id="{724AA4EF-1680-4BA6-A08A-30EB27CE20CA}"/>
                  </a:ext>
                </a:extLst>
              </p:cNvPr>
              <p:cNvSpPr/>
              <p:nvPr/>
            </p:nvSpPr>
            <p:spPr bwMode="auto">
              <a:xfrm>
                <a:off x="10062640" y="376881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218" name="Graphic 217">
                <a:extLst>
                  <a:ext uri="{FF2B5EF4-FFF2-40B4-BE49-F238E27FC236}">
                    <a16:creationId xmlns:a16="http://schemas.microsoft.com/office/drawing/2014/main" id="{DC1C8A15-45F6-41F3-9C28-136022AAF36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14191" y="3848075"/>
                <a:ext cx="298186" cy="242771"/>
              </a:xfrm>
              <a:prstGeom prst="rect">
                <a:avLst/>
              </a:prstGeom>
            </p:spPr>
          </p:pic>
        </p:grpSp>
        <p:sp>
          <p:nvSpPr>
            <p:cNvPr id="229" name="Rectangle: Rounded Corners 228">
              <a:extLst>
                <a:ext uri="{FF2B5EF4-FFF2-40B4-BE49-F238E27FC236}">
                  <a16:creationId xmlns:a16="http://schemas.microsoft.com/office/drawing/2014/main" id="{1AE6208A-0FAA-421B-8DD9-AC3810234952}"/>
                </a:ext>
              </a:extLst>
            </p:cNvPr>
            <p:cNvSpPr/>
            <p:nvPr/>
          </p:nvSpPr>
          <p:spPr bwMode="auto">
            <a:xfrm>
              <a:off x="9196699" y="5023498"/>
              <a:ext cx="1521900" cy="1220407"/>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30" name="Title 1">
              <a:extLst>
                <a:ext uri="{FF2B5EF4-FFF2-40B4-BE49-F238E27FC236}">
                  <a16:creationId xmlns:a16="http://schemas.microsoft.com/office/drawing/2014/main" id="{EEF7F36F-C25A-4628-9105-FBD33FEAE03E}"/>
                </a:ext>
              </a:extLst>
            </p:cNvPr>
            <p:cNvSpPr txBox="1">
              <a:spLocks/>
            </p:cNvSpPr>
            <p:nvPr/>
          </p:nvSpPr>
          <p:spPr>
            <a:xfrm>
              <a:off x="9196699" y="4823832"/>
              <a:ext cx="137700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instances</a:t>
              </a:r>
            </a:p>
          </p:txBody>
        </p:sp>
        <p:grpSp>
          <p:nvGrpSpPr>
            <p:cNvPr id="243" name="Group 242">
              <a:extLst>
                <a:ext uri="{FF2B5EF4-FFF2-40B4-BE49-F238E27FC236}">
                  <a16:creationId xmlns:a16="http://schemas.microsoft.com/office/drawing/2014/main" id="{DBB31A58-0FDB-4DF7-925C-0D08B3A06537}"/>
                </a:ext>
              </a:extLst>
            </p:cNvPr>
            <p:cNvGrpSpPr/>
            <p:nvPr/>
          </p:nvGrpSpPr>
          <p:grpSpPr>
            <a:xfrm>
              <a:off x="9292185" y="5284510"/>
              <a:ext cx="401289" cy="401289"/>
              <a:chOff x="10044865" y="3490686"/>
              <a:chExt cx="401289" cy="401289"/>
            </a:xfrm>
          </p:grpSpPr>
          <p:sp>
            <p:nvSpPr>
              <p:cNvPr id="250" name="Rectangle: Rounded Corners 249">
                <a:extLst>
                  <a:ext uri="{FF2B5EF4-FFF2-40B4-BE49-F238E27FC236}">
                    <a16:creationId xmlns:a16="http://schemas.microsoft.com/office/drawing/2014/main" id="{D2198466-40DA-424C-823F-3A9478F65EE7}"/>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51" name="Freeform: Shape 250">
                <a:extLst>
                  <a:ext uri="{FF2B5EF4-FFF2-40B4-BE49-F238E27FC236}">
                    <a16:creationId xmlns:a16="http://schemas.microsoft.com/office/drawing/2014/main" id="{EB02BC8E-0FE0-433A-A9C6-4D66E9662882}"/>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4" name="Group 243">
              <a:extLst>
                <a:ext uri="{FF2B5EF4-FFF2-40B4-BE49-F238E27FC236}">
                  <a16:creationId xmlns:a16="http://schemas.microsoft.com/office/drawing/2014/main" id="{74DD5B4F-E7B2-4855-9907-6B04F0090540}"/>
                </a:ext>
              </a:extLst>
            </p:cNvPr>
            <p:cNvGrpSpPr/>
            <p:nvPr/>
          </p:nvGrpSpPr>
          <p:grpSpPr>
            <a:xfrm>
              <a:off x="9757005" y="5284510"/>
              <a:ext cx="401289" cy="401289"/>
              <a:chOff x="10044865" y="3490686"/>
              <a:chExt cx="401289" cy="401289"/>
            </a:xfrm>
          </p:grpSpPr>
          <p:sp>
            <p:nvSpPr>
              <p:cNvPr id="248" name="Rectangle: Rounded Corners 247">
                <a:extLst>
                  <a:ext uri="{FF2B5EF4-FFF2-40B4-BE49-F238E27FC236}">
                    <a16:creationId xmlns:a16="http://schemas.microsoft.com/office/drawing/2014/main" id="{06B987ED-9784-4653-9A0E-DF752129621A}"/>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49" name="Freeform: Shape 248">
                <a:extLst>
                  <a:ext uri="{FF2B5EF4-FFF2-40B4-BE49-F238E27FC236}">
                    <a16:creationId xmlns:a16="http://schemas.microsoft.com/office/drawing/2014/main" id="{A92F798D-FEB9-4E54-B434-4FCC0ED49474}"/>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A4D83608-3615-42D2-AA1B-5F0C6C484238}"/>
                </a:ext>
              </a:extLst>
            </p:cNvPr>
            <p:cNvGrpSpPr/>
            <p:nvPr/>
          </p:nvGrpSpPr>
          <p:grpSpPr>
            <a:xfrm>
              <a:off x="10221825" y="5284510"/>
              <a:ext cx="401289" cy="401289"/>
              <a:chOff x="10044865" y="3490686"/>
              <a:chExt cx="401289" cy="401289"/>
            </a:xfrm>
          </p:grpSpPr>
          <p:sp>
            <p:nvSpPr>
              <p:cNvPr id="246" name="Rectangle: Rounded Corners 245">
                <a:extLst>
                  <a:ext uri="{FF2B5EF4-FFF2-40B4-BE49-F238E27FC236}">
                    <a16:creationId xmlns:a16="http://schemas.microsoft.com/office/drawing/2014/main" id="{3887E80F-D8AC-40CD-9D92-A425463CF28A}"/>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47" name="Freeform: Shape 246">
                <a:extLst>
                  <a:ext uri="{FF2B5EF4-FFF2-40B4-BE49-F238E27FC236}">
                    <a16:creationId xmlns:a16="http://schemas.microsoft.com/office/drawing/2014/main" id="{B751D2A3-721F-481E-B5D0-62E8082E8D46}"/>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2" name="Title 1">
              <a:extLst>
                <a:ext uri="{FF2B5EF4-FFF2-40B4-BE49-F238E27FC236}">
                  <a16:creationId xmlns:a16="http://schemas.microsoft.com/office/drawing/2014/main" id="{342C9927-2180-4C6E-9580-8C3A5688D911}"/>
                </a:ext>
              </a:extLst>
            </p:cNvPr>
            <p:cNvSpPr txBox="1">
              <a:spLocks/>
            </p:cNvSpPr>
            <p:nvPr/>
          </p:nvSpPr>
          <p:spPr>
            <a:xfrm>
              <a:off x="9658485" y="5082355"/>
              <a:ext cx="598329"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34" name="Group 233">
              <a:extLst>
                <a:ext uri="{FF2B5EF4-FFF2-40B4-BE49-F238E27FC236}">
                  <a16:creationId xmlns:a16="http://schemas.microsoft.com/office/drawing/2014/main" id="{42426D0F-0EE3-4417-905E-F77588DEEB96}"/>
                </a:ext>
              </a:extLst>
            </p:cNvPr>
            <p:cNvGrpSpPr/>
            <p:nvPr/>
          </p:nvGrpSpPr>
          <p:grpSpPr>
            <a:xfrm>
              <a:off x="9292185" y="5756950"/>
              <a:ext cx="401289" cy="401289"/>
              <a:chOff x="10044865" y="3490686"/>
              <a:chExt cx="401289" cy="401289"/>
            </a:xfrm>
          </p:grpSpPr>
          <p:sp>
            <p:nvSpPr>
              <p:cNvPr id="241" name="Rectangle: Rounded Corners 240">
                <a:extLst>
                  <a:ext uri="{FF2B5EF4-FFF2-40B4-BE49-F238E27FC236}">
                    <a16:creationId xmlns:a16="http://schemas.microsoft.com/office/drawing/2014/main" id="{3A1B9EB8-ACE4-4542-B6AE-132F7C131DE4}"/>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42" name="Freeform: Shape 241">
                <a:extLst>
                  <a:ext uri="{FF2B5EF4-FFF2-40B4-BE49-F238E27FC236}">
                    <a16:creationId xmlns:a16="http://schemas.microsoft.com/office/drawing/2014/main" id="{D8FDFE94-9047-490C-9F66-C919A71600F0}"/>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8BBB65CA-C081-419B-9164-B81A8C298B19}"/>
                </a:ext>
              </a:extLst>
            </p:cNvPr>
            <p:cNvGrpSpPr/>
            <p:nvPr/>
          </p:nvGrpSpPr>
          <p:grpSpPr>
            <a:xfrm>
              <a:off x="9757005" y="5756950"/>
              <a:ext cx="401289" cy="401289"/>
              <a:chOff x="10044865" y="3490686"/>
              <a:chExt cx="401289" cy="401289"/>
            </a:xfrm>
          </p:grpSpPr>
          <p:sp>
            <p:nvSpPr>
              <p:cNvPr id="239" name="Rectangle: Rounded Corners 238">
                <a:extLst>
                  <a:ext uri="{FF2B5EF4-FFF2-40B4-BE49-F238E27FC236}">
                    <a16:creationId xmlns:a16="http://schemas.microsoft.com/office/drawing/2014/main" id="{EFF207F5-BA14-4F34-B58E-DCF30AA2D85C}"/>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40" name="Freeform: Shape 239">
                <a:extLst>
                  <a:ext uri="{FF2B5EF4-FFF2-40B4-BE49-F238E27FC236}">
                    <a16:creationId xmlns:a16="http://schemas.microsoft.com/office/drawing/2014/main" id="{B4384C2A-FCB7-4D03-88EA-4DE383873E34}"/>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6" name="Group 235">
              <a:extLst>
                <a:ext uri="{FF2B5EF4-FFF2-40B4-BE49-F238E27FC236}">
                  <a16:creationId xmlns:a16="http://schemas.microsoft.com/office/drawing/2014/main" id="{7AD29103-1D5F-42F4-A20D-53B51C26FD85}"/>
                </a:ext>
              </a:extLst>
            </p:cNvPr>
            <p:cNvGrpSpPr/>
            <p:nvPr/>
          </p:nvGrpSpPr>
          <p:grpSpPr>
            <a:xfrm>
              <a:off x="10221825" y="5756950"/>
              <a:ext cx="401289" cy="401289"/>
              <a:chOff x="10044865" y="3490686"/>
              <a:chExt cx="401289" cy="401289"/>
            </a:xfrm>
          </p:grpSpPr>
          <p:sp>
            <p:nvSpPr>
              <p:cNvPr id="237" name="Rectangle: Rounded Corners 236">
                <a:extLst>
                  <a:ext uri="{FF2B5EF4-FFF2-40B4-BE49-F238E27FC236}">
                    <a16:creationId xmlns:a16="http://schemas.microsoft.com/office/drawing/2014/main" id="{9BB29BAC-9FC7-4BFA-8453-2C7BF21BB682}"/>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38" name="Freeform: Shape 237">
                <a:extLst>
                  <a:ext uri="{FF2B5EF4-FFF2-40B4-BE49-F238E27FC236}">
                    <a16:creationId xmlns:a16="http://schemas.microsoft.com/office/drawing/2014/main" id="{88678317-1E95-46ED-A7A8-652395B5ABE6}"/>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52" name="Straight Arrow Connector 251">
              <a:extLst>
                <a:ext uri="{FF2B5EF4-FFF2-40B4-BE49-F238E27FC236}">
                  <a16:creationId xmlns:a16="http://schemas.microsoft.com/office/drawing/2014/main" id="{10EFFCDE-30D4-42A3-B92E-52374DC21C66}"/>
                </a:ext>
              </a:extLst>
            </p:cNvPr>
            <p:cNvCxnSpPr>
              <a:cxnSpLocks/>
              <a:stCxn id="114" idx="3"/>
              <a:endCxn id="213" idx="1"/>
            </p:cNvCxnSpPr>
            <p:nvPr/>
          </p:nvCxnSpPr>
          <p:spPr>
            <a:xfrm flipV="1">
              <a:off x="8755156" y="3673860"/>
              <a:ext cx="441543" cy="24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E25F9C1F-5A61-446B-8CFB-9B8FCAA82964}"/>
                </a:ext>
              </a:extLst>
            </p:cNvPr>
            <p:cNvCxnSpPr>
              <a:cxnSpLocks/>
              <a:stCxn id="213" idx="3"/>
              <a:endCxn id="122" idx="1"/>
            </p:cNvCxnSpPr>
            <p:nvPr/>
          </p:nvCxnSpPr>
          <p:spPr>
            <a:xfrm>
              <a:off x="10718599" y="3673860"/>
              <a:ext cx="371084" cy="24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65901624-3945-403C-BC74-699AD6144777}"/>
                </a:ext>
              </a:extLst>
            </p:cNvPr>
            <p:cNvCxnSpPr>
              <a:cxnSpLocks/>
              <a:stCxn id="213" idx="2"/>
              <a:endCxn id="229" idx="0"/>
            </p:cNvCxnSpPr>
            <p:nvPr/>
          </p:nvCxnSpPr>
          <p:spPr>
            <a:xfrm>
              <a:off x="9957649" y="4284063"/>
              <a:ext cx="0" cy="54864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A1E4740D-F614-4F62-A130-AA541CFA6338}"/>
                </a:ext>
              </a:extLst>
            </p:cNvPr>
            <p:cNvSpPr/>
            <p:nvPr/>
          </p:nvSpPr>
          <p:spPr bwMode="auto">
            <a:xfrm>
              <a:off x="5533273" y="409546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56" name="Oval 255">
              <a:extLst>
                <a:ext uri="{FF2B5EF4-FFF2-40B4-BE49-F238E27FC236}">
                  <a16:creationId xmlns:a16="http://schemas.microsoft.com/office/drawing/2014/main" id="{1EC1000B-8F4F-4F67-8B6A-9999FD74BEBA}"/>
                </a:ext>
              </a:extLst>
            </p:cNvPr>
            <p:cNvSpPr/>
            <p:nvPr/>
          </p:nvSpPr>
          <p:spPr bwMode="auto">
            <a:xfrm>
              <a:off x="8530079" y="452264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57" name="Oval 256">
              <a:extLst>
                <a:ext uri="{FF2B5EF4-FFF2-40B4-BE49-F238E27FC236}">
                  <a16:creationId xmlns:a16="http://schemas.microsoft.com/office/drawing/2014/main" id="{B52B244F-2ACC-4E7F-8C77-141D3305D2EB}"/>
                </a:ext>
              </a:extLst>
            </p:cNvPr>
            <p:cNvSpPr/>
            <p:nvPr/>
          </p:nvSpPr>
          <p:spPr bwMode="auto">
            <a:xfrm>
              <a:off x="9827788" y="439795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58" name="Oval 257">
              <a:extLst>
                <a:ext uri="{FF2B5EF4-FFF2-40B4-BE49-F238E27FC236}">
                  <a16:creationId xmlns:a16="http://schemas.microsoft.com/office/drawing/2014/main" id="{A3451722-A77E-4D93-8623-F46D82E31C95}"/>
                </a:ext>
              </a:extLst>
            </p:cNvPr>
            <p:cNvSpPr/>
            <p:nvPr/>
          </p:nvSpPr>
          <p:spPr bwMode="auto">
            <a:xfrm>
              <a:off x="11286379" y="266613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grpSp>
          <p:nvGrpSpPr>
            <p:cNvPr id="7" name="Group 6">
              <a:extLst>
                <a:ext uri="{FF2B5EF4-FFF2-40B4-BE49-F238E27FC236}">
                  <a16:creationId xmlns:a16="http://schemas.microsoft.com/office/drawing/2014/main" id="{AE186A57-6884-4ADB-B962-A4DB88997511}"/>
                </a:ext>
              </a:extLst>
            </p:cNvPr>
            <p:cNvGrpSpPr/>
            <p:nvPr/>
          </p:nvGrpSpPr>
          <p:grpSpPr>
            <a:xfrm>
              <a:off x="8087443" y="4878829"/>
              <a:ext cx="667713" cy="835291"/>
              <a:chOff x="8087443" y="4878829"/>
              <a:chExt cx="667713" cy="835291"/>
            </a:xfrm>
          </p:grpSpPr>
          <p:sp>
            <p:nvSpPr>
              <p:cNvPr id="126" name="Title 1">
                <a:extLst>
                  <a:ext uri="{FF2B5EF4-FFF2-40B4-BE49-F238E27FC236}">
                    <a16:creationId xmlns:a16="http://schemas.microsoft.com/office/drawing/2014/main" id="{E75F9248-3E00-487B-A3E1-199235C41C00}"/>
                  </a:ext>
                </a:extLst>
              </p:cNvPr>
              <p:cNvSpPr txBox="1">
                <a:spLocks/>
              </p:cNvSpPr>
              <p:nvPr/>
            </p:nvSpPr>
            <p:spPr>
              <a:xfrm>
                <a:off x="8145305" y="5560232"/>
                <a:ext cx="551989"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nvGrpSpPr>
              <p:cNvPr id="6" name="Group 5">
                <a:extLst>
                  <a:ext uri="{FF2B5EF4-FFF2-40B4-BE49-F238E27FC236}">
                    <a16:creationId xmlns:a16="http://schemas.microsoft.com/office/drawing/2014/main" id="{E707D6CE-CE3B-450C-88DC-1D91DB5DD9DB}"/>
                  </a:ext>
                </a:extLst>
              </p:cNvPr>
              <p:cNvGrpSpPr/>
              <p:nvPr/>
            </p:nvGrpSpPr>
            <p:grpSpPr>
              <a:xfrm>
                <a:off x="8087443" y="4878829"/>
                <a:ext cx="667713" cy="667713"/>
                <a:chOff x="8087443" y="4878829"/>
                <a:chExt cx="667713" cy="667713"/>
              </a:xfrm>
            </p:grpSpPr>
            <p:sp>
              <p:nvSpPr>
                <p:cNvPr id="125" name="Rectangle: Rounded Corners 124">
                  <a:extLst>
                    <a:ext uri="{FF2B5EF4-FFF2-40B4-BE49-F238E27FC236}">
                      <a16:creationId xmlns:a16="http://schemas.microsoft.com/office/drawing/2014/main" id="{DB547D1C-ED39-4322-8F95-31FB3BE893F1}"/>
                    </a:ext>
                  </a:extLst>
                </p:cNvPr>
                <p:cNvSpPr/>
                <p:nvPr/>
              </p:nvSpPr>
              <p:spPr bwMode="auto">
                <a:xfrm>
                  <a:off x="8087443" y="4878829"/>
                  <a:ext cx="667713" cy="66771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0" name="Freeform: Shape 159">
                  <a:extLst>
                    <a:ext uri="{FF2B5EF4-FFF2-40B4-BE49-F238E27FC236}">
                      <a16:creationId xmlns:a16="http://schemas.microsoft.com/office/drawing/2014/main" id="{4C78E77C-126B-4F06-89C6-D2A4DCCE8673}"/>
                    </a:ext>
                  </a:extLst>
                </p:cNvPr>
                <p:cNvSpPr>
                  <a:spLocks noChangeAspect="1"/>
                </p:cNvSpPr>
                <p:nvPr/>
              </p:nvSpPr>
              <p:spPr bwMode="auto">
                <a:xfrm>
                  <a:off x="8208700" y="5000154"/>
                  <a:ext cx="425199" cy="425062"/>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spTree>
    <p:extLst>
      <p:ext uri="{BB962C8B-B14F-4D97-AF65-F5344CB8AC3E}">
        <p14:creationId xmlns:p14="http://schemas.microsoft.com/office/powerpoint/2010/main" val="418980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P spid="9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E2F85F1-A5A1-4070-A343-502B2B8EFF3C}"/>
              </a:ext>
              <a:ext uri="{C183D7F6-B498-43B3-948B-1728B52AA6E4}">
                <adec:decorative xmlns:adec="http://schemas.microsoft.com/office/drawing/2017/decorative" val="1"/>
              </a:ext>
            </a:extLst>
          </p:cNvPr>
          <p:cNvGrpSpPr/>
          <p:nvPr/>
        </p:nvGrpSpPr>
        <p:grpSpPr>
          <a:xfrm>
            <a:off x="4487935" y="128409"/>
            <a:ext cx="1371600" cy="1038299"/>
            <a:chOff x="4487935" y="128409"/>
            <a:chExt cx="1371600" cy="1038299"/>
          </a:xfrm>
        </p:grpSpPr>
        <p:sp>
          <p:nvSpPr>
            <p:cNvPr id="94" name="Rectangle 93">
              <a:extLst>
                <a:ext uri="{FF2B5EF4-FFF2-40B4-BE49-F238E27FC236}">
                  <a16:creationId xmlns:a16="http://schemas.microsoft.com/office/drawing/2014/main" id="{96E94051-C2F0-490D-90C1-2FAB8F11D211}"/>
                </a:ext>
              </a:extLst>
            </p:cNvPr>
            <p:cNvSpPr/>
            <p:nvPr/>
          </p:nvSpPr>
          <p:spPr>
            <a:xfrm>
              <a:off x="4487935" y="766598"/>
              <a:ext cx="1371600" cy="400110"/>
            </a:xfrm>
            <a:prstGeom prst="rect">
              <a:avLst/>
            </a:prstGeom>
          </p:spPr>
          <p:txBody>
            <a:bodyPr wrap="square">
              <a:sp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Secure </a:t>
              </a:r>
              <a:br>
                <a:rPr lang="en-US" sz="1000">
                  <a:solidFill>
                    <a:srgbClr val="000000"/>
                  </a:solidFill>
                  <a:latin typeface="Segoe UI Semibold" panose="020B0702040204020203" pitchFamily="34" charset="0"/>
                  <a:cs typeface="Segoe UI Semibold" panose="020B0702040204020203" pitchFamily="34" charset="0"/>
                </a:rPr>
              </a:br>
              <a:r>
                <a:rPr lang="en-US" sz="1000">
                  <a:solidFill>
                    <a:srgbClr val="000000"/>
                  </a:solidFill>
                  <a:latin typeface="Segoe UI Semibold" panose="020B0702040204020203" pitchFamily="34" charset="0"/>
                  <a:cs typeface="Segoe UI Semibold" panose="020B0702040204020203" pitchFamily="34" charset="0"/>
                </a:rPr>
                <a:t>DevOps</a:t>
              </a:r>
            </a:p>
          </p:txBody>
        </p:sp>
        <p:grpSp>
          <p:nvGrpSpPr>
            <p:cNvPr id="96" name="Group 95">
              <a:extLst>
                <a:ext uri="{FF2B5EF4-FFF2-40B4-BE49-F238E27FC236}">
                  <a16:creationId xmlns:a16="http://schemas.microsoft.com/office/drawing/2014/main" id="{8E263A48-EFAF-437D-B6FA-CE17312E069C}"/>
                </a:ext>
              </a:extLst>
            </p:cNvPr>
            <p:cNvGrpSpPr>
              <a:grpSpLocks noChangeAspect="1"/>
            </p:cNvGrpSpPr>
            <p:nvPr/>
          </p:nvGrpSpPr>
          <p:grpSpPr>
            <a:xfrm>
              <a:off x="4903194" y="128409"/>
              <a:ext cx="541082" cy="576072"/>
              <a:chOff x="6526200" y="1216702"/>
              <a:chExt cx="1273056" cy="1355381"/>
            </a:xfrm>
          </p:grpSpPr>
          <p:sp>
            <p:nvSpPr>
              <p:cNvPr id="97" name="Shield_EA18" title="Icon of a shield">
                <a:extLst>
                  <a:ext uri="{FF2B5EF4-FFF2-40B4-BE49-F238E27FC236}">
                    <a16:creationId xmlns:a16="http://schemas.microsoft.com/office/drawing/2014/main" id="{5BC0F40B-5704-4927-B2B5-8A67EAA2E1EF}"/>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DeveloperTools_EC7A" title="Icon of a wrench and a screwdriver">
                <a:extLst>
                  <a:ext uri="{FF2B5EF4-FFF2-40B4-BE49-F238E27FC236}">
                    <a16:creationId xmlns:a16="http://schemas.microsoft.com/office/drawing/2014/main" id="{6CDD82EA-BAD0-413C-9A37-E17347813A43}"/>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 name="Title 3"/>
          <p:cNvSpPr>
            <a:spLocks noGrp="1"/>
          </p:cNvSpPr>
          <p:nvPr>
            <p:ph type="title"/>
          </p:nvPr>
        </p:nvSpPr>
        <p:spPr>
          <a:xfrm>
            <a:off x="465138" y="1745299"/>
            <a:ext cx="11794442" cy="410369"/>
          </a:xfrm>
        </p:spPr>
        <p:txBody>
          <a:bodyPr/>
          <a:lstStyle/>
          <a:p>
            <a:r>
              <a:rPr lang="en-US"/>
              <a:t>Secure DevOps</a:t>
            </a:r>
            <a:endParaRPr lang="en-US">
              <a:solidFill>
                <a:srgbClr val="0F78D4"/>
              </a:solidFill>
            </a:endParaRPr>
          </a:p>
        </p:txBody>
      </p:sp>
      <p:cxnSp>
        <p:nvCxnSpPr>
          <p:cNvPr id="73" name="Straight Connector 72">
            <a:extLst>
              <a:ext uri="{FF2B5EF4-FFF2-40B4-BE49-F238E27FC236}">
                <a16:creationId xmlns:a16="http://schemas.microsoft.com/office/drawing/2014/main" id="{0302E2DA-242B-49BF-8843-D022403504A0}"/>
              </a:ext>
              <a:ext uri="{C183D7F6-B498-43B3-948B-1728B52AA6E4}">
                <adec:decorative xmlns:adec="http://schemas.microsoft.com/office/drawing/2017/decorative" val="1"/>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9" name="Title 16">
            <a:extLst>
              <a:ext uri="{FF2B5EF4-FFF2-40B4-BE49-F238E27FC236}">
                <a16:creationId xmlns:a16="http://schemas.microsoft.com/office/drawing/2014/main" id="{6FB2C7AE-1D23-4412-9711-249A9846EC3A}"/>
              </a:ext>
            </a:extLst>
          </p:cNvPr>
          <p:cNvSpPr txBox="1">
            <a:spLocks/>
          </p:cNvSpPr>
          <p:nvPr/>
        </p:nvSpPr>
        <p:spPr>
          <a:xfrm>
            <a:off x="551348" y="2852352"/>
            <a:ext cx="3221737" cy="233910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Deliver code faster with Kubernetes and CI/CD</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Accelerate the feedback loop with constant monitoring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Balance speed and security with continuous security and deep traceability </a:t>
            </a:r>
          </a:p>
        </p:txBody>
      </p:sp>
      <p:grpSp>
        <p:nvGrpSpPr>
          <p:cNvPr id="9" name="Group 8" descr="Conceptual diagram showing secure devops for Kubernetes">
            <a:extLst>
              <a:ext uri="{FF2B5EF4-FFF2-40B4-BE49-F238E27FC236}">
                <a16:creationId xmlns:a16="http://schemas.microsoft.com/office/drawing/2014/main" id="{D87BBB9B-4C8F-4522-96C6-28FE8AF0D612}"/>
              </a:ext>
            </a:extLst>
          </p:cNvPr>
          <p:cNvGrpSpPr/>
          <p:nvPr/>
        </p:nvGrpSpPr>
        <p:grpSpPr>
          <a:xfrm>
            <a:off x="5175524" y="2719147"/>
            <a:ext cx="6389204" cy="2477137"/>
            <a:chOff x="5175524" y="2719147"/>
            <a:chExt cx="6389204" cy="2477137"/>
          </a:xfrm>
        </p:grpSpPr>
        <p:cxnSp>
          <p:nvCxnSpPr>
            <p:cNvPr id="136" name="Straight Arrow Connector 135">
              <a:extLst>
                <a:ext uri="{FF2B5EF4-FFF2-40B4-BE49-F238E27FC236}">
                  <a16:creationId xmlns:a16="http://schemas.microsoft.com/office/drawing/2014/main" id="{2A135958-C2C3-4C9B-A852-8F026F7F0605}"/>
                </a:ext>
              </a:extLst>
            </p:cNvPr>
            <p:cNvCxnSpPr>
              <a:stCxn id="200" idx="3"/>
              <a:endCxn id="210" idx="1"/>
            </p:cNvCxnSpPr>
            <p:nvPr/>
          </p:nvCxnSpPr>
          <p:spPr>
            <a:xfrm>
              <a:off x="5935429" y="3571506"/>
              <a:ext cx="110153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01B80D7B-1A2D-4ADD-80DD-8B60351EEF98}"/>
                </a:ext>
              </a:extLst>
            </p:cNvPr>
            <p:cNvCxnSpPr>
              <a:cxnSpLocks/>
              <a:stCxn id="210" idx="3"/>
              <a:endCxn id="208" idx="1"/>
            </p:cNvCxnSpPr>
            <p:nvPr/>
          </p:nvCxnSpPr>
          <p:spPr>
            <a:xfrm>
              <a:off x="7796866" y="3571506"/>
              <a:ext cx="110153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F88BEEBA-784C-4FB2-A091-C606321517BC}"/>
                </a:ext>
              </a:extLst>
            </p:cNvPr>
            <p:cNvCxnSpPr>
              <a:cxnSpLocks/>
              <a:stCxn id="208" idx="3"/>
              <a:endCxn id="202" idx="1"/>
            </p:cNvCxnSpPr>
            <p:nvPr/>
          </p:nvCxnSpPr>
          <p:spPr>
            <a:xfrm>
              <a:off x="9658303" y="3571506"/>
              <a:ext cx="110153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FA6A0494-4235-4E67-A3BE-FF8FFD664D0D}"/>
                </a:ext>
              </a:extLst>
            </p:cNvPr>
            <p:cNvCxnSpPr>
              <a:cxnSpLocks/>
            </p:cNvCxnSpPr>
            <p:nvPr/>
          </p:nvCxnSpPr>
          <p:spPr>
            <a:xfrm flipH="1">
              <a:off x="5175524" y="3571506"/>
              <a:ext cx="6344214" cy="12700"/>
            </a:xfrm>
            <a:prstGeom prst="bentConnector5">
              <a:avLst>
                <a:gd name="adj1" fmla="val -3603"/>
                <a:gd name="adj2" fmla="val 9635638"/>
                <a:gd name="adj3" fmla="val 10360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96C6C6F-A224-4B6F-8B5C-11EAC18F4C27}"/>
                </a:ext>
              </a:extLst>
            </p:cNvPr>
            <p:cNvGrpSpPr/>
            <p:nvPr/>
          </p:nvGrpSpPr>
          <p:grpSpPr>
            <a:xfrm>
              <a:off x="5175524" y="2719147"/>
              <a:ext cx="759905" cy="1257937"/>
              <a:chOff x="5355404" y="2719147"/>
              <a:chExt cx="759905" cy="1257937"/>
            </a:xfrm>
          </p:grpSpPr>
          <p:grpSp>
            <p:nvGrpSpPr>
              <p:cNvPr id="135" name="Group 134">
                <a:extLst>
                  <a:ext uri="{FF2B5EF4-FFF2-40B4-BE49-F238E27FC236}">
                    <a16:creationId xmlns:a16="http://schemas.microsoft.com/office/drawing/2014/main" id="{8C71FA9C-04DE-4279-AEB3-18ECBC4D10B6}"/>
                  </a:ext>
                </a:extLst>
              </p:cNvPr>
              <p:cNvGrpSpPr/>
              <p:nvPr/>
            </p:nvGrpSpPr>
            <p:grpSpPr>
              <a:xfrm>
                <a:off x="5355404" y="3165927"/>
                <a:ext cx="759905" cy="811157"/>
                <a:chOff x="5226224" y="2401333"/>
                <a:chExt cx="759905" cy="811157"/>
              </a:xfrm>
            </p:grpSpPr>
            <p:sp>
              <p:nvSpPr>
                <p:cNvPr id="200" name="Rectangle: Rounded Corners 118">
                  <a:extLst>
                    <a:ext uri="{FF2B5EF4-FFF2-40B4-BE49-F238E27FC236}">
                      <a16:creationId xmlns:a16="http://schemas.microsoft.com/office/drawing/2014/main" id="{F4A81375-DE27-4E9E-B741-43AD576AB464}"/>
                    </a:ext>
                  </a:extLst>
                </p:cNvPr>
                <p:cNvSpPr/>
                <p:nvPr/>
              </p:nvSpPr>
              <p:spPr bwMode="auto">
                <a:xfrm>
                  <a:off x="5226224"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201" name="Picture 200">
                  <a:extLst>
                    <a:ext uri="{FF2B5EF4-FFF2-40B4-BE49-F238E27FC236}">
                      <a16:creationId xmlns:a16="http://schemas.microsoft.com/office/drawing/2014/main" id="{618FA1AC-52ED-47A6-946D-826DFCEE2371}"/>
                    </a:ext>
                  </a:extLst>
                </p:cNvPr>
                <p:cNvPicPr>
                  <a:picLocks noChangeAspect="1"/>
                </p:cNvPicPr>
                <p:nvPr/>
              </p:nvPicPr>
              <p:blipFill rotWithShape="1">
                <a:blip r:embed="rId3"/>
                <a:srcRect l="22327" t="23991" r="21690" b="29502"/>
                <a:stretch/>
              </p:blipFill>
              <p:spPr>
                <a:xfrm>
                  <a:off x="5321847" y="2641899"/>
                  <a:ext cx="568658" cy="330025"/>
                </a:xfrm>
                <a:prstGeom prst="rect">
                  <a:avLst/>
                </a:prstGeom>
              </p:spPr>
            </p:pic>
          </p:grpSp>
          <p:sp>
            <p:nvSpPr>
              <p:cNvPr id="143" name="Title 1">
                <a:extLst>
                  <a:ext uri="{FF2B5EF4-FFF2-40B4-BE49-F238E27FC236}">
                    <a16:creationId xmlns:a16="http://schemas.microsoft.com/office/drawing/2014/main" id="{26DF8736-1FE8-450D-9EC5-8E3C73B8D861}"/>
                  </a:ext>
                </a:extLst>
              </p:cNvPr>
              <p:cNvSpPr txBox="1">
                <a:spLocks/>
              </p:cNvSpPr>
              <p:nvPr/>
            </p:nvSpPr>
            <p:spPr>
              <a:xfrm>
                <a:off x="5409815" y="2719147"/>
                <a:ext cx="651082"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Source code</a:t>
                </a:r>
              </a:p>
            </p:txBody>
          </p:sp>
        </p:grpSp>
        <p:grpSp>
          <p:nvGrpSpPr>
            <p:cNvPr id="3" name="Group 2">
              <a:extLst>
                <a:ext uri="{FF2B5EF4-FFF2-40B4-BE49-F238E27FC236}">
                  <a16:creationId xmlns:a16="http://schemas.microsoft.com/office/drawing/2014/main" id="{A4C7778C-6124-4362-9944-5DBEC0342329}"/>
                </a:ext>
              </a:extLst>
            </p:cNvPr>
            <p:cNvGrpSpPr/>
            <p:nvPr/>
          </p:nvGrpSpPr>
          <p:grpSpPr>
            <a:xfrm>
              <a:off x="6873147" y="2719147"/>
              <a:ext cx="1091590" cy="1257937"/>
              <a:chOff x="7053027" y="2719147"/>
              <a:chExt cx="1091590" cy="1257937"/>
            </a:xfrm>
          </p:grpSpPr>
          <p:grpSp>
            <p:nvGrpSpPr>
              <p:cNvPr id="132" name="Group 131">
                <a:extLst>
                  <a:ext uri="{FF2B5EF4-FFF2-40B4-BE49-F238E27FC236}">
                    <a16:creationId xmlns:a16="http://schemas.microsoft.com/office/drawing/2014/main" id="{A1C5D6E3-4481-4B6D-9459-E1B9EE947969}"/>
                  </a:ext>
                </a:extLst>
              </p:cNvPr>
              <p:cNvGrpSpPr/>
              <p:nvPr/>
            </p:nvGrpSpPr>
            <p:grpSpPr>
              <a:xfrm>
                <a:off x="7216841" y="3165927"/>
                <a:ext cx="759905" cy="811157"/>
                <a:chOff x="7043210" y="2401333"/>
                <a:chExt cx="759905" cy="811157"/>
              </a:xfrm>
            </p:grpSpPr>
            <p:sp>
              <p:nvSpPr>
                <p:cNvPr id="210" name="Rectangle: Rounded Corners 118">
                  <a:extLst>
                    <a:ext uri="{FF2B5EF4-FFF2-40B4-BE49-F238E27FC236}">
                      <a16:creationId xmlns:a16="http://schemas.microsoft.com/office/drawing/2014/main" id="{92913BBF-F4F0-4996-9602-C10EB7308872}"/>
                    </a:ext>
                  </a:extLst>
                </p:cNvPr>
                <p:cNvSpPr/>
                <p:nvPr/>
              </p:nvSpPr>
              <p:spPr bwMode="auto">
                <a:xfrm>
                  <a:off x="7043210"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11" name="Freeform: Shape 210">
                  <a:extLst>
                    <a:ext uri="{FF2B5EF4-FFF2-40B4-BE49-F238E27FC236}">
                      <a16:creationId xmlns:a16="http://schemas.microsoft.com/office/drawing/2014/main" id="{073378A3-653F-4BAC-9E83-5C5749FB4480}"/>
                    </a:ext>
                  </a:extLst>
                </p:cNvPr>
                <p:cNvSpPr>
                  <a:spLocks noChangeAspect="1"/>
                </p:cNvSpPr>
                <p:nvPr/>
              </p:nvSpPr>
              <p:spPr bwMode="auto">
                <a:xfrm>
                  <a:off x="7187734" y="2569181"/>
                  <a:ext cx="470857" cy="47546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4" name="Title 1">
                <a:extLst>
                  <a:ext uri="{FF2B5EF4-FFF2-40B4-BE49-F238E27FC236}">
                    <a16:creationId xmlns:a16="http://schemas.microsoft.com/office/drawing/2014/main" id="{06A90B9A-5742-4B49-8AE5-D6FED1069559}"/>
                  </a:ext>
                </a:extLst>
              </p:cNvPr>
              <p:cNvSpPr txBox="1">
                <a:spLocks/>
              </p:cNvSpPr>
              <p:nvPr/>
            </p:nvSpPr>
            <p:spPr>
              <a:xfrm>
                <a:off x="7053027" y="2719147"/>
                <a:ext cx="1091590"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Build </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Pipelines</a:t>
                </a:r>
                <a:endParaRPr kumimoji="0" lang="en-US" sz="1200" b="0" i="1"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6" name="Group 5">
              <a:extLst>
                <a:ext uri="{FF2B5EF4-FFF2-40B4-BE49-F238E27FC236}">
                  <a16:creationId xmlns:a16="http://schemas.microsoft.com/office/drawing/2014/main" id="{549FBF93-6E37-41B1-A309-B7162E96E78C}"/>
                </a:ext>
              </a:extLst>
            </p:cNvPr>
            <p:cNvGrpSpPr/>
            <p:nvPr/>
          </p:nvGrpSpPr>
          <p:grpSpPr>
            <a:xfrm>
              <a:off x="8704513" y="2719147"/>
              <a:ext cx="1091590" cy="1257937"/>
              <a:chOff x="8884393" y="2719147"/>
              <a:chExt cx="1091590" cy="1257937"/>
            </a:xfrm>
          </p:grpSpPr>
          <p:grpSp>
            <p:nvGrpSpPr>
              <p:cNvPr id="133" name="Group 132">
                <a:extLst>
                  <a:ext uri="{FF2B5EF4-FFF2-40B4-BE49-F238E27FC236}">
                    <a16:creationId xmlns:a16="http://schemas.microsoft.com/office/drawing/2014/main" id="{A739B59B-94BE-496F-9D82-F203B68D2847}"/>
                  </a:ext>
                </a:extLst>
              </p:cNvPr>
              <p:cNvGrpSpPr/>
              <p:nvPr/>
            </p:nvGrpSpPr>
            <p:grpSpPr>
              <a:xfrm>
                <a:off x="9078278" y="3165927"/>
                <a:ext cx="759905" cy="811157"/>
                <a:chOff x="8860196" y="2401333"/>
                <a:chExt cx="759905" cy="811157"/>
              </a:xfrm>
            </p:grpSpPr>
            <p:sp>
              <p:nvSpPr>
                <p:cNvPr id="208" name="Rectangle: Rounded Corners 118">
                  <a:extLst>
                    <a:ext uri="{FF2B5EF4-FFF2-40B4-BE49-F238E27FC236}">
                      <a16:creationId xmlns:a16="http://schemas.microsoft.com/office/drawing/2014/main" id="{2E490145-7BC6-48CF-A38F-32DB43E76570}"/>
                    </a:ext>
                  </a:extLst>
                </p:cNvPr>
                <p:cNvSpPr/>
                <p:nvPr/>
              </p:nvSpPr>
              <p:spPr bwMode="auto">
                <a:xfrm>
                  <a:off x="8860196"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09" name="Freeform: Shape 208">
                  <a:extLst>
                    <a:ext uri="{FF2B5EF4-FFF2-40B4-BE49-F238E27FC236}">
                      <a16:creationId xmlns:a16="http://schemas.microsoft.com/office/drawing/2014/main" id="{B722C5D6-5795-4E52-9980-15D9D64BBC2E}"/>
                    </a:ext>
                  </a:extLst>
                </p:cNvPr>
                <p:cNvSpPr>
                  <a:spLocks noChangeAspect="1"/>
                </p:cNvSpPr>
                <p:nvPr/>
              </p:nvSpPr>
              <p:spPr bwMode="auto">
                <a:xfrm>
                  <a:off x="9004720" y="2569181"/>
                  <a:ext cx="470857" cy="47546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5" name="Title 1">
                <a:extLst>
                  <a:ext uri="{FF2B5EF4-FFF2-40B4-BE49-F238E27FC236}">
                    <a16:creationId xmlns:a16="http://schemas.microsoft.com/office/drawing/2014/main" id="{8E41E352-48D9-4D96-BBC4-9E4815DABA94}"/>
                  </a:ext>
                </a:extLst>
              </p:cNvPr>
              <p:cNvSpPr txBox="1">
                <a:spLocks/>
              </p:cNvSpPr>
              <p:nvPr/>
            </p:nvSpPr>
            <p:spPr>
              <a:xfrm>
                <a:off x="8884393" y="2719147"/>
                <a:ext cx="1091590"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Release Pipelines</a:t>
                </a:r>
                <a:endParaRPr kumimoji="0" lang="en-US" sz="1200" b="0" i="1"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7" name="Group 6">
              <a:extLst>
                <a:ext uri="{FF2B5EF4-FFF2-40B4-BE49-F238E27FC236}">
                  <a16:creationId xmlns:a16="http://schemas.microsoft.com/office/drawing/2014/main" id="{38A51619-C365-42B1-9694-68A4EDCD23A4}"/>
                </a:ext>
              </a:extLst>
            </p:cNvPr>
            <p:cNvGrpSpPr/>
            <p:nvPr/>
          </p:nvGrpSpPr>
          <p:grpSpPr>
            <a:xfrm>
              <a:off x="10664418" y="2720893"/>
              <a:ext cx="900310" cy="1256191"/>
              <a:chOff x="10844298" y="2720893"/>
              <a:chExt cx="900310" cy="1256191"/>
            </a:xfrm>
          </p:grpSpPr>
          <p:grpSp>
            <p:nvGrpSpPr>
              <p:cNvPr id="134" name="Group 133">
                <a:extLst>
                  <a:ext uri="{FF2B5EF4-FFF2-40B4-BE49-F238E27FC236}">
                    <a16:creationId xmlns:a16="http://schemas.microsoft.com/office/drawing/2014/main" id="{224355C4-DCCF-40DE-A18E-85AA6E2571B8}"/>
                  </a:ext>
                </a:extLst>
              </p:cNvPr>
              <p:cNvGrpSpPr/>
              <p:nvPr/>
            </p:nvGrpSpPr>
            <p:grpSpPr>
              <a:xfrm>
                <a:off x="10939713" y="3165927"/>
                <a:ext cx="759905" cy="811157"/>
                <a:chOff x="10677183" y="2401333"/>
                <a:chExt cx="759905" cy="811157"/>
              </a:xfrm>
            </p:grpSpPr>
            <p:sp>
              <p:nvSpPr>
                <p:cNvPr id="202" name="Rectangle: Rounded Corners 118">
                  <a:extLst>
                    <a:ext uri="{FF2B5EF4-FFF2-40B4-BE49-F238E27FC236}">
                      <a16:creationId xmlns:a16="http://schemas.microsoft.com/office/drawing/2014/main" id="{BEE22D53-FA03-4178-A5FC-648E33C5AF6E}"/>
                    </a:ext>
                  </a:extLst>
                </p:cNvPr>
                <p:cNvSpPr/>
                <p:nvPr/>
              </p:nvSpPr>
              <p:spPr bwMode="auto">
                <a:xfrm>
                  <a:off x="10677183" y="24013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203" name="Group 202">
                  <a:extLst>
                    <a:ext uri="{FF2B5EF4-FFF2-40B4-BE49-F238E27FC236}">
                      <a16:creationId xmlns:a16="http://schemas.microsoft.com/office/drawing/2014/main" id="{DC09AB88-373A-4FA3-8DB9-B90F06CC3CFD}"/>
                    </a:ext>
                  </a:extLst>
                </p:cNvPr>
                <p:cNvGrpSpPr/>
                <p:nvPr/>
              </p:nvGrpSpPr>
              <p:grpSpPr>
                <a:xfrm>
                  <a:off x="10769026" y="2523235"/>
                  <a:ext cx="576218" cy="567352"/>
                  <a:chOff x="3199601" y="578763"/>
                  <a:chExt cx="5778767" cy="5689854"/>
                </a:xfrm>
              </p:grpSpPr>
              <p:sp>
                <p:nvSpPr>
                  <p:cNvPr id="204" name="Freeform: Shape 203">
                    <a:extLst>
                      <a:ext uri="{FF2B5EF4-FFF2-40B4-BE49-F238E27FC236}">
                        <a16:creationId xmlns:a16="http://schemas.microsoft.com/office/drawing/2014/main" id="{6D5DA3EF-9F5D-4BBB-BD65-240CB42B940D}"/>
                      </a:ext>
                    </a:extLst>
                  </p:cNvPr>
                  <p:cNvSpPr/>
                  <p:nvPr/>
                </p:nvSpPr>
                <p:spPr>
                  <a:xfrm>
                    <a:off x="3199601" y="578763"/>
                    <a:ext cx="5778767" cy="5689854"/>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20C5DCAA-911F-4F20-88EA-3FAADFDCA09E}"/>
                      </a:ext>
                    </a:extLst>
                  </p:cNvPr>
                  <p:cNvSpPr/>
                  <p:nvPr/>
                </p:nvSpPr>
                <p:spPr>
                  <a:xfrm>
                    <a:off x="4861345" y="2272137"/>
                    <a:ext cx="2489315" cy="2444859"/>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A8D2340F-FB21-4C0C-87B4-4662D9ACFC56}"/>
                      </a:ext>
                    </a:extLst>
                  </p:cNvPr>
                  <p:cNvSpPr/>
                  <p:nvPr/>
                </p:nvSpPr>
                <p:spPr>
                  <a:xfrm>
                    <a:off x="4603523" y="3956867"/>
                    <a:ext cx="22226" cy="22226"/>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A769E4F3-93B6-46D5-9096-E0142885A384}"/>
                      </a:ext>
                    </a:extLst>
                  </p:cNvPr>
                  <p:cNvSpPr/>
                  <p:nvPr/>
                </p:nvSpPr>
                <p:spPr>
                  <a:xfrm>
                    <a:off x="3972955" y="1320864"/>
                    <a:ext cx="4267397" cy="4178487"/>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46" name="Title 1">
                <a:extLst>
                  <a:ext uri="{FF2B5EF4-FFF2-40B4-BE49-F238E27FC236}">
                    <a16:creationId xmlns:a16="http://schemas.microsoft.com/office/drawing/2014/main" id="{333B96FC-FBE1-47D6-BDF5-0B90051A4BB3}"/>
                  </a:ext>
                </a:extLst>
              </p:cNvPr>
              <p:cNvSpPr txBox="1">
                <a:spLocks/>
              </p:cNvSpPr>
              <p:nvPr/>
            </p:nvSpPr>
            <p:spPr>
              <a:xfrm>
                <a:off x="10844298" y="2720893"/>
                <a:ext cx="900310" cy="3693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cluster</a:t>
                </a:r>
              </a:p>
            </p:txBody>
          </p:sp>
        </p:grpSp>
        <p:sp>
          <p:nvSpPr>
            <p:cNvPr id="149" name="TextBox 148">
              <a:extLst>
                <a:ext uri="{FF2B5EF4-FFF2-40B4-BE49-F238E27FC236}">
                  <a16:creationId xmlns:a16="http://schemas.microsoft.com/office/drawing/2014/main" id="{3AB74BDF-A9C8-4064-B3D2-10EBCA49B389}"/>
                </a:ext>
              </a:extLst>
            </p:cNvPr>
            <p:cNvSpPr txBox="1"/>
            <p:nvPr/>
          </p:nvSpPr>
          <p:spPr>
            <a:xfrm>
              <a:off x="6047283" y="3140648"/>
              <a:ext cx="877824" cy="461665"/>
            </a:xfrm>
            <a:prstGeom prst="rect">
              <a:avLst/>
            </a:prstGeom>
            <a:noFill/>
          </p:spPr>
          <p:txBody>
            <a:bodyPr wrap="square" lIns="9144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Continuous Integration</a:t>
              </a:r>
            </a:p>
          </p:txBody>
        </p:sp>
        <p:sp>
          <p:nvSpPr>
            <p:cNvPr id="184" name="TextBox 183">
              <a:extLst>
                <a:ext uri="{FF2B5EF4-FFF2-40B4-BE49-F238E27FC236}">
                  <a16:creationId xmlns:a16="http://schemas.microsoft.com/office/drawing/2014/main" id="{5DA6D89B-A028-4065-BCFC-74D01ABDC637}"/>
                </a:ext>
              </a:extLst>
            </p:cNvPr>
            <p:cNvSpPr txBox="1"/>
            <p:nvPr/>
          </p:nvSpPr>
          <p:spPr>
            <a:xfrm>
              <a:off x="7908720" y="3140648"/>
              <a:ext cx="877824" cy="461665"/>
            </a:xfrm>
            <a:prstGeom prst="rect">
              <a:avLst/>
            </a:prstGeom>
            <a:noFill/>
          </p:spPr>
          <p:txBody>
            <a:bodyPr wrap="square" lIns="9144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Continuous Delivery</a:t>
              </a:r>
            </a:p>
          </p:txBody>
        </p:sp>
        <p:sp>
          <p:nvSpPr>
            <p:cNvPr id="187" name="TextBox 186">
              <a:extLst>
                <a:ext uri="{FF2B5EF4-FFF2-40B4-BE49-F238E27FC236}">
                  <a16:creationId xmlns:a16="http://schemas.microsoft.com/office/drawing/2014/main" id="{39FA57A9-C257-4C04-A9A2-B58D7CF9478B}"/>
                </a:ext>
              </a:extLst>
            </p:cNvPr>
            <p:cNvSpPr txBox="1"/>
            <p:nvPr/>
          </p:nvSpPr>
          <p:spPr>
            <a:xfrm>
              <a:off x="9770157" y="3140648"/>
              <a:ext cx="877824" cy="461665"/>
            </a:xfrm>
            <a:prstGeom prst="rect">
              <a:avLst/>
            </a:prstGeom>
            <a:noFill/>
          </p:spPr>
          <p:txBody>
            <a:bodyPr wrap="square" lIns="9144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Deployment strategies</a:t>
              </a:r>
            </a:p>
          </p:txBody>
        </p:sp>
        <p:grpSp>
          <p:nvGrpSpPr>
            <p:cNvPr id="191" name="Group 190">
              <a:extLst>
                <a:ext uri="{FF2B5EF4-FFF2-40B4-BE49-F238E27FC236}">
                  <a16:creationId xmlns:a16="http://schemas.microsoft.com/office/drawing/2014/main" id="{56F157D4-50C5-46FA-BA41-17098330FDAF}"/>
                </a:ext>
              </a:extLst>
            </p:cNvPr>
            <p:cNvGrpSpPr/>
            <p:nvPr/>
          </p:nvGrpSpPr>
          <p:grpSpPr>
            <a:xfrm>
              <a:off x="7801836" y="3939768"/>
              <a:ext cx="1091590" cy="1256516"/>
              <a:chOff x="7785861" y="3175174"/>
              <a:chExt cx="1091590" cy="1256516"/>
            </a:xfrm>
          </p:grpSpPr>
          <p:grpSp>
            <p:nvGrpSpPr>
              <p:cNvPr id="196" name="Group 195">
                <a:extLst>
                  <a:ext uri="{FF2B5EF4-FFF2-40B4-BE49-F238E27FC236}">
                    <a16:creationId xmlns:a16="http://schemas.microsoft.com/office/drawing/2014/main" id="{61C60149-41F8-4FE5-A893-9D56FA110287}"/>
                  </a:ext>
                </a:extLst>
              </p:cNvPr>
              <p:cNvGrpSpPr/>
              <p:nvPr/>
            </p:nvGrpSpPr>
            <p:grpSpPr>
              <a:xfrm>
                <a:off x="7951704" y="3620533"/>
                <a:ext cx="759905" cy="811157"/>
                <a:chOff x="7951704" y="3620533"/>
                <a:chExt cx="759905" cy="811157"/>
              </a:xfrm>
            </p:grpSpPr>
            <p:sp>
              <p:nvSpPr>
                <p:cNvPr id="198" name="Rectangle: Rounded Corners 118">
                  <a:extLst>
                    <a:ext uri="{FF2B5EF4-FFF2-40B4-BE49-F238E27FC236}">
                      <a16:creationId xmlns:a16="http://schemas.microsoft.com/office/drawing/2014/main" id="{E6E8492A-9A4A-4420-8DBA-612F6E439C34}"/>
                    </a:ext>
                  </a:extLst>
                </p:cNvPr>
                <p:cNvSpPr/>
                <p:nvPr/>
              </p:nvSpPr>
              <p:spPr bwMode="auto">
                <a:xfrm>
                  <a:off x="7951704" y="3620533"/>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pic>
              <p:nvPicPr>
                <p:cNvPr id="199" name="Graphic 198">
                  <a:extLst>
                    <a:ext uri="{FF2B5EF4-FFF2-40B4-BE49-F238E27FC236}">
                      <a16:creationId xmlns:a16="http://schemas.microsoft.com/office/drawing/2014/main" id="{C5AD5390-89FD-4E9B-B1CA-10B402DD0E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65750" y="3760205"/>
                  <a:ext cx="531813" cy="531813"/>
                </a:xfrm>
                <a:prstGeom prst="rect">
                  <a:avLst/>
                </a:prstGeom>
              </p:spPr>
            </p:pic>
          </p:grpSp>
          <p:sp>
            <p:nvSpPr>
              <p:cNvPr id="197" name="Title 1">
                <a:extLst>
                  <a:ext uri="{FF2B5EF4-FFF2-40B4-BE49-F238E27FC236}">
                    <a16:creationId xmlns:a16="http://schemas.microsoft.com/office/drawing/2014/main" id="{EF281E05-4183-45A6-99C6-D8269033FD3E}"/>
                  </a:ext>
                </a:extLst>
              </p:cNvPr>
              <p:cNvSpPr txBox="1">
                <a:spLocks/>
              </p:cNvSpPr>
              <p:nvPr/>
            </p:nvSpPr>
            <p:spPr>
              <a:xfrm>
                <a:off x="7785861" y="3175174"/>
                <a:ext cx="1091590"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Monitor &amp; logging</a:t>
                </a:r>
                <a:endParaRPr kumimoji="0" lang="en-US" sz="1200" b="0" i="1"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94" name="TextBox 193">
              <a:extLst>
                <a:ext uri="{FF2B5EF4-FFF2-40B4-BE49-F238E27FC236}">
                  <a16:creationId xmlns:a16="http://schemas.microsoft.com/office/drawing/2014/main" id="{0948FDE3-C883-4D8F-A876-C92569E70115}"/>
                </a:ext>
              </a:extLst>
            </p:cNvPr>
            <p:cNvSpPr txBox="1"/>
            <p:nvPr/>
          </p:nvSpPr>
          <p:spPr>
            <a:xfrm>
              <a:off x="9772751" y="4626791"/>
              <a:ext cx="877824" cy="323165"/>
            </a:xfrm>
            <a:prstGeom prst="rect">
              <a:avLst/>
            </a:prstGeom>
            <a:solidFill>
              <a:schemeClr val="bg1"/>
            </a:solidFill>
          </p:spPr>
          <p:txBody>
            <a:bodyPr wrap="square" lIns="9144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Monitor</a:t>
              </a:r>
            </a:p>
          </p:txBody>
        </p:sp>
        <p:sp>
          <p:nvSpPr>
            <p:cNvPr id="195" name="TextBox 194">
              <a:extLst>
                <a:ext uri="{FF2B5EF4-FFF2-40B4-BE49-F238E27FC236}">
                  <a16:creationId xmlns:a16="http://schemas.microsoft.com/office/drawing/2014/main" id="{8DC4FD7E-B65B-4B74-86A9-4ABEA063C55E}"/>
                </a:ext>
              </a:extLst>
            </p:cNvPr>
            <p:cNvSpPr txBox="1"/>
            <p:nvPr/>
          </p:nvSpPr>
          <p:spPr>
            <a:xfrm>
              <a:off x="6000333" y="4626791"/>
              <a:ext cx="877824" cy="323165"/>
            </a:xfrm>
            <a:prstGeom prst="rect">
              <a:avLst/>
            </a:prstGeom>
            <a:solidFill>
              <a:schemeClr val="bg1"/>
            </a:solidFill>
          </p:spPr>
          <p:txBody>
            <a:bodyPr wrap="square" lIns="9144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Iterate</a:t>
              </a:r>
            </a:p>
          </p:txBody>
        </p:sp>
        <p:pic>
          <p:nvPicPr>
            <p:cNvPr id="5" name="Picture 4">
              <a:extLst>
                <a:ext uri="{FF2B5EF4-FFF2-40B4-BE49-F238E27FC236}">
                  <a16:creationId xmlns:a16="http://schemas.microsoft.com/office/drawing/2014/main" id="{42CD7D3A-0181-4981-80D7-7D0FA733DAC7}"/>
                </a:ext>
              </a:extLst>
            </p:cNvPr>
            <p:cNvPicPr>
              <a:picLocks noChangeAspect="1"/>
            </p:cNvPicPr>
            <p:nvPr/>
          </p:nvPicPr>
          <p:blipFill>
            <a:blip r:embed="rId6"/>
            <a:stretch>
              <a:fillRect/>
            </a:stretch>
          </p:blipFill>
          <p:spPr>
            <a:xfrm>
              <a:off x="6339670" y="2844359"/>
              <a:ext cx="270664" cy="278182"/>
            </a:xfrm>
            <a:prstGeom prst="rect">
              <a:avLst/>
            </a:prstGeom>
          </p:spPr>
        </p:pic>
        <p:pic>
          <p:nvPicPr>
            <p:cNvPr id="214" name="Picture 213">
              <a:extLst>
                <a:ext uri="{FF2B5EF4-FFF2-40B4-BE49-F238E27FC236}">
                  <a16:creationId xmlns:a16="http://schemas.microsoft.com/office/drawing/2014/main" id="{61CC33E4-6544-42C5-8E05-C8317D685185}"/>
                </a:ext>
              </a:extLst>
            </p:cNvPr>
            <p:cNvPicPr>
              <a:picLocks noChangeAspect="1"/>
            </p:cNvPicPr>
            <p:nvPr/>
          </p:nvPicPr>
          <p:blipFill>
            <a:blip r:embed="rId6"/>
            <a:stretch>
              <a:fillRect/>
            </a:stretch>
          </p:blipFill>
          <p:spPr>
            <a:xfrm>
              <a:off x="8212299" y="2861885"/>
              <a:ext cx="270664" cy="278182"/>
            </a:xfrm>
            <a:prstGeom prst="rect">
              <a:avLst/>
            </a:prstGeom>
          </p:spPr>
        </p:pic>
        <p:pic>
          <p:nvPicPr>
            <p:cNvPr id="215" name="Picture 214">
              <a:extLst>
                <a:ext uri="{FF2B5EF4-FFF2-40B4-BE49-F238E27FC236}">
                  <a16:creationId xmlns:a16="http://schemas.microsoft.com/office/drawing/2014/main" id="{DDFE44BC-C0A6-4A8C-B56C-CBE8FC243B4E}"/>
                </a:ext>
              </a:extLst>
            </p:cNvPr>
            <p:cNvPicPr>
              <a:picLocks noChangeAspect="1"/>
            </p:cNvPicPr>
            <p:nvPr/>
          </p:nvPicPr>
          <p:blipFill>
            <a:blip r:embed="rId6"/>
            <a:stretch>
              <a:fillRect/>
            </a:stretch>
          </p:blipFill>
          <p:spPr>
            <a:xfrm>
              <a:off x="10073736" y="2886689"/>
              <a:ext cx="270664" cy="278182"/>
            </a:xfrm>
            <a:prstGeom prst="rect">
              <a:avLst/>
            </a:prstGeom>
          </p:spPr>
        </p:pic>
      </p:grpSp>
      <p:sp>
        <p:nvSpPr>
          <p:cNvPr id="89" name="Isosceles Triangle 88">
            <a:extLst>
              <a:ext uri="{FF2B5EF4-FFF2-40B4-BE49-F238E27FC236}">
                <a16:creationId xmlns:a16="http://schemas.microsoft.com/office/drawing/2014/main" id="{17B6CDD3-9132-41E5-8064-9816FD5940B4}"/>
              </a:ext>
              <a:ext uri="{C183D7F6-B498-43B3-948B-1728B52AA6E4}">
                <adec:decorative xmlns:adec="http://schemas.microsoft.com/office/drawing/2017/decorative" val="1"/>
              </a:ext>
            </a:extLst>
          </p:cNvPr>
          <p:cNvSpPr/>
          <p:nvPr/>
        </p:nvSpPr>
        <p:spPr bwMode="auto">
          <a:xfrm rot="10800000">
            <a:off x="5049745"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0" name="Group 89">
            <a:extLst>
              <a:ext uri="{FF2B5EF4-FFF2-40B4-BE49-F238E27FC236}">
                <a16:creationId xmlns:a16="http://schemas.microsoft.com/office/drawing/2014/main" id="{6EB1371C-E029-4FB5-AD00-EB035FD6F730}"/>
              </a:ext>
              <a:ext uri="{C183D7F6-B498-43B3-948B-1728B52AA6E4}">
                <adec:decorative xmlns:adec="http://schemas.microsoft.com/office/drawing/2017/decorative" val="1"/>
              </a:ext>
            </a:extLst>
          </p:cNvPr>
          <p:cNvGrpSpPr/>
          <p:nvPr/>
        </p:nvGrpSpPr>
        <p:grpSpPr>
          <a:xfrm>
            <a:off x="6565177" y="129839"/>
            <a:ext cx="1371600" cy="1036869"/>
            <a:chOff x="3850740" y="151509"/>
            <a:chExt cx="1371600" cy="1036869"/>
          </a:xfrm>
        </p:grpSpPr>
        <p:sp>
          <p:nvSpPr>
            <p:cNvPr id="91" name="Rectangle 90">
              <a:extLst>
                <a:ext uri="{FF2B5EF4-FFF2-40B4-BE49-F238E27FC236}">
                  <a16:creationId xmlns:a16="http://schemas.microsoft.com/office/drawing/2014/main" id="{0770773B-0776-4473-AD59-B83E4C5539A9}"/>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92" name="Brain_3" title="Icon of a brain">
              <a:extLst>
                <a:ext uri="{FF2B5EF4-FFF2-40B4-BE49-F238E27FC236}">
                  <a16:creationId xmlns:a16="http://schemas.microsoft.com/office/drawing/2014/main" id="{9E7C7340-8941-4FC2-9DCD-4DC282940E2A}"/>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5EB713F0-9B98-473C-8B7E-8BE26485E03F}"/>
              </a:ext>
              <a:ext uri="{C183D7F6-B498-43B3-948B-1728B52AA6E4}">
                <adec:decorative xmlns:adec="http://schemas.microsoft.com/office/drawing/2017/decorative" val="1"/>
              </a:ext>
            </a:extLst>
          </p:cNvPr>
          <p:cNvGrpSpPr/>
          <p:nvPr/>
        </p:nvGrpSpPr>
        <p:grpSpPr>
          <a:xfrm>
            <a:off x="8642419" y="155995"/>
            <a:ext cx="1371600" cy="856824"/>
            <a:chOff x="5583735" y="177665"/>
            <a:chExt cx="1371600" cy="856824"/>
          </a:xfrm>
        </p:grpSpPr>
        <p:sp>
          <p:nvSpPr>
            <p:cNvPr id="102" name="Rectangle 101">
              <a:extLst>
                <a:ext uri="{FF2B5EF4-FFF2-40B4-BE49-F238E27FC236}">
                  <a16:creationId xmlns:a16="http://schemas.microsoft.com/office/drawing/2014/main" id="{D5DF5CC0-8DE1-42E9-9A71-9E8A395E493F}"/>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103" name="IoT" title="Icon of five circles that all connect to a center circle">
              <a:extLst>
                <a:ext uri="{FF2B5EF4-FFF2-40B4-BE49-F238E27FC236}">
                  <a16:creationId xmlns:a16="http://schemas.microsoft.com/office/drawing/2014/main" id="{BBF1F206-E177-4E29-B8D8-7135D3C54174}"/>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058C242C-BFCD-4D16-90A4-ABC03841A82D}"/>
              </a:ext>
              <a:ext uri="{C183D7F6-B498-43B3-948B-1728B52AA6E4}">
                <adec:decorative xmlns:adec="http://schemas.microsoft.com/office/drawing/2017/decorative" val="1"/>
              </a:ext>
            </a:extLst>
          </p:cNvPr>
          <p:cNvGrpSpPr/>
          <p:nvPr/>
        </p:nvGrpSpPr>
        <p:grpSpPr>
          <a:xfrm>
            <a:off x="333451" y="161073"/>
            <a:ext cx="1371600" cy="1005635"/>
            <a:chOff x="384750" y="182743"/>
            <a:chExt cx="1371600" cy="1005635"/>
          </a:xfrm>
        </p:grpSpPr>
        <p:sp>
          <p:nvSpPr>
            <p:cNvPr id="150" name="Rectangle 149">
              <a:extLst>
                <a:ext uri="{FF2B5EF4-FFF2-40B4-BE49-F238E27FC236}">
                  <a16:creationId xmlns:a16="http://schemas.microsoft.com/office/drawing/2014/main" id="{2DE199FB-65E2-4AE9-9C6A-5ED5226AAEE0}"/>
                </a:ext>
              </a:extLst>
            </p:cNvPr>
            <p:cNvSpPr/>
            <p:nvPr/>
          </p:nvSpPr>
          <p:spPr>
            <a:xfrm>
              <a:off x="384750" y="788268"/>
              <a:ext cx="1371600" cy="400110"/>
            </a:xfrm>
            <a:prstGeom prst="rect">
              <a:avLst/>
            </a:prstGeom>
          </p:spPr>
          <p:txBody>
            <a:bodyPr wrap="square">
              <a:noAutofit/>
            </a:bodyPr>
            <a:lstStyle/>
            <a:p>
              <a:pPr algn="ctr" defTabSz="914192">
                <a:defRPr/>
              </a:pPr>
              <a:r>
                <a:rPr lang="en-US" sz="1000">
                  <a:solidFill>
                    <a:srgbClr val="D2D2D2"/>
                  </a:solidFill>
                  <a:latin typeface="Segoe UI"/>
                  <a:cs typeface="Segoe UI" pitchFamily="34" charset="0"/>
                </a:rPr>
                <a:t>Lift and shift to containers</a:t>
              </a:r>
            </a:p>
          </p:txBody>
        </p:sp>
        <p:grpSp>
          <p:nvGrpSpPr>
            <p:cNvPr id="151" name="Group 150">
              <a:extLst>
                <a:ext uri="{FF2B5EF4-FFF2-40B4-BE49-F238E27FC236}">
                  <a16:creationId xmlns:a16="http://schemas.microsoft.com/office/drawing/2014/main" id="{062F31D9-0E4D-4CB0-8D94-4161A5BD704D}"/>
                </a:ext>
              </a:extLst>
            </p:cNvPr>
            <p:cNvGrpSpPr/>
            <p:nvPr/>
          </p:nvGrpSpPr>
          <p:grpSpPr>
            <a:xfrm>
              <a:off x="661970" y="182743"/>
              <a:ext cx="817153" cy="510741"/>
              <a:chOff x="2473324" y="3092343"/>
              <a:chExt cx="1138048" cy="711307"/>
            </a:xfrm>
          </p:grpSpPr>
          <p:grpSp>
            <p:nvGrpSpPr>
              <p:cNvPr id="152" name="Group 151">
                <a:extLst>
                  <a:ext uri="{FF2B5EF4-FFF2-40B4-BE49-F238E27FC236}">
                    <a16:creationId xmlns:a16="http://schemas.microsoft.com/office/drawing/2014/main" id="{9BA17BCE-476D-4C0C-917C-84805278AC95}"/>
                  </a:ext>
                </a:extLst>
              </p:cNvPr>
              <p:cNvGrpSpPr/>
              <p:nvPr/>
            </p:nvGrpSpPr>
            <p:grpSpPr>
              <a:xfrm>
                <a:off x="2688643" y="3092343"/>
                <a:ext cx="922729" cy="200438"/>
                <a:chOff x="2688643" y="3092343"/>
                <a:chExt cx="922729" cy="200438"/>
              </a:xfrm>
            </p:grpSpPr>
            <p:sp>
              <p:nvSpPr>
                <p:cNvPr id="160" name="Freeform: Shape 159">
                  <a:extLst>
                    <a:ext uri="{FF2B5EF4-FFF2-40B4-BE49-F238E27FC236}">
                      <a16:creationId xmlns:a16="http://schemas.microsoft.com/office/drawing/2014/main" id="{CB951D6B-595E-4000-981E-39259FEE8CF2}"/>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DFD32B75-7698-487B-900B-6B14CDF12A8E}"/>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E550093F-56E8-4394-A2B3-59679A909DA1}"/>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4F2A0AD9-B7F5-499E-A242-84F1986E099E}"/>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153" name="Freeform: Shape 152">
                <a:extLst>
                  <a:ext uri="{FF2B5EF4-FFF2-40B4-BE49-F238E27FC236}">
                    <a16:creationId xmlns:a16="http://schemas.microsoft.com/office/drawing/2014/main" id="{DCFA3491-3759-4D5C-B8A3-35B62FF16EA9}"/>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154" name="Group 153">
                <a:extLst>
                  <a:ext uri="{FF2B5EF4-FFF2-40B4-BE49-F238E27FC236}">
                    <a16:creationId xmlns:a16="http://schemas.microsoft.com/office/drawing/2014/main" id="{7FB8D6B5-D6EB-4BD9-AA94-AD7100E4D15C}"/>
                  </a:ext>
                </a:extLst>
              </p:cNvPr>
              <p:cNvGrpSpPr/>
              <p:nvPr/>
            </p:nvGrpSpPr>
            <p:grpSpPr>
              <a:xfrm>
                <a:off x="3062706" y="3298775"/>
                <a:ext cx="426743" cy="200438"/>
                <a:chOff x="3062706" y="3308474"/>
                <a:chExt cx="426743" cy="200438"/>
              </a:xfrm>
            </p:grpSpPr>
            <p:sp>
              <p:nvSpPr>
                <p:cNvPr id="158" name="Freeform: Shape 157">
                  <a:extLst>
                    <a:ext uri="{FF2B5EF4-FFF2-40B4-BE49-F238E27FC236}">
                      <a16:creationId xmlns:a16="http://schemas.microsoft.com/office/drawing/2014/main" id="{D784B170-F924-4011-9E43-DDBB7E5AF01B}"/>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21403939-A8FA-40FB-B7F3-EDF35BDAE7B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155" name="Freeform: Shape 154">
                <a:extLst>
                  <a:ext uri="{FF2B5EF4-FFF2-40B4-BE49-F238E27FC236}">
                    <a16:creationId xmlns:a16="http://schemas.microsoft.com/office/drawing/2014/main" id="{64BD4B9C-758D-4BC3-84DD-44F572BF93C3}"/>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56" name="Rectangle 155">
                <a:extLst>
                  <a:ext uri="{FF2B5EF4-FFF2-40B4-BE49-F238E27FC236}">
                    <a16:creationId xmlns:a16="http://schemas.microsoft.com/office/drawing/2014/main" id="{308B7C7E-CED0-4DFE-8CE7-95318DBC811A}"/>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157" name="Straight Arrow Connector 156">
                <a:extLst>
                  <a:ext uri="{FF2B5EF4-FFF2-40B4-BE49-F238E27FC236}">
                    <a16:creationId xmlns:a16="http://schemas.microsoft.com/office/drawing/2014/main" id="{BE5D6938-AD48-4C43-BEA8-13AAC17E7F38}"/>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64" name="Group 163">
            <a:extLst>
              <a:ext uri="{FF2B5EF4-FFF2-40B4-BE49-F238E27FC236}">
                <a16:creationId xmlns:a16="http://schemas.microsoft.com/office/drawing/2014/main" id="{00B68AA5-3DA8-4DA9-802E-E3C0F5E13ABF}"/>
              </a:ext>
              <a:ext uri="{C183D7F6-B498-43B3-948B-1728B52AA6E4}">
                <adec:decorative xmlns:adec="http://schemas.microsoft.com/office/drawing/2017/decorative" val="1"/>
              </a:ext>
            </a:extLst>
          </p:cNvPr>
          <p:cNvGrpSpPr/>
          <p:nvPr/>
        </p:nvGrpSpPr>
        <p:grpSpPr>
          <a:xfrm>
            <a:off x="2410693" y="140186"/>
            <a:ext cx="1371600" cy="872633"/>
            <a:chOff x="2117745" y="161856"/>
            <a:chExt cx="1371600" cy="872633"/>
          </a:xfrm>
        </p:grpSpPr>
        <p:sp>
          <p:nvSpPr>
            <p:cNvPr id="165" name="Rectangle 164">
              <a:extLst>
                <a:ext uri="{FF2B5EF4-FFF2-40B4-BE49-F238E27FC236}">
                  <a16:creationId xmlns:a16="http://schemas.microsoft.com/office/drawing/2014/main" id="{BC6B7485-5F10-46D6-A8DD-23C248AA9813}"/>
                </a:ext>
              </a:extLst>
            </p:cNvPr>
            <p:cNvSpPr/>
            <p:nvPr/>
          </p:nvSpPr>
          <p:spPr>
            <a:xfrm>
              <a:off x="211774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166" name="Relationship_F003" title="Icon of three boxes connected by lines">
              <a:extLst>
                <a:ext uri="{FF2B5EF4-FFF2-40B4-BE49-F238E27FC236}">
                  <a16:creationId xmlns:a16="http://schemas.microsoft.com/office/drawing/2014/main" id="{3E214A48-2F64-4B09-858C-61863D273F07}"/>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60AA9B27-E9DB-47F0-BA89-FAB9CA0AC415}"/>
              </a:ext>
              <a:ext uri="{C183D7F6-B498-43B3-948B-1728B52AA6E4}">
                <adec:decorative xmlns:adec="http://schemas.microsoft.com/office/drawing/2017/decorative" val="1"/>
              </a:ext>
            </a:extLst>
          </p:cNvPr>
          <p:cNvGrpSpPr/>
          <p:nvPr/>
        </p:nvGrpSpPr>
        <p:grpSpPr>
          <a:xfrm>
            <a:off x="10719662" y="207569"/>
            <a:ext cx="1371600" cy="959139"/>
            <a:chOff x="10719662" y="207569"/>
            <a:chExt cx="1371600" cy="959139"/>
          </a:xfrm>
        </p:grpSpPr>
        <p:sp>
          <p:nvSpPr>
            <p:cNvPr id="85" name="binary" title="Icon of binary code, ones and zeros">
              <a:extLst>
                <a:ext uri="{FF2B5EF4-FFF2-40B4-BE49-F238E27FC236}">
                  <a16:creationId xmlns:a16="http://schemas.microsoft.com/office/drawing/2014/main" id="{477F738B-0D56-4A8F-A58A-17A41F72310D}"/>
                </a:ext>
              </a:extLst>
            </p:cNvPr>
            <p:cNvSpPr>
              <a:spLocks noChangeAspect="1" noEditPoints="1"/>
            </p:cNvSpPr>
            <p:nvPr/>
          </p:nvSpPr>
          <p:spPr bwMode="auto">
            <a:xfrm>
              <a:off x="11339423" y="20756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86" name="Group 85">
              <a:extLst>
                <a:ext uri="{FF2B5EF4-FFF2-40B4-BE49-F238E27FC236}">
                  <a16:creationId xmlns:a16="http://schemas.microsoft.com/office/drawing/2014/main" id="{19BE3649-8D0B-437F-988D-2C8327F0DCA7}"/>
                </a:ext>
              </a:extLst>
            </p:cNvPr>
            <p:cNvGrpSpPr/>
            <p:nvPr/>
          </p:nvGrpSpPr>
          <p:grpSpPr>
            <a:xfrm>
              <a:off x="10896110" y="344588"/>
              <a:ext cx="338404" cy="143714"/>
              <a:chOff x="8802877" y="1279923"/>
              <a:chExt cx="255843" cy="143714"/>
            </a:xfrm>
          </p:grpSpPr>
          <p:cxnSp>
            <p:nvCxnSpPr>
              <p:cNvPr id="88" name="Straight Connector 87">
                <a:extLst>
                  <a:ext uri="{FF2B5EF4-FFF2-40B4-BE49-F238E27FC236}">
                    <a16:creationId xmlns:a16="http://schemas.microsoft.com/office/drawing/2014/main" id="{B4EA6534-15D6-45B5-B31C-E8345AC1BEB0}"/>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5" name="Straight Connector 94">
                <a:extLst>
                  <a:ext uri="{FF2B5EF4-FFF2-40B4-BE49-F238E27FC236}">
                    <a16:creationId xmlns:a16="http://schemas.microsoft.com/office/drawing/2014/main" id="{9101FF58-32F2-4166-B4E8-E5E15D695D9F}"/>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8" name="Straight Connector 97">
                <a:extLst>
                  <a:ext uri="{FF2B5EF4-FFF2-40B4-BE49-F238E27FC236}">
                    <a16:creationId xmlns:a16="http://schemas.microsoft.com/office/drawing/2014/main" id="{89B8B2FF-5B57-4B1B-BB68-8783BDDDC54A}"/>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87" name="Rectangle 86">
              <a:extLst>
                <a:ext uri="{FF2B5EF4-FFF2-40B4-BE49-F238E27FC236}">
                  <a16:creationId xmlns:a16="http://schemas.microsoft.com/office/drawing/2014/main" id="{B76F10C3-DD2A-40B8-98BC-F89ECCFBB5DC}"/>
                </a:ext>
              </a:extLst>
            </p:cNvPr>
            <p:cNvSpPr/>
            <p:nvPr/>
          </p:nvSpPr>
          <p:spPr>
            <a:xfrm>
              <a:off x="10719662" y="766598"/>
              <a:ext cx="1371600" cy="400110"/>
            </a:xfrm>
            <a:prstGeom prst="rect">
              <a:avLst/>
            </a:prstGeom>
          </p:spPr>
          <p:txBody>
            <a:bodyPr wrap="square">
              <a:spAutoFit/>
            </a:bodyPr>
            <a:lstStyle/>
            <a:p>
              <a:pPr algn="ctr" defTabSz="914192">
                <a:defRPr/>
              </a:pPr>
              <a:r>
                <a:rPr lang="en-US" sz="1000" dirty="0">
                  <a:solidFill>
                    <a:srgbClr val="D2D2D2"/>
                  </a:solidFill>
                  <a:latin typeface="Segoe UI"/>
                  <a:cs typeface="Segoe UI" pitchFamily="34" charset="0"/>
                </a:rPr>
                <a:t>Data </a:t>
              </a:r>
              <a:br>
                <a:rPr lang="en-US" sz="1000" dirty="0">
                  <a:solidFill>
                    <a:srgbClr val="D2D2D2"/>
                  </a:solidFill>
                  <a:latin typeface="Segoe UI"/>
                  <a:cs typeface="Segoe UI" pitchFamily="34" charset="0"/>
                </a:rPr>
              </a:br>
              <a:r>
                <a:rPr lang="en-US" sz="1000" dirty="0">
                  <a:solidFill>
                    <a:srgbClr val="D2D2D2"/>
                  </a:solidFill>
                  <a:latin typeface="Segoe UI"/>
                  <a:cs typeface="Segoe UI" pitchFamily="34" charset="0"/>
                </a:rPr>
                <a:t>streaming</a:t>
              </a:r>
            </a:p>
          </p:txBody>
        </p:sp>
      </p:grpSp>
    </p:spTree>
    <p:extLst>
      <p:ext uri="{BB962C8B-B14F-4D97-AF65-F5344CB8AC3E}">
        <p14:creationId xmlns:p14="http://schemas.microsoft.com/office/powerpoint/2010/main" val="388127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525648" y="469620"/>
            <a:ext cx="10420773" cy="881809"/>
          </a:xfrm>
        </p:spPr>
        <p:txBody>
          <a:bodyPr/>
          <a:lstStyle/>
          <a:p>
            <a:r>
              <a:rPr lang="en-US" dirty="0"/>
              <a:t>Agenda</a:t>
            </a:r>
            <a:br>
              <a:rPr lang="en-US" dirty="0"/>
            </a:br>
            <a:endParaRPr lang="en-US" dirty="0"/>
          </a:p>
        </p:txBody>
      </p:sp>
      <p:sp>
        <p:nvSpPr>
          <p:cNvPr id="3" name="Title 15">
            <a:extLst>
              <a:ext uri="{FF2B5EF4-FFF2-40B4-BE49-F238E27FC236}">
                <a16:creationId xmlns:a16="http://schemas.microsoft.com/office/drawing/2014/main" id="{01273711-745D-463B-818C-5529A8EAF240}"/>
              </a:ext>
            </a:extLst>
          </p:cNvPr>
          <p:cNvSpPr txBox="1">
            <a:spLocks/>
          </p:cNvSpPr>
          <p:nvPr/>
        </p:nvSpPr>
        <p:spPr>
          <a:xfrm>
            <a:off x="525647" y="1220414"/>
            <a:ext cx="10420773" cy="5449327"/>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4800" b="0" kern="1200" cap="none" spc="-50" baseline="0" dirty="0">
                <a:ln w="3175">
                  <a:noFill/>
                </a:ln>
                <a:solidFill>
                  <a:schemeClr val="tx2"/>
                </a:solidFill>
                <a:effectLst/>
                <a:latin typeface="+mj-lt"/>
                <a:ea typeface="+mn-ea"/>
                <a:cs typeface="Segoe UI" pitchFamily="34" charset="0"/>
              </a:defRPr>
            </a:lvl1pPr>
          </a:lstStyle>
          <a:p>
            <a:pPr marL="457200" indent="-457200">
              <a:buFont typeface="Arial" panose="020B0604020202020204" pitchFamily="34" charset="0"/>
              <a:buChar char="•"/>
            </a:pPr>
            <a:r>
              <a:rPr lang="en-US" sz="3200" dirty="0"/>
              <a:t>Introduction to Containers</a:t>
            </a:r>
          </a:p>
          <a:p>
            <a:pPr marL="457200" indent="-457200">
              <a:buFont typeface="Arial" panose="020B0604020202020204" pitchFamily="34" charset="0"/>
              <a:buChar char="•"/>
            </a:pPr>
            <a:r>
              <a:rPr lang="en-US" sz="3200" dirty="0"/>
              <a:t>Kubernetes Momentum</a:t>
            </a:r>
          </a:p>
          <a:p>
            <a:pPr marL="457200" indent="-457200">
              <a:buFont typeface="Arial" panose="020B0604020202020204" pitchFamily="34" charset="0"/>
              <a:buChar char="•"/>
            </a:pPr>
            <a:r>
              <a:rPr lang="en-US" sz="3200" dirty="0"/>
              <a:t>Azure services for containers</a:t>
            </a:r>
          </a:p>
          <a:p>
            <a:pPr marL="457200" indent="-457200">
              <a:buFont typeface="Arial" panose="020B0604020202020204" pitchFamily="34" charset="0"/>
              <a:buChar char="•"/>
            </a:pPr>
            <a:r>
              <a:rPr lang="en-US" sz="3200" dirty="0"/>
              <a:t>AKS Labs / Demo</a:t>
            </a:r>
          </a:p>
        </p:txBody>
      </p:sp>
    </p:spTree>
    <p:extLst>
      <p:ext uri="{BB962C8B-B14F-4D97-AF65-F5344CB8AC3E}">
        <p14:creationId xmlns:p14="http://schemas.microsoft.com/office/powerpoint/2010/main" val="10104188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Machine Learning">
            <a:extLst>
              <a:ext uri="{FF2B5EF4-FFF2-40B4-BE49-F238E27FC236}">
                <a16:creationId xmlns:a16="http://schemas.microsoft.com/office/drawing/2014/main" id="{DD1E5D7C-5F54-436A-907D-AD6AED3E8A5A}"/>
              </a:ext>
            </a:extLst>
          </p:cNvPr>
          <p:cNvGrpSpPr/>
          <p:nvPr/>
        </p:nvGrpSpPr>
        <p:grpSpPr>
          <a:xfrm>
            <a:off x="6565129" y="130318"/>
            <a:ext cx="1371405" cy="1044743"/>
            <a:chOff x="6565177" y="129839"/>
            <a:chExt cx="1371600" cy="1044892"/>
          </a:xfrm>
        </p:grpSpPr>
        <p:sp>
          <p:nvSpPr>
            <p:cNvPr id="141" name="Rectangle 140">
              <a:extLst>
                <a:ext uri="{FF2B5EF4-FFF2-40B4-BE49-F238E27FC236}">
                  <a16:creationId xmlns:a16="http://schemas.microsoft.com/office/drawing/2014/main" id="{1461731E-D92D-408A-86F4-55858AB8ECA8}"/>
                </a:ext>
              </a:extLst>
            </p:cNvPr>
            <p:cNvSpPr/>
            <p:nvPr/>
          </p:nvSpPr>
          <p:spPr>
            <a:xfrm>
              <a:off x="6565177" y="766598"/>
              <a:ext cx="1371600" cy="408133"/>
            </a:xfrm>
            <a:prstGeom prst="rect">
              <a:avLst/>
            </a:prstGeom>
          </p:spPr>
          <p:txBody>
            <a:bodyPr wrap="square">
              <a:spAutoFit/>
            </a:bodyPr>
            <a:lstStyle/>
            <a:p>
              <a:pPr algn="ctr" defTabSz="914016">
                <a:defRPr/>
              </a:pPr>
              <a:r>
                <a:rPr lang="en-US" sz="1000">
                  <a:solidFill>
                    <a:srgbClr val="000000"/>
                  </a:solidFill>
                  <a:latin typeface="Segoe UI Semibold" panose="020B0702040204020203" pitchFamily="34" charset="0"/>
                  <a:cs typeface="Segoe UI Semibold" panose="020B0702040204020203" pitchFamily="34" charset="0"/>
                </a:rPr>
                <a:t>Machine </a:t>
              </a:r>
              <a:br>
                <a:rPr lang="en-US" sz="1000">
                  <a:solidFill>
                    <a:srgbClr val="000000"/>
                  </a:solidFill>
                  <a:latin typeface="Segoe UI Semibold" panose="020B0702040204020203" pitchFamily="34" charset="0"/>
                  <a:cs typeface="Segoe UI Semibold" panose="020B0702040204020203" pitchFamily="34" charset="0"/>
                </a:rPr>
              </a:br>
              <a:r>
                <a:rPr lang="en-US" sz="1000">
                  <a:solidFill>
                    <a:srgbClr val="000000"/>
                  </a:solidFill>
                  <a:latin typeface="Segoe UI Semibold" panose="020B0702040204020203" pitchFamily="34" charset="0"/>
                  <a:cs typeface="Segoe UI Semibold" panose="020B0702040204020203" pitchFamily="34" charset="0"/>
                </a:rPr>
                <a:t>learning</a:t>
              </a:r>
            </a:p>
          </p:txBody>
        </p:sp>
        <p:sp>
          <p:nvSpPr>
            <p:cNvPr id="142" name="Brain_3" title="Icon of a brain">
              <a:extLst>
                <a:ext uri="{FF2B5EF4-FFF2-40B4-BE49-F238E27FC236}">
                  <a16:creationId xmlns:a16="http://schemas.microsoft.com/office/drawing/2014/main" id="{51718733-9390-427D-95FC-AD76D279BF7B}"/>
                </a:ext>
              </a:extLst>
            </p:cNvPr>
            <p:cNvSpPr>
              <a:spLocks noChangeAspect="1" noEditPoints="1"/>
            </p:cNvSpPr>
            <p:nvPr/>
          </p:nvSpPr>
          <p:spPr bwMode="auto">
            <a:xfrm>
              <a:off x="6984433" y="12983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 name="Title 3"/>
          <p:cNvSpPr>
            <a:spLocks noGrp="1"/>
          </p:cNvSpPr>
          <p:nvPr>
            <p:ph type="title"/>
          </p:nvPr>
        </p:nvSpPr>
        <p:spPr>
          <a:xfrm>
            <a:off x="465954" y="1745547"/>
            <a:ext cx="5728369" cy="410311"/>
          </a:xfrm>
        </p:spPr>
        <p:txBody>
          <a:bodyPr/>
          <a:lstStyle/>
          <a:p>
            <a:r>
              <a:rPr lang="en-US" dirty="0"/>
              <a:t>Data scientist in a box</a:t>
            </a:r>
          </a:p>
        </p:txBody>
      </p:sp>
      <p:cxnSp>
        <p:nvCxnSpPr>
          <p:cNvPr id="47" name="Straight Connector 46">
            <a:extLst>
              <a:ext uri="{FF2B5EF4-FFF2-40B4-BE49-F238E27FC236}">
                <a16:creationId xmlns:a16="http://schemas.microsoft.com/office/drawing/2014/main" id="{F6A9E656-52EE-4EFC-8E4A-E09C422CD120}"/>
              </a:ext>
              <a:ext uri="{C183D7F6-B498-43B3-948B-1728B52AA6E4}">
                <adec:decorative xmlns:adec="http://schemas.microsoft.com/office/drawing/2017/decorative" val="1"/>
              </a:ext>
            </a:extLst>
          </p:cNvPr>
          <p:cNvCxnSpPr>
            <a:cxnSpLocks/>
          </p:cNvCxnSpPr>
          <p:nvPr/>
        </p:nvCxnSpPr>
        <p:spPr>
          <a:xfrm>
            <a:off x="883" y="1239614"/>
            <a:ext cx="12434076"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Isosceles Triangle 138">
            <a:extLst>
              <a:ext uri="{FF2B5EF4-FFF2-40B4-BE49-F238E27FC236}">
                <a16:creationId xmlns:a16="http://schemas.microsoft.com/office/drawing/2014/main" id="{7F474AE1-15D8-441F-98EC-F34A57130D18}"/>
              </a:ext>
              <a:ext uri="{C183D7F6-B498-43B3-948B-1728B52AA6E4}">
                <adec:decorative xmlns:adec="http://schemas.microsoft.com/office/drawing/2017/decorative" val="1"/>
              </a:ext>
            </a:extLst>
          </p:cNvPr>
          <p:cNvSpPr/>
          <p:nvPr/>
        </p:nvSpPr>
        <p:spPr bwMode="auto">
          <a:xfrm rot="10800000">
            <a:off x="7126858" y="1279365"/>
            <a:ext cx="247946" cy="14907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83246AA1-A1E2-4D22-A508-38712EDC1E26}"/>
              </a:ext>
              <a:ext uri="{C183D7F6-B498-43B3-948B-1728B52AA6E4}">
                <adec:decorative xmlns:adec="http://schemas.microsoft.com/office/drawing/2017/decorative" val="1"/>
              </a:ext>
            </a:extLst>
          </p:cNvPr>
          <p:cNvGrpSpPr/>
          <p:nvPr/>
        </p:nvGrpSpPr>
        <p:grpSpPr>
          <a:xfrm>
            <a:off x="8642076" y="156469"/>
            <a:ext cx="1371405" cy="856703"/>
            <a:chOff x="5583735" y="177665"/>
            <a:chExt cx="1371600" cy="856824"/>
          </a:xfrm>
        </p:grpSpPr>
        <p:sp>
          <p:nvSpPr>
            <p:cNvPr id="149" name="Rectangle 148">
              <a:extLst>
                <a:ext uri="{FF2B5EF4-FFF2-40B4-BE49-F238E27FC236}">
                  <a16:creationId xmlns:a16="http://schemas.microsoft.com/office/drawing/2014/main" id="{8CA8B4F8-2758-47C4-91A7-BA458C466363}"/>
                </a:ext>
              </a:extLst>
            </p:cNvPr>
            <p:cNvSpPr/>
            <p:nvPr/>
          </p:nvSpPr>
          <p:spPr>
            <a:xfrm>
              <a:off x="5583735" y="788268"/>
              <a:ext cx="1371600" cy="246221"/>
            </a:xfrm>
            <a:prstGeom prst="rect">
              <a:avLst/>
            </a:prstGeom>
          </p:spPr>
          <p:txBody>
            <a:bodyPr wrap="square">
              <a:noAutofit/>
            </a:bodyPr>
            <a:lstStyle/>
            <a:p>
              <a:pPr algn="ctr" defTabSz="914016">
                <a:defRPr/>
              </a:pPr>
              <a:r>
                <a:rPr lang="en-US" sz="1000">
                  <a:solidFill>
                    <a:srgbClr val="D2D2D2"/>
                  </a:solidFill>
                  <a:latin typeface="Segoe UI"/>
                  <a:cs typeface="Segoe UI" pitchFamily="34" charset="0"/>
                </a:rPr>
                <a:t>IoT</a:t>
              </a:r>
            </a:p>
          </p:txBody>
        </p:sp>
        <p:sp>
          <p:nvSpPr>
            <p:cNvPr id="150" name="IoT" title="Icon of five circles that all connect to a center circle">
              <a:extLst>
                <a:ext uri="{FF2B5EF4-FFF2-40B4-BE49-F238E27FC236}">
                  <a16:creationId xmlns:a16="http://schemas.microsoft.com/office/drawing/2014/main" id="{6500E91B-6BB2-4724-B80E-90DC91EB258B}"/>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gradFill>
                  <a:gsLst>
                    <a:gs pos="0">
                      <a:srgbClr val="505050"/>
                    </a:gs>
                    <a:gs pos="100000">
                      <a:srgbClr val="505050"/>
                    </a:gs>
                  </a:gsLst>
                </a:gradFill>
                <a:latin typeface="Segoe UI"/>
              </a:endParaRPr>
            </a:p>
          </p:txBody>
        </p:sp>
      </p:grpSp>
      <p:grpSp>
        <p:nvGrpSpPr>
          <p:cNvPr id="159" name="Group 158">
            <a:extLst>
              <a:ext uri="{FF2B5EF4-FFF2-40B4-BE49-F238E27FC236}">
                <a16:creationId xmlns:a16="http://schemas.microsoft.com/office/drawing/2014/main" id="{F568FFAA-FDE3-4F26-B1EF-C36FC5EC0F92}"/>
              </a:ext>
              <a:ext uri="{C183D7F6-B498-43B3-948B-1728B52AA6E4}">
                <adec:decorative xmlns:adec="http://schemas.microsoft.com/office/drawing/2017/decorative" val="1"/>
              </a:ext>
            </a:extLst>
          </p:cNvPr>
          <p:cNvGrpSpPr/>
          <p:nvPr/>
        </p:nvGrpSpPr>
        <p:grpSpPr>
          <a:xfrm>
            <a:off x="334287" y="161547"/>
            <a:ext cx="1371405" cy="1005492"/>
            <a:chOff x="384750" y="182743"/>
            <a:chExt cx="1371600" cy="1005635"/>
          </a:xfrm>
        </p:grpSpPr>
        <p:sp>
          <p:nvSpPr>
            <p:cNvPr id="160" name="Rectangle 159">
              <a:extLst>
                <a:ext uri="{FF2B5EF4-FFF2-40B4-BE49-F238E27FC236}">
                  <a16:creationId xmlns:a16="http://schemas.microsoft.com/office/drawing/2014/main" id="{E2F7EF36-5081-4F06-84CD-F367823CC266}"/>
                </a:ext>
              </a:extLst>
            </p:cNvPr>
            <p:cNvSpPr/>
            <p:nvPr/>
          </p:nvSpPr>
          <p:spPr>
            <a:xfrm>
              <a:off x="384750" y="788268"/>
              <a:ext cx="1371600" cy="400110"/>
            </a:xfrm>
            <a:prstGeom prst="rect">
              <a:avLst/>
            </a:prstGeom>
          </p:spPr>
          <p:txBody>
            <a:bodyPr wrap="square">
              <a:noAutofit/>
            </a:bodyPr>
            <a:lstStyle/>
            <a:p>
              <a:pPr algn="ctr" defTabSz="914016">
                <a:defRPr/>
              </a:pPr>
              <a:r>
                <a:rPr lang="en-US" sz="1000">
                  <a:solidFill>
                    <a:srgbClr val="D2D2D2"/>
                  </a:solidFill>
                  <a:latin typeface="Segoe UI"/>
                  <a:cs typeface="Segoe UI" pitchFamily="34" charset="0"/>
                </a:rPr>
                <a:t>Lift and shift to containers</a:t>
              </a:r>
            </a:p>
          </p:txBody>
        </p:sp>
        <p:grpSp>
          <p:nvGrpSpPr>
            <p:cNvPr id="161" name="Group 160">
              <a:extLst>
                <a:ext uri="{FF2B5EF4-FFF2-40B4-BE49-F238E27FC236}">
                  <a16:creationId xmlns:a16="http://schemas.microsoft.com/office/drawing/2014/main" id="{E721C729-749D-4B57-9711-E2856E44A626}"/>
                </a:ext>
              </a:extLst>
            </p:cNvPr>
            <p:cNvGrpSpPr/>
            <p:nvPr/>
          </p:nvGrpSpPr>
          <p:grpSpPr>
            <a:xfrm>
              <a:off x="661970" y="182743"/>
              <a:ext cx="817153" cy="510741"/>
              <a:chOff x="2473324" y="3092343"/>
              <a:chExt cx="1138048" cy="711307"/>
            </a:xfrm>
          </p:grpSpPr>
          <p:grpSp>
            <p:nvGrpSpPr>
              <p:cNvPr id="162" name="Group 161">
                <a:extLst>
                  <a:ext uri="{FF2B5EF4-FFF2-40B4-BE49-F238E27FC236}">
                    <a16:creationId xmlns:a16="http://schemas.microsoft.com/office/drawing/2014/main" id="{2DC7EDCC-A1B0-4151-83DD-B6CCC139FAE6}"/>
                  </a:ext>
                </a:extLst>
              </p:cNvPr>
              <p:cNvGrpSpPr/>
              <p:nvPr/>
            </p:nvGrpSpPr>
            <p:grpSpPr>
              <a:xfrm>
                <a:off x="2688643" y="3092343"/>
                <a:ext cx="922729" cy="200438"/>
                <a:chOff x="2688643" y="3092343"/>
                <a:chExt cx="922729" cy="200438"/>
              </a:xfrm>
            </p:grpSpPr>
            <p:sp>
              <p:nvSpPr>
                <p:cNvPr id="170" name="Freeform: Shape 169">
                  <a:extLst>
                    <a:ext uri="{FF2B5EF4-FFF2-40B4-BE49-F238E27FC236}">
                      <a16:creationId xmlns:a16="http://schemas.microsoft.com/office/drawing/2014/main" id="{3EC97E33-332E-4690-B1B5-82E2170F1A35}"/>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sp>
              <p:nvSpPr>
                <p:cNvPr id="171" name="Freeform: Shape 170">
                  <a:extLst>
                    <a:ext uri="{FF2B5EF4-FFF2-40B4-BE49-F238E27FC236}">
                      <a16:creationId xmlns:a16="http://schemas.microsoft.com/office/drawing/2014/main" id="{B8187921-3148-4DBB-8259-64403B3B388D}"/>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sp>
              <p:nvSpPr>
                <p:cNvPr id="172" name="Freeform: Shape 171">
                  <a:extLst>
                    <a:ext uri="{FF2B5EF4-FFF2-40B4-BE49-F238E27FC236}">
                      <a16:creationId xmlns:a16="http://schemas.microsoft.com/office/drawing/2014/main" id="{545CCA2A-F707-4335-86ED-3FF94C9FF8E6}"/>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sp>
              <p:nvSpPr>
                <p:cNvPr id="173" name="Freeform: Shape 172">
                  <a:extLst>
                    <a:ext uri="{FF2B5EF4-FFF2-40B4-BE49-F238E27FC236}">
                      <a16:creationId xmlns:a16="http://schemas.microsoft.com/office/drawing/2014/main" id="{6D2399F2-95B9-4998-9A88-B47D90B27D09}"/>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grpSp>
          <p:sp>
            <p:nvSpPr>
              <p:cNvPr id="163" name="Freeform: Shape 162">
                <a:extLst>
                  <a:ext uri="{FF2B5EF4-FFF2-40B4-BE49-F238E27FC236}">
                    <a16:creationId xmlns:a16="http://schemas.microsoft.com/office/drawing/2014/main" id="{B88DE66E-4608-4DA1-911D-E6B065B37AB4}"/>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grpSp>
            <p:nvGrpSpPr>
              <p:cNvPr id="164" name="Group 163">
                <a:extLst>
                  <a:ext uri="{FF2B5EF4-FFF2-40B4-BE49-F238E27FC236}">
                    <a16:creationId xmlns:a16="http://schemas.microsoft.com/office/drawing/2014/main" id="{0C5AE6C4-C021-46D6-93C3-4061C8CABFD1}"/>
                  </a:ext>
                </a:extLst>
              </p:cNvPr>
              <p:cNvGrpSpPr/>
              <p:nvPr/>
            </p:nvGrpSpPr>
            <p:grpSpPr>
              <a:xfrm>
                <a:off x="3062706" y="3298775"/>
                <a:ext cx="426743" cy="200438"/>
                <a:chOff x="3062706" y="3308474"/>
                <a:chExt cx="426743" cy="200438"/>
              </a:xfrm>
            </p:grpSpPr>
            <p:sp>
              <p:nvSpPr>
                <p:cNvPr id="168" name="Freeform: Shape 167">
                  <a:extLst>
                    <a:ext uri="{FF2B5EF4-FFF2-40B4-BE49-F238E27FC236}">
                      <a16:creationId xmlns:a16="http://schemas.microsoft.com/office/drawing/2014/main" id="{9362E1DF-37AD-4B39-9845-F74EE4BD36E1}"/>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sp>
              <p:nvSpPr>
                <p:cNvPr id="169" name="Freeform: Shape 168">
                  <a:extLst>
                    <a:ext uri="{FF2B5EF4-FFF2-40B4-BE49-F238E27FC236}">
                      <a16:creationId xmlns:a16="http://schemas.microsoft.com/office/drawing/2014/main" id="{94454E20-1AFD-4930-A05B-DDA16267942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grpSp>
          <p:sp>
            <p:nvSpPr>
              <p:cNvPr id="165" name="Freeform: Shape 164">
                <a:extLst>
                  <a:ext uri="{FF2B5EF4-FFF2-40B4-BE49-F238E27FC236}">
                    <a16:creationId xmlns:a16="http://schemas.microsoft.com/office/drawing/2014/main" id="{F52A0630-5274-4AEC-BE20-6A9532558E41}"/>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a:solidFill>
                    <a:srgbClr val="505050"/>
                  </a:solidFill>
                  <a:latin typeface="Segoe UI"/>
                </a:endParaRPr>
              </a:p>
            </p:txBody>
          </p:sp>
          <p:sp>
            <p:nvSpPr>
              <p:cNvPr id="166" name="Rectangle 165">
                <a:extLst>
                  <a:ext uri="{FF2B5EF4-FFF2-40B4-BE49-F238E27FC236}">
                    <a16:creationId xmlns:a16="http://schemas.microsoft.com/office/drawing/2014/main" id="{575ECAB1-DCB5-4C15-B46B-F51CCE971E8F}"/>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1764" err="1">
                  <a:solidFill>
                    <a:srgbClr val="505050"/>
                  </a:solidFill>
                  <a:latin typeface="Segoe UI"/>
                </a:endParaRPr>
              </a:p>
            </p:txBody>
          </p:sp>
          <p:cxnSp>
            <p:nvCxnSpPr>
              <p:cNvPr id="167" name="Straight Arrow Connector 166">
                <a:extLst>
                  <a:ext uri="{FF2B5EF4-FFF2-40B4-BE49-F238E27FC236}">
                    <a16:creationId xmlns:a16="http://schemas.microsoft.com/office/drawing/2014/main" id="{9EDDB7A8-34FE-434C-BD0E-C122A39D970F}"/>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74" name="Group 173">
            <a:extLst>
              <a:ext uri="{FF2B5EF4-FFF2-40B4-BE49-F238E27FC236}">
                <a16:creationId xmlns:a16="http://schemas.microsoft.com/office/drawing/2014/main" id="{4C10DD0D-C5C9-47E1-AAC5-9D0021005252}"/>
              </a:ext>
              <a:ext uri="{C183D7F6-B498-43B3-948B-1728B52AA6E4}">
                <adec:decorative xmlns:adec="http://schemas.microsoft.com/office/drawing/2017/decorative" val="1"/>
              </a:ext>
            </a:extLst>
          </p:cNvPr>
          <p:cNvGrpSpPr/>
          <p:nvPr/>
        </p:nvGrpSpPr>
        <p:grpSpPr>
          <a:xfrm>
            <a:off x="2411233" y="140663"/>
            <a:ext cx="1371405" cy="872509"/>
            <a:chOff x="2117745" y="161856"/>
            <a:chExt cx="1371600" cy="872633"/>
          </a:xfrm>
        </p:grpSpPr>
        <p:sp>
          <p:nvSpPr>
            <p:cNvPr id="175" name="Rectangle 174">
              <a:extLst>
                <a:ext uri="{FF2B5EF4-FFF2-40B4-BE49-F238E27FC236}">
                  <a16:creationId xmlns:a16="http://schemas.microsoft.com/office/drawing/2014/main" id="{0E3D6740-11C5-49BF-809C-7A11F563474B}"/>
                </a:ext>
              </a:extLst>
            </p:cNvPr>
            <p:cNvSpPr/>
            <p:nvPr/>
          </p:nvSpPr>
          <p:spPr>
            <a:xfrm>
              <a:off x="2117745" y="788268"/>
              <a:ext cx="1371600" cy="246221"/>
            </a:xfrm>
            <a:prstGeom prst="rect">
              <a:avLst/>
            </a:prstGeom>
          </p:spPr>
          <p:txBody>
            <a:bodyPr wrap="square">
              <a:noAutofit/>
            </a:bodyPr>
            <a:lstStyle/>
            <a:p>
              <a:pPr algn="ctr" defTabSz="914016">
                <a:defRPr/>
              </a:pPr>
              <a:r>
                <a:rPr lang="en-US" sz="1000">
                  <a:solidFill>
                    <a:srgbClr val="D2D2D2"/>
                  </a:solidFill>
                  <a:latin typeface="Segoe UI"/>
                  <a:cs typeface="Segoe UI" pitchFamily="34" charset="0"/>
                </a:rPr>
                <a:t>Microservices</a:t>
              </a:r>
            </a:p>
          </p:txBody>
        </p:sp>
        <p:sp>
          <p:nvSpPr>
            <p:cNvPr id="176" name="Relationship_F003" title="Icon of three boxes connected by lines">
              <a:extLst>
                <a:ext uri="{FF2B5EF4-FFF2-40B4-BE49-F238E27FC236}">
                  <a16:creationId xmlns:a16="http://schemas.microsoft.com/office/drawing/2014/main" id="{7B4DC31A-1F98-4CDA-9B2F-2D35032C4208}"/>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24">
                <a:defRPr/>
              </a:pPr>
              <a:endParaRPr lang="en-US" sz="882">
                <a:gradFill>
                  <a:gsLst>
                    <a:gs pos="0">
                      <a:srgbClr val="505050"/>
                    </a:gs>
                    <a:gs pos="100000">
                      <a:srgbClr val="505050"/>
                    </a:gs>
                  </a:gsLst>
                  <a:lin ang="5400000" scaled="1"/>
                </a:gradFill>
                <a:latin typeface="Segoe UI"/>
              </a:endParaRPr>
            </a:p>
          </p:txBody>
        </p:sp>
      </p:grpSp>
      <p:grpSp>
        <p:nvGrpSpPr>
          <p:cNvPr id="177" name="Group 176">
            <a:extLst>
              <a:ext uri="{FF2B5EF4-FFF2-40B4-BE49-F238E27FC236}">
                <a16:creationId xmlns:a16="http://schemas.microsoft.com/office/drawing/2014/main" id="{6DBD8739-9F84-486A-A11B-44DE9A06B76C}"/>
              </a:ext>
              <a:ext uri="{C183D7F6-B498-43B3-948B-1728B52AA6E4}">
                <adec:decorative xmlns:adec="http://schemas.microsoft.com/office/drawing/2017/decorative" val="1"/>
              </a:ext>
            </a:extLst>
          </p:cNvPr>
          <p:cNvGrpSpPr/>
          <p:nvPr/>
        </p:nvGrpSpPr>
        <p:grpSpPr>
          <a:xfrm>
            <a:off x="4488181" y="128888"/>
            <a:ext cx="1371405" cy="1046173"/>
            <a:chOff x="10782722" y="150079"/>
            <a:chExt cx="1371600" cy="1046322"/>
          </a:xfrm>
        </p:grpSpPr>
        <p:sp>
          <p:nvSpPr>
            <p:cNvPr id="178" name="Rectangle 177">
              <a:extLst>
                <a:ext uri="{FF2B5EF4-FFF2-40B4-BE49-F238E27FC236}">
                  <a16:creationId xmlns:a16="http://schemas.microsoft.com/office/drawing/2014/main" id="{99FC5162-65E2-4556-B12A-639546866566}"/>
                </a:ext>
              </a:extLst>
            </p:cNvPr>
            <p:cNvSpPr/>
            <p:nvPr/>
          </p:nvSpPr>
          <p:spPr>
            <a:xfrm>
              <a:off x="10782722" y="788268"/>
              <a:ext cx="1371600" cy="408133"/>
            </a:xfrm>
            <a:prstGeom prst="rect">
              <a:avLst/>
            </a:prstGeom>
          </p:spPr>
          <p:txBody>
            <a:bodyPr wrap="square">
              <a:spAutoFit/>
            </a:bodyPr>
            <a:lstStyle/>
            <a:p>
              <a:pPr algn="ctr" defTabSz="914016">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179" name="Group 178">
              <a:extLst>
                <a:ext uri="{FF2B5EF4-FFF2-40B4-BE49-F238E27FC236}">
                  <a16:creationId xmlns:a16="http://schemas.microsoft.com/office/drawing/2014/main" id="{E3CCFB91-EC44-41CA-A0D3-3EA7B6CA768C}"/>
                </a:ext>
              </a:extLst>
            </p:cNvPr>
            <p:cNvGrpSpPr>
              <a:grpSpLocks noChangeAspect="1"/>
            </p:cNvGrpSpPr>
            <p:nvPr/>
          </p:nvGrpSpPr>
          <p:grpSpPr>
            <a:xfrm>
              <a:off x="11197981" y="150079"/>
              <a:ext cx="541082" cy="576072"/>
              <a:chOff x="6526200" y="1216702"/>
              <a:chExt cx="1273056" cy="1355381"/>
            </a:xfrm>
          </p:grpSpPr>
          <p:sp>
            <p:nvSpPr>
              <p:cNvPr id="180" name="Shield_EA18" title="Icon of a shield">
                <a:extLst>
                  <a:ext uri="{FF2B5EF4-FFF2-40B4-BE49-F238E27FC236}">
                    <a16:creationId xmlns:a16="http://schemas.microsoft.com/office/drawing/2014/main" id="{F894A261-7198-48D9-9E6C-340E792D7951}"/>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gradFill>
                    <a:gsLst>
                      <a:gs pos="0">
                        <a:srgbClr val="505050"/>
                      </a:gs>
                      <a:gs pos="100000">
                        <a:srgbClr val="505050"/>
                      </a:gs>
                    </a:gsLst>
                  </a:gradFill>
                  <a:latin typeface="Calibri" panose="020F0502020204030204"/>
                </a:endParaRPr>
              </a:p>
            </p:txBody>
          </p:sp>
          <p:sp>
            <p:nvSpPr>
              <p:cNvPr id="181" name="DeveloperTools_EC7A" title="Icon of a wrench and a screwdriver">
                <a:extLst>
                  <a:ext uri="{FF2B5EF4-FFF2-40B4-BE49-F238E27FC236}">
                    <a16:creationId xmlns:a16="http://schemas.microsoft.com/office/drawing/2014/main" id="{2B023C91-4A5F-482F-B2A9-54663391392D}"/>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prstClr val="black"/>
                  </a:solidFill>
                  <a:latin typeface="Calibri" panose="020F0502020204030204"/>
                </a:endParaRPr>
              </a:p>
            </p:txBody>
          </p:sp>
        </p:grpSp>
      </p:grpSp>
      <p:grpSp>
        <p:nvGrpSpPr>
          <p:cNvPr id="272" name="Group 271">
            <a:extLst>
              <a:ext uri="{FF2B5EF4-FFF2-40B4-BE49-F238E27FC236}">
                <a16:creationId xmlns:a16="http://schemas.microsoft.com/office/drawing/2014/main" id="{351A2DDB-501C-4D75-AA80-DEC78832DE2B}"/>
              </a:ext>
              <a:ext uri="{C183D7F6-B498-43B3-948B-1728B52AA6E4}">
                <adec:decorative xmlns:adec="http://schemas.microsoft.com/office/drawing/2017/decorative" val="1"/>
              </a:ext>
            </a:extLst>
          </p:cNvPr>
          <p:cNvGrpSpPr/>
          <p:nvPr/>
        </p:nvGrpSpPr>
        <p:grpSpPr>
          <a:xfrm>
            <a:off x="10719662" y="207569"/>
            <a:ext cx="1371600" cy="959139"/>
            <a:chOff x="10719662" y="207569"/>
            <a:chExt cx="1371600" cy="959139"/>
          </a:xfrm>
        </p:grpSpPr>
        <p:sp>
          <p:nvSpPr>
            <p:cNvPr id="292" name="binary" title="Icon of binary code, ones and zeros">
              <a:extLst>
                <a:ext uri="{FF2B5EF4-FFF2-40B4-BE49-F238E27FC236}">
                  <a16:creationId xmlns:a16="http://schemas.microsoft.com/office/drawing/2014/main" id="{7678B64A-353E-4C93-AA86-5C5D6085C30B}"/>
                </a:ext>
              </a:extLst>
            </p:cNvPr>
            <p:cNvSpPr>
              <a:spLocks noChangeAspect="1" noEditPoints="1"/>
            </p:cNvSpPr>
            <p:nvPr/>
          </p:nvSpPr>
          <p:spPr bwMode="auto">
            <a:xfrm>
              <a:off x="11339423" y="20756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93" name="Group 292">
              <a:extLst>
                <a:ext uri="{FF2B5EF4-FFF2-40B4-BE49-F238E27FC236}">
                  <a16:creationId xmlns:a16="http://schemas.microsoft.com/office/drawing/2014/main" id="{6451B3D6-0872-461C-A765-76D409A23BED}"/>
                </a:ext>
              </a:extLst>
            </p:cNvPr>
            <p:cNvGrpSpPr/>
            <p:nvPr/>
          </p:nvGrpSpPr>
          <p:grpSpPr>
            <a:xfrm>
              <a:off x="10896110" y="344588"/>
              <a:ext cx="338404" cy="143714"/>
              <a:chOff x="8802877" y="1279923"/>
              <a:chExt cx="255843" cy="143714"/>
            </a:xfrm>
          </p:grpSpPr>
          <p:cxnSp>
            <p:nvCxnSpPr>
              <p:cNvPr id="295" name="Straight Connector 294">
                <a:extLst>
                  <a:ext uri="{FF2B5EF4-FFF2-40B4-BE49-F238E27FC236}">
                    <a16:creationId xmlns:a16="http://schemas.microsoft.com/office/drawing/2014/main" id="{D46F5E69-D367-4F89-8D89-A8A0984E940A}"/>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6" name="Straight Connector 295">
                <a:extLst>
                  <a:ext uri="{FF2B5EF4-FFF2-40B4-BE49-F238E27FC236}">
                    <a16:creationId xmlns:a16="http://schemas.microsoft.com/office/drawing/2014/main" id="{94E087EE-C4BE-48F8-AE04-6FA515EF8B0E}"/>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7" name="Straight Connector 296">
                <a:extLst>
                  <a:ext uri="{FF2B5EF4-FFF2-40B4-BE49-F238E27FC236}">
                    <a16:creationId xmlns:a16="http://schemas.microsoft.com/office/drawing/2014/main" id="{EDC08B1B-3932-46BF-B717-DAA9FF090ECB}"/>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94" name="Rectangle 293">
              <a:extLst>
                <a:ext uri="{FF2B5EF4-FFF2-40B4-BE49-F238E27FC236}">
                  <a16:creationId xmlns:a16="http://schemas.microsoft.com/office/drawing/2014/main" id="{4575EB71-4756-4021-A882-47542E986BA8}"/>
                </a:ext>
              </a:extLst>
            </p:cNvPr>
            <p:cNvSpPr/>
            <p:nvPr/>
          </p:nvSpPr>
          <p:spPr>
            <a:xfrm>
              <a:off x="10719662" y="766598"/>
              <a:ext cx="1371600" cy="400110"/>
            </a:xfrm>
            <a:prstGeom prst="rect">
              <a:avLst/>
            </a:prstGeom>
          </p:spPr>
          <p:txBody>
            <a:bodyPr wrap="square">
              <a:spAutoFit/>
            </a:bodyPr>
            <a:lstStyle/>
            <a:p>
              <a:pPr algn="ctr" defTabSz="914192">
                <a:defRPr/>
              </a:pPr>
              <a:r>
                <a:rPr lang="en-US" sz="1000" dirty="0">
                  <a:solidFill>
                    <a:srgbClr val="D2D2D2"/>
                  </a:solidFill>
                  <a:latin typeface="Segoe UI"/>
                  <a:cs typeface="Segoe UI" pitchFamily="34" charset="0"/>
                </a:rPr>
                <a:t>Data </a:t>
              </a:r>
              <a:br>
                <a:rPr lang="en-US" sz="1000" dirty="0">
                  <a:solidFill>
                    <a:srgbClr val="D2D2D2"/>
                  </a:solidFill>
                  <a:latin typeface="Segoe UI"/>
                  <a:cs typeface="Segoe UI" pitchFamily="34" charset="0"/>
                </a:rPr>
              </a:br>
              <a:r>
                <a:rPr lang="en-US" sz="1000" dirty="0">
                  <a:solidFill>
                    <a:srgbClr val="D2D2D2"/>
                  </a:solidFill>
                  <a:latin typeface="Segoe UI"/>
                  <a:cs typeface="Segoe UI" pitchFamily="34" charset="0"/>
                </a:rPr>
                <a:t>streaming</a:t>
              </a:r>
            </a:p>
          </p:txBody>
        </p:sp>
      </p:grpSp>
      <p:sp>
        <p:nvSpPr>
          <p:cNvPr id="126" name="Title 16">
            <a:extLst>
              <a:ext uri="{FF2B5EF4-FFF2-40B4-BE49-F238E27FC236}">
                <a16:creationId xmlns:a16="http://schemas.microsoft.com/office/drawing/2014/main" id="{5252ACC7-B56B-4632-8649-D8BB794838EF}"/>
              </a:ext>
            </a:extLst>
          </p:cNvPr>
          <p:cNvSpPr txBox="1">
            <a:spLocks/>
          </p:cNvSpPr>
          <p:nvPr/>
        </p:nvSpPr>
        <p:spPr>
          <a:xfrm>
            <a:off x="465138" y="2660374"/>
            <a:ext cx="3218688"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algn="l" defTabSz="932742" rtl="0" eaLnBrk="1" fontAlgn="auto" latinLnBrk="0" hangingPunct="1">
              <a:lnSpc>
                <a:spcPct val="100000"/>
              </a:lnSpc>
              <a:spcBef>
                <a:spcPct val="0"/>
              </a:spcBef>
              <a:spcAft>
                <a:spcPts val="1200"/>
              </a:spcAft>
              <a:buClrTx/>
              <a:buSzTx/>
              <a:tabLst/>
              <a:defRPr/>
            </a:pPr>
            <a:r>
              <a:rPr kumimoji="0" lang="en-US" sz="1600" b="0" i="0" u="none" strike="noStrike" kern="1200" cap="none" spc="0" normalizeH="0" baseline="0" noProof="0" dirty="0">
                <a:ln w="3175">
                  <a:noFill/>
                </a:ln>
                <a:solidFill>
                  <a:srgbClr val="0078D4"/>
                </a:solidFill>
                <a:effectLst/>
                <a:uLnTx/>
                <a:uFillTx/>
                <a:latin typeface="Segoe UI Semibold" panose="020B0702040204020203" pitchFamily="34" charset="0"/>
                <a:cs typeface="Segoe UI Semibold" panose="020B0702040204020203" pitchFamily="34" charset="0"/>
              </a:rPr>
              <a:t>Capabilities</a:t>
            </a:r>
          </a:p>
        </p:txBody>
      </p:sp>
      <p:sp>
        <p:nvSpPr>
          <p:cNvPr id="127" name="Title 16">
            <a:extLst>
              <a:ext uri="{FF2B5EF4-FFF2-40B4-BE49-F238E27FC236}">
                <a16:creationId xmlns:a16="http://schemas.microsoft.com/office/drawing/2014/main" id="{D1E67200-D1F4-455D-B6AE-84764285DA6D}"/>
              </a:ext>
            </a:extLst>
          </p:cNvPr>
          <p:cNvSpPr txBox="1">
            <a:spLocks/>
          </p:cNvSpPr>
          <p:nvPr/>
        </p:nvSpPr>
        <p:spPr>
          <a:xfrm>
            <a:off x="465138" y="3077466"/>
            <a:ext cx="3527314" cy="246221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82880" lvl="0" indent="-182880">
              <a:spcAft>
                <a:spcPts val="1200"/>
              </a:spcAft>
              <a:buFont typeface="+mj-lt"/>
              <a:buAutoNum type="arabicPeriod"/>
              <a:defRPr/>
            </a:pPr>
            <a:r>
              <a:rPr lang="en-US" sz="1200" b="0" spc="0" dirty="0">
                <a:solidFill>
                  <a:srgbClr val="000000"/>
                </a:solidFill>
                <a:latin typeface="Segoe UI" panose="020B0502040204020203" pitchFamily="34" charset="0"/>
              </a:rPr>
              <a:t>Data Scientist creates the model</a:t>
            </a:r>
          </a:p>
          <a:p>
            <a:pPr marL="182880" lvl="0" indent="-182880">
              <a:spcAft>
                <a:spcPts val="1200"/>
              </a:spcAft>
              <a:buFont typeface="+mj-lt"/>
              <a:buAutoNum type="arabicPeriod"/>
              <a:defRPr/>
            </a:pPr>
            <a:r>
              <a:rPr lang="en-US" sz="1200" b="0" spc="0" dirty="0">
                <a:solidFill>
                  <a:srgbClr val="000000"/>
                </a:solidFill>
                <a:latin typeface="Segoe UI" panose="020B0502040204020203" pitchFamily="34" charset="0"/>
              </a:rPr>
              <a:t>Register Model using the Model Registry</a:t>
            </a:r>
          </a:p>
          <a:p>
            <a:pPr marL="182880" lvl="0" indent="-182880">
              <a:spcAft>
                <a:spcPts val="1200"/>
              </a:spcAft>
              <a:buFont typeface="+mj-lt"/>
              <a:buAutoNum type="arabicPeriod"/>
              <a:defRPr/>
            </a:pPr>
            <a:r>
              <a:rPr lang="en-US" sz="1200" b="0" spc="0" dirty="0">
                <a:solidFill>
                  <a:srgbClr val="000000"/>
                </a:solidFill>
                <a:latin typeface="Segoe UI" panose="020B0502040204020203" pitchFamily="34" charset="0"/>
              </a:rPr>
              <a:t>Register Image using the Image Registry </a:t>
            </a:r>
            <a:br>
              <a:rPr lang="en-US" sz="1200" b="0" spc="0" dirty="0">
                <a:solidFill>
                  <a:srgbClr val="000000"/>
                </a:solidFill>
                <a:latin typeface="Segoe UI" panose="020B0502040204020203" pitchFamily="34" charset="0"/>
              </a:rPr>
            </a:br>
            <a:r>
              <a:rPr lang="en-US" sz="1200" b="0" spc="0" dirty="0">
                <a:solidFill>
                  <a:srgbClr val="000000"/>
                </a:solidFill>
                <a:latin typeface="Segoe UI" panose="020B0502040204020203" pitchFamily="34" charset="0"/>
              </a:rPr>
              <a:t>(the Azure Container Registry)</a:t>
            </a:r>
          </a:p>
          <a:p>
            <a:pPr marL="182880" lvl="0" indent="-182880">
              <a:spcAft>
                <a:spcPts val="1200"/>
              </a:spcAft>
              <a:buFont typeface="+mj-lt"/>
              <a:buAutoNum type="arabicPeriod"/>
              <a:defRPr/>
            </a:pPr>
            <a:r>
              <a:rPr lang="en-US" sz="1200" b="0" spc="0" dirty="0">
                <a:solidFill>
                  <a:srgbClr val="000000"/>
                </a:solidFill>
                <a:latin typeface="Segoe UI" panose="020B0502040204020203" pitchFamily="34" charset="0"/>
              </a:rPr>
              <a:t>Deploy the Image to cloud or to edge devices using AKS</a:t>
            </a:r>
          </a:p>
          <a:p>
            <a:pPr marL="182880" lvl="0" indent="-182880">
              <a:spcAft>
                <a:spcPts val="1200"/>
              </a:spcAft>
              <a:buFont typeface="+mj-lt"/>
              <a:buAutoNum type="arabicPeriod"/>
              <a:defRPr/>
            </a:pPr>
            <a:r>
              <a:rPr lang="en-US" sz="1200" b="0" spc="0" dirty="0">
                <a:solidFill>
                  <a:srgbClr val="000000"/>
                </a:solidFill>
                <a:latin typeface="Segoe UI" panose="020B0502040204020203" pitchFamily="34" charset="0"/>
              </a:rPr>
              <a:t>Monitor and use models—you can monitor input, output, and other relevant data from your model. Developers can query the model for insights for apps</a:t>
            </a:r>
          </a:p>
        </p:txBody>
      </p:sp>
      <p:grpSp>
        <p:nvGrpSpPr>
          <p:cNvPr id="5" name="Group 4" descr="Visual representation of steps involved in implementing data scientist in a box scenario in Kubernetes">
            <a:extLst>
              <a:ext uri="{FF2B5EF4-FFF2-40B4-BE49-F238E27FC236}">
                <a16:creationId xmlns:a16="http://schemas.microsoft.com/office/drawing/2014/main" id="{F8FB5672-E9C2-48EA-8F33-C3F2F74A0370}"/>
              </a:ext>
            </a:extLst>
          </p:cNvPr>
          <p:cNvGrpSpPr/>
          <p:nvPr/>
        </p:nvGrpSpPr>
        <p:grpSpPr>
          <a:xfrm>
            <a:off x="5157552" y="1601391"/>
            <a:ext cx="6239611" cy="4824665"/>
            <a:chOff x="5157552" y="1601391"/>
            <a:chExt cx="6239611" cy="4824665"/>
          </a:xfrm>
        </p:grpSpPr>
        <p:sp>
          <p:nvSpPr>
            <p:cNvPr id="72" name="Rectangle: Rounded Corners 71">
              <a:extLst>
                <a:ext uri="{FF2B5EF4-FFF2-40B4-BE49-F238E27FC236}">
                  <a16:creationId xmlns:a16="http://schemas.microsoft.com/office/drawing/2014/main" id="{6A033513-9FE7-494E-B1CA-117E5C9E11CA}"/>
                </a:ext>
              </a:extLst>
            </p:cNvPr>
            <p:cNvSpPr/>
            <p:nvPr/>
          </p:nvSpPr>
          <p:spPr bwMode="auto">
            <a:xfrm>
              <a:off x="5966335" y="2750746"/>
              <a:ext cx="5430828" cy="3675310"/>
            </a:xfrm>
            <a:prstGeom prst="roundRect">
              <a:avLst>
                <a:gd name="adj" fmla="val 2690"/>
              </a:avLst>
            </a:prstGeom>
            <a:noFill/>
            <a:ln w="12700">
              <a:solidFill>
                <a:srgbClr val="3C3C4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9">
              <a:extLst>
                <a:ext uri="{FF2B5EF4-FFF2-40B4-BE49-F238E27FC236}">
                  <a16:creationId xmlns:a16="http://schemas.microsoft.com/office/drawing/2014/main" id="{A23EA0FC-C248-42A2-9B4C-56D804388D3A}"/>
                </a:ext>
              </a:extLst>
            </p:cNvPr>
            <p:cNvGrpSpPr/>
            <p:nvPr/>
          </p:nvGrpSpPr>
          <p:grpSpPr>
            <a:xfrm>
              <a:off x="5157552" y="3737621"/>
              <a:ext cx="717479" cy="969744"/>
              <a:chOff x="4995320" y="5042682"/>
              <a:chExt cx="717479" cy="969744"/>
            </a:xfrm>
          </p:grpSpPr>
          <p:sp>
            <p:nvSpPr>
              <p:cNvPr id="103" name="Title 1">
                <a:extLst>
                  <a:ext uri="{FF2B5EF4-FFF2-40B4-BE49-F238E27FC236}">
                    <a16:creationId xmlns:a16="http://schemas.microsoft.com/office/drawing/2014/main" id="{01F0AC11-E150-4078-95A5-B9DFDFC75338}"/>
                  </a:ext>
                </a:extLst>
              </p:cNvPr>
              <p:cNvSpPr txBox="1">
                <a:spLocks/>
              </p:cNvSpPr>
              <p:nvPr/>
            </p:nvSpPr>
            <p:spPr>
              <a:xfrm>
                <a:off x="4995320" y="5042682"/>
                <a:ext cx="71747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App</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Developer</a:t>
                </a:r>
              </a:p>
            </p:txBody>
          </p:sp>
          <p:grpSp>
            <p:nvGrpSpPr>
              <p:cNvPr id="49" name="Group 48">
                <a:extLst>
                  <a:ext uri="{FF2B5EF4-FFF2-40B4-BE49-F238E27FC236}">
                    <a16:creationId xmlns:a16="http://schemas.microsoft.com/office/drawing/2014/main" id="{3C61FA84-7F54-4B72-8108-4DA494292F81}"/>
                  </a:ext>
                </a:extLst>
              </p:cNvPr>
              <p:cNvGrpSpPr/>
              <p:nvPr/>
            </p:nvGrpSpPr>
            <p:grpSpPr>
              <a:xfrm>
                <a:off x="5050194" y="5404695"/>
                <a:ext cx="607731" cy="607731"/>
                <a:chOff x="4968978" y="5404695"/>
                <a:chExt cx="822843" cy="822843"/>
              </a:xfrm>
            </p:grpSpPr>
            <p:sp>
              <p:nvSpPr>
                <p:cNvPr id="104" name="Rectangle: Rounded Corners 103">
                  <a:extLst>
                    <a:ext uri="{FF2B5EF4-FFF2-40B4-BE49-F238E27FC236}">
                      <a16:creationId xmlns:a16="http://schemas.microsoft.com/office/drawing/2014/main" id="{1F2E8BDC-DE8C-45A8-B910-946E6CEDF26F}"/>
                    </a:ext>
                  </a:extLst>
                </p:cNvPr>
                <p:cNvSpPr/>
                <p:nvPr/>
              </p:nvSpPr>
              <p:spPr bwMode="auto">
                <a:xfrm>
                  <a:off x="4968978" y="5404695"/>
                  <a:ext cx="822843" cy="82284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105" name="people_4" title="Icon of a person">
                  <a:extLst>
                    <a:ext uri="{FF2B5EF4-FFF2-40B4-BE49-F238E27FC236}">
                      <a16:creationId xmlns:a16="http://schemas.microsoft.com/office/drawing/2014/main" id="{59E144BF-B00B-4FD1-8EE8-C9B2ED029149}"/>
                    </a:ext>
                  </a:extLst>
                </p:cNvPr>
                <p:cNvSpPr>
                  <a:spLocks noChangeAspect="1" noEditPoints="1"/>
                </p:cNvSpPr>
                <p:nvPr/>
              </p:nvSpPr>
              <p:spPr bwMode="auto">
                <a:xfrm>
                  <a:off x="5139664" y="5546979"/>
                  <a:ext cx="481472" cy="53827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a:solidFill>
                      <a:srgbClr val="505050"/>
                    </a:solidFill>
                    <a:latin typeface="Segoe UI"/>
                  </a:endParaRPr>
                </a:p>
              </p:txBody>
            </p:sp>
            <p:sp>
              <p:nvSpPr>
                <p:cNvPr id="48" name="Embed_ECCE" title="Icon of two chevron brackets around a backslash">
                  <a:extLst>
                    <a:ext uri="{FF2B5EF4-FFF2-40B4-BE49-F238E27FC236}">
                      <a16:creationId xmlns:a16="http://schemas.microsoft.com/office/drawing/2014/main" id="{A0289233-4B57-445E-AEEB-CE64C2B626CE}"/>
                    </a:ext>
                  </a:extLst>
                </p:cNvPr>
                <p:cNvSpPr>
                  <a:spLocks noChangeAspect="1" noEditPoints="1"/>
                </p:cNvSpPr>
                <p:nvPr/>
              </p:nvSpPr>
              <p:spPr bwMode="auto">
                <a:xfrm>
                  <a:off x="5271944" y="5929672"/>
                  <a:ext cx="216911" cy="185993"/>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270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grpSp>
          <p:nvGrpSpPr>
            <p:cNvPr id="241" name="Group 240">
              <a:extLst>
                <a:ext uri="{FF2B5EF4-FFF2-40B4-BE49-F238E27FC236}">
                  <a16:creationId xmlns:a16="http://schemas.microsoft.com/office/drawing/2014/main" id="{FE032A85-ED07-4C96-8359-2D15650F8032}"/>
                </a:ext>
              </a:extLst>
            </p:cNvPr>
            <p:cNvGrpSpPr/>
            <p:nvPr/>
          </p:nvGrpSpPr>
          <p:grpSpPr>
            <a:xfrm>
              <a:off x="8907936" y="1601391"/>
              <a:ext cx="717479" cy="969744"/>
              <a:chOff x="8622800" y="1409661"/>
              <a:chExt cx="717479" cy="969744"/>
            </a:xfrm>
          </p:grpSpPr>
          <p:sp>
            <p:nvSpPr>
              <p:cNvPr id="208" name="Title 1">
                <a:extLst>
                  <a:ext uri="{FF2B5EF4-FFF2-40B4-BE49-F238E27FC236}">
                    <a16:creationId xmlns:a16="http://schemas.microsoft.com/office/drawing/2014/main" id="{5358C2DC-B1AE-4F83-9F0F-FCD22BD4AB6D}"/>
                  </a:ext>
                </a:extLst>
              </p:cNvPr>
              <p:cNvSpPr txBox="1">
                <a:spLocks/>
              </p:cNvSpPr>
              <p:nvPr/>
            </p:nvSpPr>
            <p:spPr>
              <a:xfrm>
                <a:off x="8622800" y="1409661"/>
                <a:ext cx="71747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Data</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scientist</a:t>
                </a:r>
              </a:p>
            </p:txBody>
          </p:sp>
          <p:grpSp>
            <p:nvGrpSpPr>
              <p:cNvPr id="209" name="Group 208">
                <a:extLst>
                  <a:ext uri="{FF2B5EF4-FFF2-40B4-BE49-F238E27FC236}">
                    <a16:creationId xmlns:a16="http://schemas.microsoft.com/office/drawing/2014/main" id="{031FEDF5-5067-400C-BB67-63C2AC75171E}"/>
                  </a:ext>
                </a:extLst>
              </p:cNvPr>
              <p:cNvGrpSpPr/>
              <p:nvPr/>
            </p:nvGrpSpPr>
            <p:grpSpPr>
              <a:xfrm>
                <a:off x="8677674" y="1771674"/>
                <a:ext cx="607731" cy="607731"/>
                <a:chOff x="4968978" y="5404695"/>
                <a:chExt cx="822843" cy="822843"/>
              </a:xfrm>
            </p:grpSpPr>
            <p:sp>
              <p:nvSpPr>
                <p:cNvPr id="210" name="Rectangle: Rounded Corners 209">
                  <a:extLst>
                    <a:ext uri="{FF2B5EF4-FFF2-40B4-BE49-F238E27FC236}">
                      <a16:creationId xmlns:a16="http://schemas.microsoft.com/office/drawing/2014/main" id="{C6CE68FC-A6A7-4459-8551-1E1649A9F4B1}"/>
                    </a:ext>
                  </a:extLst>
                </p:cNvPr>
                <p:cNvSpPr/>
                <p:nvPr/>
              </p:nvSpPr>
              <p:spPr bwMode="auto">
                <a:xfrm>
                  <a:off x="4968978" y="5404695"/>
                  <a:ext cx="822843" cy="82284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211" name="people_4" title="Icon of a person">
                  <a:extLst>
                    <a:ext uri="{FF2B5EF4-FFF2-40B4-BE49-F238E27FC236}">
                      <a16:creationId xmlns:a16="http://schemas.microsoft.com/office/drawing/2014/main" id="{F702247F-7551-42A9-A239-447BAAA0274D}"/>
                    </a:ext>
                  </a:extLst>
                </p:cNvPr>
                <p:cNvSpPr>
                  <a:spLocks noChangeAspect="1" noEditPoints="1"/>
                </p:cNvSpPr>
                <p:nvPr/>
              </p:nvSpPr>
              <p:spPr bwMode="auto">
                <a:xfrm>
                  <a:off x="5139664" y="5546979"/>
                  <a:ext cx="481472" cy="53827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a:solidFill>
                      <a:srgbClr val="505050"/>
                    </a:solidFill>
                    <a:latin typeface="Segoe UI"/>
                  </a:endParaRPr>
                </a:p>
              </p:txBody>
            </p:sp>
          </p:grpSp>
          <p:sp>
            <p:nvSpPr>
              <p:cNvPr id="51" name="Beaker_F196" title="Icon of a scientific flask with liquid in it">
                <a:extLst>
                  <a:ext uri="{FF2B5EF4-FFF2-40B4-BE49-F238E27FC236}">
                    <a16:creationId xmlns:a16="http://schemas.microsoft.com/office/drawing/2014/main" id="{A995F6C1-E8A1-4E7D-9BD7-D0CEA077D47C}"/>
                  </a:ext>
                </a:extLst>
              </p:cNvPr>
              <p:cNvSpPr>
                <a:spLocks noChangeAspect="1" noEditPoints="1"/>
              </p:cNvSpPr>
              <p:nvPr/>
            </p:nvSpPr>
            <p:spPr bwMode="auto">
              <a:xfrm>
                <a:off x="8911999" y="2169545"/>
                <a:ext cx="139081" cy="16069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a:extLst>
                <a:ext uri="{FF2B5EF4-FFF2-40B4-BE49-F238E27FC236}">
                  <a16:creationId xmlns:a16="http://schemas.microsoft.com/office/drawing/2014/main" id="{A5985C0B-06FD-44F5-B671-8FE01A986A0E}"/>
                </a:ext>
              </a:extLst>
            </p:cNvPr>
            <p:cNvGrpSpPr/>
            <p:nvPr/>
          </p:nvGrpSpPr>
          <p:grpSpPr>
            <a:xfrm>
              <a:off x="8829070" y="2869142"/>
              <a:ext cx="874071" cy="793068"/>
              <a:chOff x="8829639" y="3129724"/>
              <a:chExt cx="874071" cy="793068"/>
            </a:xfrm>
          </p:grpSpPr>
          <p:sp>
            <p:nvSpPr>
              <p:cNvPr id="64" name="Title 1">
                <a:extLst>
                  <a:ext uri="{FF2B5EF4-FFF2-40B4-BE49-F238E27FC236}">
                    <a16:creationId xmlns:a16="http://schemas.microsoft.com/office/drawing/2014/main" id="{7DFAE4F9-CD4B-4F9F-B12F-EFAECE2FFC76}"/>
                  </a:ext>
                </a:extLst>
              </p:cNvPr>
              <p:cNvSpPr txBox="1">
                <a:spLocks/>
              </p:cNvSpPr>
              <p:nvPr/>
            </p:nvSpPr>
            <p:spPr>
              <a:xfrm>
                <a:off x="8829639" y="3129724"/>
                <a:ext cx="874071" cy="335476"/>
              </a:xfrm>
              <a:prstGeom prst="rect">
                <a:avLst/>
              </a:prstGeom>
            </p:spPr>
            <p:txBody>
              <a:bodyPr vert="horz" wrap="square" lIns="0" tIns="27432"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Create/</a:t>
                </a:r>
                <a:br>
                  <a:rPr lang="en-US" sz="1000" spc="0" dirty="0">
                    <a:solidFill>
                      <a:srgbClr val="000000"/>
                    </a:solidFill>
                    <a:latin typeface="Segoe UI" panose="020B0502040204020203" pitchFamily="34" charset="0"/>
                  </a:rPr>
                </a:br>
                <a:r>
                  <a:rPr lang="en-US" sz="1000" spc="0" dirty="0">
                    <a:solidFill>
                      <a:srgbClr val="000000"/>
                    </a:solidFill>
                    <a:latin typeface="Segoe UI" panose="020B0502040204020203" pitchFamily="34" charset="0"/>
                  </a:rPr>
                  <a:t>retain model</a:t>
                </a:r>
              </a:p>
            </p:txBody>
          </p:sp>
          <p:sp>
            <p:nvSpPr>
              <p:cNvPr id="66" name="Rectangle: Rounded Corners 65">
                <a:extLst>
                  <a:ext uri="{FF2B5EF4-FFF2-40B4-BE49-F238E27FC236}">
                    <a16:creationId xmlns:a16="http://schemas.microsoft.com/office/drawing/2014/main" id="{E1201131-8F7A-488C-9C91-EA96E960CFD4}"/>
                  </a:ext>
                </a:extLst>
              </p:cNvPr>
              <p:cNvSpPr/>
              <p:nvPr/>
            </p:nvSpPr>
            <p:spPr bwMode="auto">
              <a:xfrm>
                <a:off x="9063475" y="3516393"/>
                <a:ext cx="406399" cy="406399"/>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7" name="Graphic 6">
                <a:extLst>
                  <a:ext uri="{FF2B5EF4-FFF2-40B4-BE49-F238E27FC236}">
                    <a16:creationId xmlns:a16="http://schemas.microsoft.com/office/drawing/2014/main" id="{A9D46279-DE0E-426A-AB9A-C12492B68F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5053" y="3577971"/>
                <a:ext cx="283242" cy="283242"/>
              </a:xfrm>
              <a:prstGeom prst="rect">
                <a:avLst/>
              </a:prstGeom>
            </p:spPr>
          </p:pic>
        </p:grpSp>
        <p:sp>
          <p:nvSpPr>
            <p:cNvPr id="9" name="Title 1">
              <a:extLst>
                <a:ext uri="{FF2B5EF4-FFF2-40B4-BE49-F238E27FC236}">
                  <a16:creationId xmlns:a16="http://schemas.microsoft.com/office/drawing/2014/main" id="{1FCE9044-65A9-405B-9DCE-2FA153A07A4F}"/>
                </a:ext>
              </a:extLst>
            </p:cNvPr>
            <p:cNvSpPr txBox="1">
              <a:spLocks/>
            </p:cNvSpPr>
            <p:nvPr/>
          </p:nvSpPr>
          <p:spPr>
            <a:xfrm>
              <a:off x="10120854" y="3665064"/>
              <a:ext cx="1143000" cy="181588"/>
            </a:xfrm>
            <a:prstGeom prst="rect">
              <a:avLst/>
            </a:prstGeom>
          </p:spPr>
          <p:txBody>
            <a:bodyPr vert="horz" wrap="square" lIns="0" tIns="27432"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Register model</a:t>
              </a:r>
            </a:p>
          </p:txBody>
        </p:sp>
        <p:sp>
          <p:nvSpPr>
            <p:cNvPr id="10" name="Rectangle: Rounded Corners 9">
              <a:extLst>
                <a:ext uri="{FF2B5EF4-FFF2-40B4-BE49-F238E27FC236}">
                  <a16:creationId xmlns:a16="http://schemas.microsoft.com/office/drawing/2014/main" id="{E5AE59E8-02A8-4618-B905-39A5F8F1A0B1}"/>
                </a:ext>
              </a:extLst>
            </p:cNvPr>
            <p:cNvSpPr/>
            <p:nvPr/>
          </p:nvSpPr>
          <p:spPr bwMode="auto">
            <a:xfrm>
              <a:off x="10489155" y="3897845"/>
              <a:ext cx="406399" cy="406399"/>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11" name="Picture 10" descr="A picture containing drawing&#10;&#10;Description automatically generated">
              <a:extLst>
                <a:ext uri="{FF2B5EF4-FFF2-40B4-BE49-F238E27FC236}">
                  <a16:creationId xmlns:a16="http://schemas.microsoft.com/office/drawing/2014/main" id="{C5FD65F1-8A85-4CFA-81CF-0F694FA74B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57160" y="3965850"/>
              <a:ext cx="270388" cy="270388"/>
            </a:xfrm>
            <a:prstGeom prst="rect">
              <a:avLst/>
            </a:prstGeom>
          </p:spPr>
        </p:pic>
        <p:grpSp>
          <p:nvGrpSpPr>
            <p:cNvPr id="17" name="Group 16">
              <a:extLst>
                <a:ext uri="{FF2B5EF4-FFF2-40B4-BE49-F238E27FC236}">
                  <a16:creationId xmlns:a16="http://schemas.microsoft.com/office/drawing/2014/main" id="{534AD314-CDBB-40E1-B976-8F63FBFBA004}"/>
                </a:ext>
              </a:extLst>
            </p:cNvPr>
            <p:cNvGrpSpPr/>
            <p:nvPr/>
          </p:nvGrpSpPr>
          <p:grpSpPr>
            <a:xfrm>
              <a:off x="10120854" y="4633027"/>
              <a:ext cx="1143000" cy="793068"/>
              <a:chOff x="7697200" y="5322595"/>
              <a:chExt cx="1143000" cy="793068"/>
            </a:xfrm>
          </p:grpSpPr>
          <p:sp>
            <p:nvSpPr>
              <p:cNvPr id="152" name="Title 1">
                <a:extLst>
                  <a:ext uri="{FF2B5EF4-FFF2-40B4-BE49-F238E27FC236}">
                    <a16:creationId xmlns:a16="http://schemas.microsoft.com/office/drawing/2014/main" id="{472C3BE7-5E6B-4B51-B02B-AC11C8A25CBD}"/>
                  </a:ext>
                </a:extLst>
              </p:cNvPr>
              <p:cNvSpPr txBox="1">
                <a:spLocks/>
              </p:cNvSpPr>
              <p:nvPr/>
            </p:nvSpPr>
            <p:spPr>
              <a:xfrm>
                <a:off x="7697200" y="5322595"/>
                <a:ext cx="1143000" cy="335476"/>
              </a:xfrm>
              <a:prstGeom prst="rect">
                <a:avLst/>
              </a:prstGeom>
            </p:spPr>
            <p:txBody>
              <a:bodyPr vert="horz" wrap="square" lIns="0" tIns="27432"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Create scoring files</a:t>
                </a:r>
                <a:br>
                  <a:rPr lang="en-US" sz="1000" spc="0" dirty="0">
                    <a:solidFill>
                      <a:srgbClr val="000000"/>
                    </a:solidFill>
                    <a:latin typeface="Segoe UI" panose="020B0502040204020203" pitchFamily="34" charset="0"/>
                  </a:rPr>
                </a:br>
                <a:r>
                  <a:rPr lang="en-US" sz="1000" spc="0" dirty="0">
                    <a:solidFill>
                      <a:srgbClr val="000000"/>
                    </a:solidFill>
                    <a:latin typeface="Segoe UI" panose="020B0502040204020203" pitchFamily="34" charset="0"/>
                  </a:rPr>
                  <a:t>and dependencies</a:t>
                </a:r>
              </a:p>
            </p:txBody>
          </p:sp>
          <p:sp>
            <p:nvSpPr>
              <p:cNvPr id="153" name="Rectangle: Rounded Corners 152">
                <a:extLst>
                  <a:ext uri="{FF2B5EF4-FFF2-40B4-BE49-F238E27FC236}">
                    <a16:creationId xmlns:a16="http://schemas.microsoft.com/office/drawing/2014/main" id="{AC8CDDBF-50FE-46E1-A33B-6ABFA8D60A65}"/>
                  </a:ext>
                </a:extLst>
              </p:cNvPr>
              <p:cNvSpPr/>
              <p:nvPr/>
            </p:nvSpPr>
            <p:spPr bwMode="auto">
              <a:xfrm>
                <a:off x="8065501" y="5709264"/>
                <a:ext cx="406399" cy="406399"/>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15" name="Embed_ECCE" title="Icon of two chevron brackets around a backslash">
                <a:extLst>
                  <a:ext uri="{FF2B5EF4-FFF2-40B4-BE49-F238E27FC236}">
                    <a16:creationId xmlns:a16="http://schemas.microsoft.com/office/drawing/2014/main" id="{7BF2950D-09E6-461F-A463-C805D4E8D441}"/>
                  </a:ext>
                </a:extLst>
              </p:cNvPr>
              <p:cNvSpPr>
                <a:spLocks noChangeAspect="1" noEditPoints="1"/>
              </p:cNvSpPr>
              <p:nvPr/>
            </p:nvSpPr>
            <p:spPr bwMode="auto">
              <a:xfrm>
                <a:off x="8133966" y="5796934"/>
                <a:ext cx="269469" cy="231059"/>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23" name="Group 22">
              <a:extLst>
                <a:ext uri="{FF2B5EF4-FFF2-40B4-BE49-F238E27FC236}">
                  <a16:creationId xmlns:a16="http://schemas.microsoft.com/office/drawing/2014/main" id="{FAF4C08D-DCA7-4882-901B-B690E35C1073}"/>
                </a:ext>
              </a:extLst>
            </p:cNvPr>
            <p:cNvGrpSpPr/>
            <p:nvPr/>
          </p:nvGrpSpPr>
          <p:grpSpPr>
            <a:xfrm>
              <a:off x="8694605" y="5224194"/>
              <a:ext cx="1143000" cy="948177"/>
              <a:chOff x="7775859" y="4863905"/>
              <a:chExt cx="1143000" cy="948177"/>
            </a:xfrm>
          </p:grpSpPr>
          <p:sp>
            <p:nvSpPr>
              <p:cNvPr id="157" name="Title 1">
                <a:extLst>
                  <a:ext uri="{FF2B5EF4-FFF2-40B4-BE49-F238E27FC236}">
                    <a16:creationId xmlns:a16="http://schemas.microsoft.com/office/drawing/2014/main" id="{26F2EDFA-81EA-4BCA-A819-32FA586D3101}"/>
                  </a:ext>
                </a:extLst>
              </p:cNvPr>
              <p:cNvSpPr txBox="1">
                <a:spLocks/>
              </p:cNvSpPr>
              <p:nvPr/>
            </p:nvSpPr>
            <p:spPr>
              <a:xfrm>
                <a:off x="7775859" y="4863905"/>
                <a:ext cx="1143000" cy="489365"/>
              </a:xfrm>
              <a:prstGeom prst="rect">
                <a:avLst/>
              </a:prstGeom>
            </p:spPr>
            <p:txBody>
              <a:bodyPr vert="horz" wrap="square" lIns="0" tIns="27432"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Create and </a:t>
                </a:r>
                <a:br>
                  <a:rPr lang="en-US" sz="1000" spc="0" dirty="0">
                    <a:solidFill>
                      <a:srgbClr val="000000"/>
                    </a:solidFill>
                    <a:latin typeface="Segoe UI" panose="020B0502040204020203" pitchFamily="34" charset="0"/>
                  </a:rPr>
                </a:br>
                <a:r>
                  <a:rPr lang="en-US" sz="1000" spc="0" dirty="0">
                    <a:solidFill>
                      <a:srgbClr val="000000"/>
                    </a:solidFill>
                    <a:latin typeface="Segoe UI" panose="020B0502040204020203" pitchFamily="34" charset="0"/>
                  </a:rPr>
                  <a:t>register image</a:t>
                </a:r>
              </a:p>
              <a:p>
                <a:pPr algn="ctr" defTabSz="932384">
                  <a:lnSpc>
                    <a:spcPct val="100000"/>
                  </a:lnSpc>
                  <a:defRPr/>
                </a:pPr>
                <a:r>
                  <a:rPr lang="en-US" sz="1000" spc="0" dirty="0">
                    <a:solidFill>
                      <a:srgbClr val="000000"/>
                    </a:solidFill>
                    <a:latin typeface="Segoe UI" panose="020B0502040204020203" pitchFamily="34" charset="0"/>
                  </a:rPr>
                  <a:t>w/ ACR</a:t>
                </a:r>
              </a:p>
            </p:txBody>
          </p:sp>
          <p:sp>
            <p:nvSpPr>
              <p:cNvPr id="158" name="Rectangle: Rounded Corners 157">
                <a:extLst>
                  <a:ext uri="{FF2B5EF4-FFF2-40B4-BE49-F238E27FC236}">
                    <a16:creationId xmlns:a16="http://schemas.microsoft.com/office/drawing/2014/main" id="{80BD5D53-39F2-46F4-B183-7EDD5D9FEBD5}"/>
                  </a:ext>
                </a:extLst>
              </p:cNvPr>
              <p:cNvSpPr/>
              <p:nvPr/>
            </p:nvSpPr>
            <p:spPr bwMode="auto">
              <a:xfrm>
                <a:off x="8144160" y="5405683"/>
                <a:ext cx="406399" cy="406399"/>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22" name="Picture 21" descr="A close up of a sign&#10;&#10;Description automatically generated">
                <a:extLst>
                  <a:ext uri="{FF2B5EF4-FFF2-40B4-BE49-F238E27FC236}">
                    <a16:creationId xmlns:a16="http://schemas.microsoft.com/office/drawing/2014/main" id="{5C65876B-48A9-45A9-ADC7-C1DB9E4F5B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01115" y="5462638"/>
                <a:ext cx="292488" cy="292488"/>
              </a:xfrm>
              <a:prstGeom prst="rect">
                <a:avLst/>
              </a:prstGeom>
            </p:spPr>
          </p:pic>
        </p:grpSp>
        <p:grpSp>
          <p:nvGrpSpPr>
            <p:cNvPr id="2" name="Group 1">
              <a:extLst>
                <a:ext uri="{FF2B5EF4-FFF2-40B4-BE49-F238E27FC236}">
                  <a16:creationId xmlns:a16="http://schemas.microsoft.com/office/drawing/2014/main" id="{50300926-4AE8-40C1-8893-036290CD6128}"/>
                </a:ext>
              </a:extLst>
            </p:cNvPr>
            <p:cNvGrpSpPr/>
            <p:nvPr/>
          </p:nvGrpSpPr>
          <p:grpSpPr>
            <a:xfrm>
              <a:off x="7303909" y="3663844"/>
              <a:ext cx="1143000" cy="640400"/>
              <a:chOff x="7303909" y="3663844"/>
              <a:chExt cx="1143000" cy="640400"/>
            </a:xfrm>
          </p:grpSpPr>
          <p:sp>
            <p:nvSpPr>
              <p:cNvPr id="184" name="Title 1">
                <a:extLst>
                  <a:ext uri="{FF2B5EF4-FFF2-40B4-BE49-F238E27FC236}">
                    <a16:creationId xmlns:a16="http://schemas.microsoft.com/office/drawing/2014/main" id="{460D936F-1C4C-4F0D-877E-6B61752FD599}"/>
                  </a:ext>
                </a:extLst>
              </p:cNvPr>
              <p:cNvSpPr txBox="1">
                <a:spLocks/>
              </p:cNvSpPr>
              <p:nvPr/>
            </p:nvSpPr>
            <p:spPr>
              <a:xfrm>
                <a:off x="7303909" y="3663844"/>
                <a:ext cx="1143000" cy="181588"/>
              </a:xfrm>
              <a:prstGeom prst="rect">
                <a:avLst/>
              </a:prstGeom>
            </p:spPr>
            <p:txBody>
              <a:bodyPr vert="horz" wrap="square" lIns="0" tIns="27432"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Monitor</a:t>
                </a:r>
              </a:p>
            </p:txBody>
          </p:sp>
          <p:sp>
            <p:nvSpPr>
              <p:cNvPr id="185" name="Rectangle: Rounded Corners 184">
                <a:extLst>
                  <a:ext uri="{FF2B5EF4-FFF2-40B4-BE49-F238E27FC236}">
                    <a16:creationId xmlns:a16="http://schemas.microsoft.com/office/drawing/2014/main" id="{7A912F4D-D600-4FE8-859B-B8B2F0DFC609}"/>
                  </a:ext>
                </a:extLst>
              </p:cNvPr>
              <p:cNvSpPr/>
              <p:nvPr/>
            </p:nvSpPr>
            <p:spPr bwMode="auto">
              <a:xfrm>
                <a:off x="7672210" y="3897845"/>
                <a:ext cx="406399" cy="406399"/>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26" name="Picture 25" descr="A close up of a sign&#10;&#10;Description automatically generated">
                <a:extLst>
                  <a:ext uri="{FF2B5EF4-FFF2-40B4-BE49-F238E27FC236}">
                    <a16:creationId xmlns:a16="http://schemas.microsoft.com/office/drawing/2014/main" id="{F754B8B2-8C04-403C-A4AB-863B7EA300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5913" y="3961548"/>
                <a:ext cx="278992" cy="278992"/>
              </a:xfrm>
              <a:prstGeom prst="rect">
                <a:avLst/>
              </a:prstGeom>
            </p:spPr>
          </p:pic>
        </p:grpSp>
        <p:cxnSp>
          <p:nvCxnSpPr>
            <p:cNvPr id="190" name="Connector: Elbow 189">
              <a:extLst>
                <a:ext uri="{FF2B5EF4-FFF2-40B4-BE49-F238E27FC236}">
                  <a16:creationId xmlns:a16="http://schemas.microsoft.com/office/drawing/2014/main" id="{5BEF8295-2472-4A87-A859-CC3B8C931DBE}"/>
                </a:ext>
              </a:extLst>
            </p:cNvPr>
            <p:cNvCxnSpPr>
              <a:cxnSpLocks/>
              <a:stCxn id="66" idx="3"/>
              <a:endCxn id="9" idx="0"/>
            </p:cNvCxnSpPr>
            <p:nvPr/>
          </p:nvCxnSpPr>
          <p:spPr>
            <a:xfrm>
              <a:off x="9469305" y="3459011"/>
              <a:ext cx="1223049" cy="206053"/>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EF982E86-743D-4035-A63B-7032468CF920}"/>
                </a:ext>
              </a:extLst>
            </p:cNvPr>
            <p:cNvCxnSpPr>
              <a:cxnSpLocks/>
              <a:stCxn id="184" idx="0"/>
              <a:endCxn id="66" idx="1"/>
            </p:cNvCxnSpPr>
            <p:nvPr/>
          </p:nvCxnSpPr>
          <p:spPr>
            <a:xfrm rot="5400000" flipH="1" flipV="1">
              <a:off x="8366741" y="2967680"/>
              <a:ext cx="204833" cy="1187497"/>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4D561D31-71AC-4BFE-9A84-073C6F346689}"/>
                </a:ext>
              </a:extLst>
            </p:cNvPr>
            <p:cNvGrpSpPr/>
            <p:nvPr/>
          </p:nvGrpSpPr>
          <p:grpSpPr>
            <a:xfrm>
              <a:off x="5768425" y="4660726"/>
              <a:ext cx="2660750" cy="765369"/>
              <a:chOff x="4939584" y="5674758"/>
              <a:chExt cx="2660750" cy="765369"/>
            </a:xfrm>
          </p:grpSpPr>
          <p:sp>
            <p:nvSpPr>
              <p:cNvPr id="196" name="Rectangle: Rounded Corners 195">
                <a:extLst>
                  <a:ext uri="{FF2B5EF4-FFF2-40B4-BE49-F238E27FC236}">
                    <a16:creationId xmlns:a16="http://schemas.microsoft.com/office/drawing/2014/main" id="{9D1E067F-8FFF-4883-9A88-D1A1F4172A00}"/>
                  </a:ext>
                </a:extLst>
              </p:cNvPr>
              <p:cNvSpPr/>
              <p:nvPr/>
            </p:nvSpPr>
            <p:spPr bwMode="auto">
              <a:xfrm>
                <a:off x="5307885" y="6033728"/>
                <a:ext cx="406399" cy="406399"/>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grpSp>
            <p:nvGrpSpPr>
              <p:cNvPr id="45" name="Group 44">
                <a:extLst>
                  <a:ext uri="{FF2B5EF4-FFF2-40B4-BE49-F238E27FC236}">
                    <a16:creationId xmlns:a16="http://schemas.microsoft.com/office/drawing/2014/main" id="{9E3D9ED8-BBD8-410F-84B3-566EE5458F61}"/>
                  </a:ext>
                </a:extLst>
              </p:cNvPr>
              <p:cNvGrpSpPr/>
              <p:nvPr/>
            </p:nvGrpSpPr>
            <p:grpSpPr>
              <a:xfrm>
                <a:off x="5932235" y="6033728"/>
                <a:ext cx="406399" cy="406399"/>
                <a:chOff x="2982558" y="6323782"/>
                <a:chExt cx="406399" cy="406399"/>
              </a:xfrm>
            </p:grpSpPr>
            <p:sp>
              <p:nvSpPr>
                <p:cNvPr id="200" name="Rectangle: Rounded Corners 199">
                  <a:extLst>
                    <a:ext uri="{FF2B5EF4-FFF2-40B4-BE49-F238E27FC236}">
                      <a16:creationId xmlns:a16="http://schemas.microsoft.com/office/drawing/2014/main" id="{F0973487-F2EB-4C45-9EC9-23C8E28F79C5}"/>
                    </a:ext>
                  </a:extLst>
                </p:cNvPr>
                <p:cNvSpPr/>
                <p:nvPr/>
              </p:nvSpPr>
              <p:spPr bwMode="auto">
                <a:xfrm>
                  <a:off x="2982558" y="6323782"/>
                  <a:ext cx="406399" cy="406399"/>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40" name="server" title="Icon of a server tower">
                  <a:extLst>
                    <a:ext uri="{FF2B5EF4-FFF2-40B4-BE49-F238E27FC236}">
                      <a16:creationId xmlns:a16="http://schemas.microsoft.com/office/drawing/2014/main" id="{A7EBCBC5-6660-46FE-A2EB-A5408215E55C}"/>
                    </a:ext>
                  </a:extLst>
                </p:cNvPr>
                <p:cNvSpPr>
                  <a:spLocks noChangeAspect="1" noEditPoints="1"/>
                </p:cNvSpPr>
                <p:nvPr/>
              </p:nvSpPr>
              <p:spPr bwMode="auto">
                <a:xfrm>
                  <a:off x="3112891" y="6388580"/>
                  <a:ext cx="145733" cy="27680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grpSp>
          <p:sp>
            <p:nvSpPr>
              <p:cNvPr id="204" name="Rectangle: Rounded Corners 203">
                <a:extLst>
                  <a:ext uri="{FF2B5EF4-FFF2-40B4-BE49-F238E27FC236}">
                    <a16:creationId xmlns:a16="http://schemas.microsoft.com/office/drawing/2014/main" id="{23A1DA18-E180-46D5-A787-AC6B748CB77F}"/>
                  </a:ext>
                </a:extLst>
              </p:cNvPr>
              <p:cNvSpPr/>
              <p:nvPr/>
            </p:nvSpPr>
            <p:spPr bwMode="auto">
              <a:xfrm>
                <a:off x="6524830" y="6033728"/>
                <a:ext cx="1075504" cy="406399"/>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39" name="cloud" title="Icon of a cloud">
                <a:extLst>
                  <a:ext uri="{FF2B5EF4-FFF2-40B4-BE49-F238E27FC236}">
                    <a16:creationId xmlns:a16="http://schemas.microsoft.com/office/drawing/2014/main" id="{3250B7DF-D827-42EB-A4A9-FDB148DA38EC}"/>
                  </a:ext>
                </a:extLst>
              </p:cNvPr>
              <p:cNvSpPr>
                <a:spLocks noChangeAspect="1"/>
              </p:cNvSpPr>
              <p:nvPr/>
            </p:nvSpPr>
            <p:spPr bwMode="auto">
              <a:xfrm>
                <a:off x="5369742" y="6146878"/>
                <a:ext cx="282685" cy="18009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Title 1">
                <a:extLst>
                  <a:ext uri="{FF2B5EF4-FFF2-40B4-BE49-F238E27FC236}">
                    <a16:creationId xmlns:a16="http://schemas.microsoft.com/office/drawing/2014/main" id="{9EE8DAF1-00D0-4B2E-A38F-51EB9A7C3E36}"/>
                  </a:ext>
                </a:extLst>
              </p:cNvPr>
              <p:cNvSpPr txBox="1">
                <a:spLocks/>
              </p:cNvSpPr>
              <p:nvPr/>
            </p:nvSpPr>
            <p:spPr>
              <a:xfrm>
                <a:off x="4939584" y="5828647"/>
                <a:ext cx="11430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Cloud </a:t>
                </a:r>
              </a:p>
            </p:txBody>
          </p:sp>
          <p:sp>
            <p:nvSpPr>
              <p:cNvPr id="199" name="Title 1">
                <a:extLst>
                  <a:ext uri="{FF2B5EF4-FFF2-40B4-BE49-F238E27FC236}">
                    <a16:creationId xmlns:a16="http://schemas.microsoft.com/office/drawing/2014/main" id="{26EE056F-4980-4163-B05A-3B508F33E16A}"/>
                  </a:ext>
                </a:extLst>
              </p:cNvPr>
              <p:cNvSpPr txBox="1">
                <a:spLocks/>
              </p:cNvSpPr>
              <p:nvPr/>
            </p:nvSpPr>
            <p:spPr>
              <a:xfrm>
                <a:off x="5563934" y="5674758"/>
                <a:ext cx="114300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Heavy</a:t>
                </a:r>
                <a:br>
                  <a:rPr lang="en-US" sz="1000" spc="0" dirty="0">
                    <a:solidFill>
                      <a:srgbClr val="000000"/>
                    </a:solidFill>
                    <a:latin typeface="Segoe UI" panose="020B0502040204020203" pitchFamily="34" charset="0"/>
                  </a:rPr>
                </a:br>
                <a:r>
                  <a:rPr lang="en-US" sz="1000" spc="0" dirty="0">
                    <a:solidFill>
                      <a:srgbClr val="000000"/>
                    </a:solidFill>
                    <a:latin typeface="Segoe UI" panose="020B0502040204020203" pitchFamily="34" charset="0"/>
                  </a:rPr>
                  <a:t>Edge</a:t>
                </a:r>
              </a:p>
            </p:txBody>
          </p:sp>
          <p:grpSp>
            <p:nvGrpSpPr>
              <p:cNvPr id="44" name="Group 43">
                <a:extLst>
                  <a:ext uri="{FF2B5EF4-FFF2-40B4-BE49-F238E27FC236}">
                    <a16:creationId xmlns:a16="http://schemas.microsoft.com/office/drawing/2014/main" id="{BCE5BA17-FA55-4074-9366-5CB2F096EAD3}"/>
                  </a:ext>
                </a:extLst>
              </p:cNvPr>
              <p:cNvGrpSpPr/>
              <p:nvPr/>
            </p:nvGrpSpPr>
            <p:grpSpPr>
              <a:xfrm>
                <a:off x="6628303" y="6118191"/>
                <a:ext cx="868558" cy="237472"/>
                <a:chOff x="3595286" y="4997316"/>
                <a:chExt cx="868558" cy="237472"/>
              </a:xfrm>
            </p:grpSpPr>
            <p:sp>
              <p:nvSpPr>
                <p:cNvPr id="41" name="chip" title="Icon of a computer chip">
                  <a:extLst>
                    <a:ext uri="{FF2B5EF4-FFF2-40B4-BE49-F238E27FC236}">
                      <a16:creationId xmlns:a16="http://schemas.microsoft.com/office/drawing/2014/main" id="{BF9457C9-DF78-47A8-B789-4C55129F3210}"/>
                    </a:ext>
                  </a:extLst>
                </p:cNvPr>
                <p:cNvSpPr>
                  <a:spLocks noChangeAspect="1" noEditPoints="1"/>
                </p:cNvSpPr>
                <p:nvPr/>
              </p:nvSpPr>
              <p:spPr bwMode="auto">
                <a:xfrm>
                  <a:off x="3856572" y="4997316"/>
                  <a:ext cx="232755" cy="23747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CellPhone_E8EA" title="Icon of a cellphone">
                  <a:extLst>
                    <a:ext uri="{FF2B5EF4-FFF2-40B4-BE49-F238E27FC236}">
                      <a16:creationId xmlns:a16="http://schemas.microsoft.com/office/drawing/2014/main" id="{83E8B404-1A7B-417B-97F0-E660BBBF5467}"/>
                    </a:ext>
                  </a:extLst>
                </p:cNvPr>
                <p:cNvSpPr>
                  <a:spLocks noChangeAspect="1" noEditPoints="1"/>
                </p:cNvSpPr>
                <p:nvPr/>
              </p:nvSpPr>
              <p:spPr bwMode="auto">
                <a:xfrm>
                  <a:off x="3595286" y="4997316"/>
                  <a:ext cx="142507" cy="23747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Car" title="Icon of the front of a car">
                  <a:extLst>
                    <a:ext uri="{FF2B5EF4-FFF2-40B4-BE49-F238E27FC236}">
                      <a16:creationId xmlns:a16="http://schemas.microsoft.com/office/drawing/2014/main" id="{8BC5D761-E745-4485-83DD-5DE086875FD5}"/>
                    </a:ext>
                  </a:extLst>
                </p:cNvPr>
                <p:cNvSpPr>
                  <a:spLocks noChangeAspect="1" noEditPoints="1"/>
                </p:cNvSpPr>
                <p:nvPr/>
              </p:nvSpPr>
              <p:spPr bwMode="auto">
                <a:xfrm>
                  <a:off x="4208106" y="5017645"/>
                  <a:ext cx="255738" cy="196814"/>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03" name="Title 1">
                <a:extLst>
                  <a:ext uri="{FF2B5EF4-FFF2-40B4-BE49-F238E27FC236}">
                    <a16:creationId xmlns:a16="http://schemas.microsoft.com/office/drawing/2014/main" id="{54AB6E7F-2CE4-47CC-BF74-6660E3DE7A42}"/>
                  </a:ext>
                </a:extLst>
              </p:cNvPr>
              <p:cNvSpPr txBox="1">
                <a:spLocks/>
              </p:cNvSpPr>
              <p:nvPr/>
            </p:nvSpPr>
            <p:spPr>
              <a:xfrm>
                <a:off x="6641920" y="5674758"/>
                <a:ext cx="84132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Light</a:t>
                </a:r>
                <a:br>
                  <a:rPr lang="en-US" sz="1000" spc="0" dirty="0">
                    <a:solidFill>
                      <a:srgbClr val="000000"/>
                    </a:solidFill>
                    <a:latin typeface="Segoe UI" panose="020B0502040204020203" pitchFamily="34" charset="0"/>
                  </a:rPr>
                </a:br>
                <a:r>
                  <a:rPr lang="en-US" sz="1000" spc="0" dirty="0">
                    <a:solidFill>
                      <a:srgbClr val="000000"/>
                    </a:solidFill>
                    <a:latin typeface="Segoe UI" panose="020B0502040204020203" pitchFamily="34" charset="0"/>
                  </a:rPr>
                  <a:t>Edge</a:t>
                </a:r>
              </a:p>
            </p:txBody>
          </p:sp>
        </p:grpSp>
        <p:cxnSp>
          <p:nvCxnSpPr>
            <p:cNvPr id="198" name="Connector: Elbow 197">
              <a:extLst>
                <a:ext uri="{FF2B5EF4-FFF2-40B4-BE49-F238E27FC236}">
                  <a16:creationId xmlns:a16="http://schemas.microsoft.com/office/drawing/2014/main" id="{095F8A5E-35F4-4A85-8B60-AC504EDEA0F0}"/>
                </a:ext>
              </a:extLst>
            </p:cNvPr>
            <p:cNvCxnSpPr>
              <a:cxnSpLocks/>
              <a:stCxn id="153" idx="2"/>
              <a:endCxn id="158" idx="3"/>
            </p:cNvCxnSpPr>
            <p:nvPr/>
          </p:nvCxnSpPr>
          <p:spPr>
            <a:xfrm rot="5400000">
              <a:off x="9809292" y="5086108"/>
              <a:ext cx="543077" cy="122305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1" name="Connector: Elbow 200">
              <a:extLst>
                <a:ext uri="{FF2B5EF4-FFF2-40B4-BE49-F238E27FC236}">
                  <a16:creationId xmlns:a16="http://schemas.microsoft.com/office/drawing/2014/main" id="{B97D544B-CFAB-4961-9F4D-CDFF4C0962A7}"/>
                </a:ext>
              </a:extLst>
            </p:cNvPr>
            <p:cNvCxnSpPr>
              <a:cxnSpLocks/>
              <a:stCxn id="158" idx="1"/>
              <a:endCxn id="62" idx="2"/>
            </p:cNvCxnSpPr>
            <p:nvPr/>
          </p:nvCxnSpPr>
          <p:spPr>
            <a:xfrm rot="10800000">
              <a:off x="7282952" y="5712912"/>
              <a:ext cx="1779955" cy="25626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05741DD-8D74-47A0-B37D-B80F9714D7CE}"/>
                </a:ext>
              </a:extLst>
            </p:cNvPr>
            <p:cNvCxnSpPr>
              <a:cxnSpLocks/>
            </p:cNvCxnSpPr>
            <p:nvPr/>
          </p:nvCxnSpPr>
          <p:spPr>
            <a:xfrm>
              <a:off x="6136726" y="5621101"/>
              <a:ext cx="2292449"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Title 1">
              <a:extLst>
                <a:ext uri="{FF2B5EF4-FFF2-40B4-BE49-F238E27FC236}">
                  <a16:creationId xmlns:a16="http://schemas.microsoft.com/office/drawing/2014/main" id="{B2D69D43-2BDA-41CA-92BD-454B36082FBB}"/>
                </a:ext>
              </a:extLst>
            </p:cNvPr>
            <p:cNvSpPr txBox="1">
              <a:spLocks/>
            </p:cNvSpPr>
            <p:nvPr/>
          </p:nvSpPr>
          <p:spPr>
            <a:xfrm>
              <a:off x="6631545" y="5531323"/>
              <a:ext cx="1302811" cy="181588"/>
            </a:xfrm>
            <a:prstGeom prst="rect">
              <a:avLst/>
            </a:prstGeom>
            <a:solidFill>
              <a:schemeClr val="bg1"/>
            </a:solidFill>
          </p:spPr>
          <p:txBody>
            <a:bodyPr vert="horz" wrap="square" lIns="0" tIns="0" rIns="0" bIns="27432"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dirty="0">
                  <a:solidFill>
                    <a:srgbClr val="000000"/>
                  </a:solidFill>
                  <a:latin typeface="Segoe UI" panose="020B0502040204020203" pitchFamily="34" charset="0"/>
                </a:rPr>
                <a:t>Deploy image w/ AKS</a:t>
              </a:r>
            </a:p>
          </p:txBody>
        </p:sp>
        <p:cxnSp>
          <p:nvCxnSpPr>
            <p:cNvPr id="67" name="Straight Arrow Connector 66">
              <a:extLst>
                <a:ext uri="{FF2B5EF4-FFF2-40B4-BE49-F238E27FC236}">
                  <a16:creationId xmlns:a16="http://schemas.microsoft.com/office/drawing/2014/main" id="{DFA7113C-FFF5-4701-BB81-4E7108C7329A}"/>
                </a:ext>
              </a:extLst>
            </p:cNvPr>
            <p:cNvCxnSpPr>
              <a:cxnSpLocks/>
              <a:stCxn id="10" idx="2"/>
              <a:endCxn id="152" idx="0"/>
            </p:cNvCxnSpPr>
            <p:nvPr/>
          </p:nvCxnSpPr>
          <p:spPr>
            <a:xfrm flipH="1">
              <a:off x="10692354" y="4304244"/>
              <a:ext cx="1" cy="32878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5" name="Connector: Elbow 204">
              <a:extLst>
                <a:ext uri="{FF2B5EF4-FFF2-40B4-BE49-F238E27FC236}">
                  <a16:creationId xmlns:a16="http://schemas.microsoft.com/office/drawing/2014/main" id="{913FD07D-5AE3-415E-B9D8-D32D8DCD9B31}"/>
                </a:ext>
              </a:extLst>
            </p:cNvPr>
            <p:cNvCxnSpPr>
              <a:cxnSpLocks/>
              <a:stCxn id="62" idx="0"/>
              <a:endCxn id="185" idx="1"/>
            </p:cNvCxnSpPr>
            <p:nvPr/>
          </p:nvCxnSpPr>
          <p:spPr>
            <a:xfrm rot="5400000" flipH="1" flipV="1">
              <a:off x="7203260" y="4180736"/>
              <a:ext cx="548640" cy="389259"/>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6" name="Connector: Elbow 205">
              <a:extLst>
                <a:ext uri="{FF2B5EF4-FFF2-40B4-BE49-F238E27FC236}">
                  <a16:creationId xmlns:a16="http://schemas.microsoft.com/office/drawing/2014/main" id="{36E73CD3-4015-471F-A311-B1EF08C2609A}"/>
                </a:ext>
              </a:extLst>
            </p:cNvPr>
            <p:cNvCxnSpPr>
              <a:cxnSpLocks/>
              <a:stCxn id="104" idx="2"/>
              <a:endCxn id="196" idx="1"/>
            </p:cNvCxnSpPr>
            <p:nvPr/>
          </p:nvCxnSpPr>
          <p:spPr>
            <a:xfrm rot="16200000" flipH="1">
              <a:off x="5568744" y="4654913"/>
              <a:ext cx="515531" cy="62043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7" name="Oval 206">
              <a:extLst>
                <a:ext uri="{FF2B5EF4-FFF2-40B4-BE49-F238E27FC236}">
                  <a16:creationId xmlns:a16="http://schemas.microsoft.com/office/drawing/2014/main" id="{34EDB52D-CE00-4659-97DA-57F566BEFB0D}"/>
                </a:ext>
              </a:extLst>
            </p:cNvPr>
            <p:cNvSpPr/>
            <p:nvPr/>
          </p:nvSpPr>
          <p:spPr bwMode="auto">
            <a:xfrm>
              <a:off x="9157561" y="3741899"/>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12" name="Oval 211">
              <a:extLst>
                <a:ext uri="{FF2B5EF4-FFF2-40B4-BE49-F238E27FC236}">
                  <a16:creationId xmlns:a16="http://schemas.microsoft.com/office/drawing/2014/main" id="{A4770325-CC0F-47DE-8D83-E95C59F09ED6}"/>
                </a:ext>
              </a:extLst>
            </p:cNvPr>
            <p:cNvSpPr/>
            <p:nvPr/>
          </p:nvSpPr>
          <p:spPr bwMode="auto">
            <a:xfrm>
              <a:off x="10995009" y="3992500"/>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13" name="Oval 212">
              <a:extLst>
                <a:ext uri="{FF2B5EF4-FFF2-40B4-BE49-F238E27FC236}">
                  <a16:creationId xmlns:a16="http://schemas.microsoft.com/office/drawing/2014/main" id="{38C5F00A-C253-474D-B213-F81FA4EB4274}"/>
                </a:ext>
              </a:extLst>
            </p:cNvPr>
            <p:cNvSpPr/>
            <p:nvPr/>
          </p:nvSpPr>
          <p:spPr bwMode="auto">
            <a:xfrm>
              <a:off x="10584109" y="5860365"/>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14" name="Oval 213">
              <a:extLst>
                <a:ext uri="{FF2B5EF4-FFF2-40B4-BE49-F238E27FC236}">
                  <a16:creationId xmlns:a16="http://schemas.microsoft.com/office/drawing/2014/main" id="{C22CF1DD-9056-4594-9B18-D36994908120}"/>
                </a:ext>
              </a:extLst>
            </p:cNvPr>
            <p:cNvSpPr/>
            <p:nvPr/>
          </p:nvSpPr>
          <p:spPr bwMode="auto">
            <a:xfrm>
              <a:off x="7174238" y="5862111"/>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218" name="Oval 217">
              <a:extLst>
                <a:ext uri="{FF2B5EF4-FFF2-40B4-BE49-F238E27FC236}">
                  <a16:creationId xmlns:a16="http://schemas.microsoft.com/office/drawing/2014/main" id="{A3441B17-CC97-495D-B25C-F07549ECD21D}"/>
                </a:ext>
              </a:extLst>
            </p:cNvPr>
            <p:cNvSpPr/>
            <p:nvPr/>
          </p:nvSpPr>
          <p:spPr bwMode="auto">
            <a:xfrm>
              <a:off x="8183607" y="3992500"/>
              <a:ext cx="217089" cy="21708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p>
          </p:txBody>
        </p:sp>
      </p:grpSp>
    </p:spTree>
    <p:extLst>
      <p:ext uri="{BB962C8B-B14F-4D97-AF65-F5344CB8AC3E}">
        <p14:creationId xmlns:p14="http://schemas.microsoft.com/office/powerpoint/2010/main" val="8350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Group 147" descr="IoT">
            <a:extLst>
              <a:ext uri="{FF2B5EF4-FFF2-40B4-BE49-F238E27FC236}">
                <a16:creationId xmlns:a16="http://schemas.microsoft.com/office/drawing/2014/main" id="{99509BF4-EE30-45D3-B42C-5C4E23E3304B}"/>
              </a:ext>
            </a:extLst>
          </p:cNvPr>
          <p:cNvGrpSpPr/>
          <p:nvPr/>
        </p:nvGrpSpPr>
        <p:grpSpPr>
          <a:xfrm>
            <a:off x="8642419" y="155995"/>
            <a:ext cx="1371600" cy="856824"/>
            <a:chOff x="8642419" y="155995"/>
            <a:chExt cx="1371600" cy="856824"/>
          </a:xfrm>
        </p:grpSpPr>
        <p:sp>
          <p:nvSpPr>
            <p:cNvPr id="150" name="Rectangle 149">
              <a:extLst>
                <a:ext uri="{FF2B5EF4-FFF2-40B4-BE49-F238E27FC236}">
                  <a16:creationId xmlns:a16="http://schemas.microsoft.com/office/drawing/2014/main" id="{122C6DE9-E31C-498C-9BDD-64FD4CD9A597}"/>
                </a:ext>
              </a:extLst>
            </p:cNvPr>
            <p:cNvSpPr/>
            <p:nvPr/>
          </p:nvSpPr>
          <p:spPr>
            <a:xfrm>
              <a:off x="8642419" y="766598"/>
              <a:ext cx="1371600" cy="246221"/>
            </a:xfrm>
            <a:prstGeom prst="rect">
              <a:avLst/>
            </a:prstGeom>
          </p:spPr>
          <p:txBody>
            <a:bodyPr wrap="square">
              <a:no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IoT</a:t>
              </a:r>
            </a:p>
          </p:txBody>
        </p:sp>
        <p:sp>
          <p:nvSpPr>
            <p:cNvPr id="151" name="IoT" title="Icon of five circles that all connect to a center circle">
              <a:extLst>
                <a:ext uri="{FF2B5EF4-FFF2-40B4-BE49-F238E27FC236}">
                  <a16:creationId xmlns:a16="http://schemas.microsoft.com/office/drawing/2014/main" id="{6B0B72F4-CBB2-45E9-A10D-61F6BCDEF8E8}"/>
                </a:ext>
              </a:extLst>
            </p:cNvPr>
            <p:cNvSpPr>
              <a:spLocks noChangeAspect="1" noEditPoints="1"/>
            </p:cNvSpPr>
            <p:nvPr/>
          </p:nvSpPr>
          <p:spPr bwMode="auto">
            <a:xfrm>
              <a:off x="9068185" y="15599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 name="Title 3"/>
          <p:cNvSpPr>
            <a:spLocks noGrp="1"/>
          </p:cNvSpPr>
          <p:nvPr>
            <p:ph type="title"/>
          </p:nvPr>
        </p:nvSpPr>
        <p:spPr>
          <a:xfrm>
            <a:off x="465138" y="1745299"/>
            <a:ext cx="11794442" cy="410369"/>
          </a:xfrm>
        </p:spPr>
        <p:txBody>
          <a:bodyPr/>
          <a:lstStyle/>
          <a:p>
            <a:r>
              <a:rPr lang="en-US"/>
              <a:t>Scalable Internet of Things solutions</a:t>
            </a:r>
            <a:endParaRPr lang="en-US">
              <a:solidFill>
                <a:srgbClr val="0F78D4"/>
              </a:solidFill>
            </a:endParaRPr>
          </a:p>
        </p:txBody>
      </p:sp>
      <p:sp>
        <p:nvSpPr>
          <p:cNvPr id="69" name="Title 16">
            <a:extLst>
              <a:ext uri="{FF2B5EF4-FFF2-40B4-BE49-F238E27FC236}">
                <a16:creationId xmlns:a16="http://schemas.microsoft.com/office/drawing/2014/main" id="{F5B1BE00-4E61-4F1B-8078-8AB01015C960}"/>
              </a:ext>
            </a:extLst>
          </p:cNvPr>
          <p:cNvSpPr txBox="1">
            <a:spLocks/>
          </p:cNvSpPr>
          <p:nvPr/>
        </p:nvSpPr>
        <p:spPr>
          <a:xfrm>
            <a:off x="465138" y="2803249"/>
            <a:ext cx="3218688"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algn="l" defTabSz="932742" rtl="0" eaLnBrk="1" fontAlgn="auto" latinLnBrk="0" hangingPunct="1">
              <a:lnSpc>
                <a:spcPct val="100000"/>
              </a:lnSpc>
              <a:spcBef>
                <a:spcPct val="0"/>
              </a:spcBef>
              <a:spcAft>
                <a:spcPts val="1200"/>
              </a:spcAft>
              <a:buClrTx/>
              <a:buSzTx/>
              <a:tabLst/>
              <a:defRPr/>
            </a:pP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cs typeface="Segoe UI Semibold" panose="020B0702040204020203" pitchFamily="34" charset="0"/>
              </a:rPr>
              <a:t>Capabilities</a:t>
            </a:r>
          </a:p>
        </p:txBody>
      </p:sp>
      <p:cxnSp>
        <p:nvCxnSpPr>
          <p:cNvPr id="73" name="Straight Connector 72">
            <a:extLst>
              <a:ext uri="{FF2B5EF4-FFF2-40B4-BE49-F238E27FC236}">
                <a16:creationId xmlns:a16="http://schemas.microsoft.com/office/drawing/2014/main" id="{0302E2DA-242B-49BF-8843-D022403504A0}"/>
              </a:ext>
              <a:ext uri="{C183D7F6-B498-43B3-948B-1728B52AA6E4}">
                <adec:decorative xmlns:adec="http://schemas.microsoft.com/office/drawing/2017/decorative" val="1"/>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0" name="Title 16">
            <a:extLst>
              <a:ext uri="{FF2B5EF4-FFF2-40B4-BE49-F238E27FC236}">
                <a16:creationId xmlns:a16="http://schemas.microsoft.com/office/drawing/2014/main" id="{6D5D42E4-98CE-4B2C-99C1-B9BA948431CF}"/>
              </a:ext>
            </a:extLst>
          </p:cNvPr>
          <p:cNvSpPr txBox="1">
            <a:spLocks/>
          </p:cNvSpPr>
          <p:nvPr/>
        </p:nvSpPr>
        <p:spPr>
          <a:xfrm>
            <a:off x="465138" y="3220341"/>
            <a:ext cx="36093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a:defRPr/>
            </a:pPr>
            <a:r>
              <a:rPr lang="en-US" sz="1200" b="0" spc="0">
                <a:solidFill>
                  <a:srgbClr val="000000"/>
                </a:solidFill>
                <a:latin typeface="Segoe UI" panose="020B0502040204020203" pitchFamily="34" charset="0"/>
              </a:rPr>
              <a:t>͏</a:t>
            </a:r>
            <a:r>
              <a:rPr lang="en-US" sz="1200" b="0" spc="0">
                <a:solidFill>
                  <a:srgbClr val="000000"/>
                </a:solidFill>
                <a:latin typeface="Segoe UI Semibold" panose="020B0702040204020203" pitchFamily="34" charset="0"/>
                <a:cs typeface="Segoe UI Semibold" panose="020B0702040204020203" pitchFamily="34" charset="0"/>
              </a:rPr>
              <a:t>Azure IoT Edge</a:t>
            </a:r>
            <a:r>
              <a:rPr lang="en-US" sz="1200" b="0" spc="0">
                <a:solidFill>
                  <a:srgbClr val="000000"/>
                </a:solidFill>
                <a:latin typeface="Segoe UI" panose="020B0502040204020203" pitchFamily="34" charset="0"/>
              </a:rPr>
              <a:t> encrypts data and send to </a:t>
            </a:r>
            <a:br>
              <a:rPr lang="en-US" sz="1200" b="0" spc="0">
                <a:solidFill>
                  <a:srgbClr val="000000"/>
                </a:solidFill>
                <a:latin typeface="Segoe UI" panose="020B0502040204020203" pitchFamily="34" charset="0"/>
              </a:rPr>
            </a:br>
            <a:r>
              <a:rPr lang="en-US" sz="1200" b="0" spc="0">
                <a:solidFill>
                  <a:srgbClr val="000000"/>
                </a:solidFill>
                <a:latin typeface="Segoe UI" panose="020B0502040204020203" pitchFamily="34" charset="0"/>
              </a:rPr>
              <a:t>Azure, which then decrypts the data and </a:t>
            </a:r>
            <a:br>
              <a:rPr lang="en-US" sz="1200" b="0" spc="0">
                <a:solidFill>
                  <a:srgbClr val="000000"/>
                </a:solidFill>
                <a:latin typeface="Segoe UI" panose="020B0502040204020203" pitchFamily="34" charset="0"/>
              </a:rPr>
            </a:br>
            <a:r>
              <a:rPr lang="en-US" sz="1200" b="0" spc="0">
                <a:solidFill>
                  <a:srgbClr val="000000"/>
                </a:solidFill>
                <a:latin typeface="Segoe UI" panose="020B0502040204020203" pitchFamily="34" charset="0"/>
              </a:rPr>
              <a:t>send to storage</a:t>
            </a:r>
          </a:p>
        </p:txBody>
      </p:sp>
      <p:sp>
        <p:nvSpPr>
          <p:cNvPr id="227" name="Title 16">
            <a:extLst>
              <a:ext uri="{FF2B5EF4-FFF2-40B4-BE49-F238E27FC236}">
                <a16:creationId xmlns:a16="http://schemas.microsoft.com/office/drawing/2014/main" id="{79CD1540-194A-4651-91F4-199BB2F0D752}"/>
              </a:ext>
            </a:extLst>
          </p:cNvPr>
          <p:cNvSpPr txBox="1">
            <a:spLocks/>
          </p:cNvSpPr>
          <p:nvPr/>
        </p:nvSpPr>
        <p:spPr>
          <a:xfrm>
            <a:off x="465138" y="4000206"/>
            <a:ext cx="352044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2"/>
              <a:defRPr/>
            </a:pPr>
            <a:r>
              <a:rPr lang="en-US" sz="1200" b="0" spc="0" dirty="0">
                <a:solidFill>
                  <a:srgbClr val="000000"/>
                </a:solidFill>
                <a:latin typeface="Segoe UI" panose="020B0502040204020203" pitchFamily="34" charset="0"/>
              </a:rPr>
              <a:t>͏</a:t>
            </a:r>
            <a:r>
              <a:rPr lang="en-US" sz="1200" b="0" spc="0" dirty="0" err="1">
                <a:solidFill>
                  <a:srgbClr val="000000"/>
                </a:solidFill>
                <a:latin typeface="Segoe UI" panose="020B0502040204020203" pitchFamily="34" charset="0"/>
              </a:rPr>
              <a:t>Kubelets</a:t>
            </a:r>
            <a:r>
              <a:rPr lang="en-US" sz="1200" b="0" spc="0" dirty="0">
                <a:solidFill>
                  <a:srgbClr val="000000"/>
                </a:solidFill>
                <a:latin typeface="Segoe UI" panose="020B0502040204020203" pitchFamily="34" charset="0"/>
              </a:rPr>
              <a:t> serve as the translator between cloud and Edge</a:t>
            </a:r>
          </a:p>
        </p:txBody>
      </p:sp>
      <p:sp>
        <p:nvSpPr>
          <p:cNvPr id="228" name="Title 16">
            <a:extLst>
              <a:ext uri="{FF2B5EF4-FFF2-40B4-BE49-F238E27FC236}">
                <a16:creationId xmlns:a16="http://schemas.microsoft.com/office/drawing/2014/main" id="{1BD60EDF-77E7-4009-9626-22FCA325509E}"/>
              </a:ext>
            </a:extLst>
          </p:cNvPr>
          <p:cNvSpPr txBox="1">
            <a:spLocks/>
          </p:cNvSpPr>
          <p:nvPr/>
        </p:nvSpPr>
        <p:spPr>
          <a:xfrm>
            <a:off x="465138" y="4780071"/>
            <a:ext cx="352044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3"/>
              <a:defRPr/>
            </a:pPr>
            <a:r>
              <a:rPr lang="en-US" sz="1200" b="0" spc="0" dirty="0">
                <a:solidFill>
                  <a:srgbClr val="000000"/>
                </a:solidFill>
                <a:latin typeface="Segoe UI" panose="020B0502040204020203" pitchFamily="34" charset="0"/>
              </a:rPr>
              <a:t>͏</a:t>
            </a:r>
            <a:r>
              <a:rPr lang="en-US" sz="1200" b="0" spc="0" dirty="0">
                <a:solidFill>
                  <a:srgbClr val="000000"/>
                </a:solidFill>
                <a:latin typeface="Segoe UI Semibold" panose="020B0702040204020203" pitchFamily="34" charset="0"/>
                <a:cs typeface="Segoe UI Semibold" panose="020B0702040204020203" pitchFamily="34" charset="0"/>
              </a:rPr>
              <a:t>IoT Edge Provider in kubelet </a:t>
            </a:r>
            <a:r>
              <a:rPr lang="en-US" sz="1200" b="0" spc="0" dirty="0">
                <a:solidFill>
                  <a:srgbClr val="000000"/>
                </a:solidFill>
                <a:latin typeface="Segoe UI" panose="020B0502040204020203" pitchFamily="34" charset="0"/>
              </a:rPr>
              <a:t>redirects containers to IoT Edge and extend AKS cluster to target millions of edge devices</a:t>
            </a:r>
          </a:p>
        </p:txBody>
      </p:sp>
      <p:sp>
        <p:nvSpPr>
          <p:cNvPr id="229" name="Title 16">
            <a:extLst>
              <a:ext uri="{FF2B5EF4-FFF2-40B4-BE49-F238E27FC236}">
                <a16:creationId xmlns:a16="http://schemas.microsoft.com/office/drawing/2014/main" id="{1CFE917B-C8D6-424E-BD49-0AA53585ABB8}"/>
              </a:ext>
            </a:extLst>
          </p:cNvPr>
          <p:cNvSpPr txBox="1">
            <a:spLocks/>
          </p:cNvSpPr>
          <p:nvPr/>
        </p:nvSpPr>
        <p:spPr>
          <a:xfrm>
            <a:off x="465138" y="5559937"/>
            <a:ext cx="352044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4"/>
              <a:defRPr/>
            </a:pPr>
            <a:r>
              <a:rPr lang="en-US" sz="1200" b="0" spc="0" dirty="0">
                <a:solidFill>
                  <a:srgbClr val="000000"/>
                </a:solidFill>
                <a:latin typeface="Segoe UI" panose="020B0502040204020203" pitchFamily="34" charset="0"/>
              </a:rPr>
              <a:t>Consistent update, manage, and monitoring as one unit in AKS using single pod definition</a:t>
            </a:r>
          </a:p>
        </p:txBody>
      </p:sp>
      <p:grpSp>
        <p:nvGrpSpPr>
          <p:cNvPr id="3" name="Group 2" descr="Diagram showing how various services and capabilities come together to implement IoT in Kubernetes">
            <a:extLst>
              <a:ext uri="{FF2B5EF4-FFF2-40B4-BE49-F238E27FC236}">
                <a16:creationId xmlns:a16="http://schemas.microsoft.com/office/drawing/2014/main" id="{F6E6FFEA-D570-467B-9F18-D97D982199FF}"/>
              </a:ext>
            </a:extLst>
          </p:cNvPr>
          <p:cNvGrpSpPr/>
          <p:nvPr/>
        </p:nvGrpSpPr>
        <p:grpSpPr>
          <a:xfrm>
            <a:off x="5270650" y="2399621"/>
            <a:ext cx="6237438" cy="3261917"/>
            <a:chOff x="5270650" y="2399621"/>
            <a:chExt cx="6237438" cy="3261917"/>
          </a:xfrm>
        </p:grpSpPr>
        <p:grpSp>
          <p:nvGrpSpPr>
            <p:cNvPr id="111" name="Group 110">
              <a:extLst>
                <a:ext uri="{FF2B5EF4-FFF2-40B4-BE49-F238E27FC236}">
                  <a16:creationId xmlns:a16="http://schemas.microsoft.com/office/drawing/2014/main" id="{C5B72FA9-C727-451B-BB0A-FA421E9541AF}"/>
                </a:ext>
              </a:extLst>
            </p:cNvPr>
            <p:cNvGrpSpPr/>
            <p:nvPr/>
          </p:nvGrpSpPr>
          <p:grpSpPr>
            <a:xfrm>
              <a:off x="10180002" y="2585589"/>
              <a:ext cx="1328086" cy="3075949"/>
              <a:chOff x="10180002" y="2585589"/>
              <a:chExt cx="1328086" cy="3075949"/>
            </a:xfrm>
          </p:grpSpPr>
          <p:sp>
            <p:nvSpPr>
              <p:cNvPr id="112" name="Rectangle: Rounded Corners 111">
                <a:extLst>
                  <a:ext uri="{FF2B5EF4-FFF2-40B4-BE49-F238E27FC236}">
                    <a16:creationId xmlns:a16="http://schemas.microsoft.com/office/drawing/2014/main" id="{A522D3DE-7720-45D2-B1BF-2ABAEB5FA6F6}"/>
                  </a:ext>
                </a:extLst>
              </p:cNvPr>
              <p:cNvSpPr/>
              <p:nvPr/>
            </p:nvSpPr>
            <p:spPr bwMode="auto">
              <a:xfrm>
                <a:off x="10180002" y="3487275"/>
                <a:ext cx="1328086" cy="217426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13" name="Title 1">
                <a:extLst>
                  <a:ext uri="{FF2B5EF4-FFF2-40B4-BE49-F238E27FC236}">
                    <a16:creationId xmlns:a16="http://schemas.microsoft.com/office/drawing/2014/main" id="{3E9859D5-58F2-4422-A9FC-B85C408D5E10}"/>
                  </a:ext>
                </a:extLst>
              </p:cNvPr>
              <p:cNvSpPr txBox="1">
                <a:spLocks/>
              </p:cNvSpPr>
              <p:nvPr/>
            </p:nvSpPr>
            <p:spPr>
              <a:xfrm>
                <a:off x="10322472" y="3312236"/>
                <a:ext cx="104314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Azure IoT Edge</a:t>
                </a:r>
              </a:p>
            </p:txBody>
          </p:sp>
          <p:grpSp>
            <p:nvGrpSpPr>
              <p:cNvPr id="114" name="Group 113">
                <a:extLst>
                  <a:ext uri="{FF2B5EF4-FFF2-40B4-BE49-F238E27FC236}">
                    <a16:creationId xmlns:a16="http://schemas.microsoft.com/office/drawing/2014/main" id="{7CC7D080-0D81-4EB0-8CC8-1743BE078BD6}"/>
                  </a:ext>
                </a:extLst>
              </p:cNvPr>
              <p:cNvGrpSpPr/>
              <p:nvPr/>
            </p:nvGrpSpPr>
            <p:grpSpPr>
              <a:xfrm>
                <a:off x="10699165" y="3557821"/>
                <a:ext cx="289760" cy="291840"/>
                <a:chOff x="10164372" y="4029740"/>
                <a:chExt cx="281358" cy="291840"/>
              </a:xfrm>
            </p:grpSpPr>
            <p:sp>
              <p:nvSpPr>
                <p:cNvPr id="118" name="Freeform: Shape 117">
                  <a:extLst>
                    <a:ext uri="{FF2B5EF4-FFF2-40B4-BE49-F238E27FC236}">
                      <a16:creationId xmlns:a16="http://schemas.microsoft.com/office/drawing/2014/main" id="{2DFC5145-79AB-40A3-A2DA-B8BCA9280758}"/>
                    </a:ext>
                  </a:extLst>
                </p:cNvPr>
                <p:cNvSpPr/>
                <p:nvPr/>
              </p:nvSpPr>
              <p:spPr>
                <a:xfrm>
                  <a:off x="10164372" y="4222277"/>
                  <a:ext cx="281358" cy="99303"/>
                </a:xfrm>
                <a:custGeom>
                  <a:avLst/>
                  <a:gdLst>
                    <a:gd name="connsiteX0" fmla="*/ 980870 w 1036409"/>
                    <a:gd name="connsiteY0" fmla="*/ 32312 h 365791"/>
                    <a:gd name="connsiteX1" fmla="*/ 59197 w 1036409"/>
                    <a:gd name="connsiteY1" fmla="*/ 32312 h 365791"/>
                    <a:gd name="connsiteX2" fmla="*/ 32312 w 1036409"/>
                    <a:gd name="connsiteY2" fmla="*/ 59197 h 365791"/>
                    <a:gd name="connsiteX3" fmla="*/ 32312 w 1036409"/>
                    <a:gd name="connsiteY3" fmla="*/ 310252 h 365791"/>
                    <a:gd name="connsiteX4" fmla="*/ 59197 w 1036409"/>
                    <a:gd name="connsiteY4" fmla="*/ 337138 h 365791"/>
                    <a:gd name="connsiteX5" fmla="*/ 980870 w 1036409"/>
                    <a:gd name="connsiteY5" fmla="*/ 337138 h 365791"/>
                    <a:gd name="connsiteX6" fmla="*/ 1007756 w 1036409"/>
                    <a:gd name="connsiteY6" fmla="*/ 310252 h 365791"/>
                    <a:gd name="connsiteX7" fmla="*/ 1007756 w 1036409"/>
                    <a:gd name="connsiteY7" fmla="*/ 59197 h 365791"/>
                    <a:gd name="connsiteX8" fmla="*/ 980870 w 1036409"/>
                    <a:gd name="connsiteY8" fmla="*/ 32312 h 36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409" h="365791">
                      <a:moveTo>
                        <a:pt x="980870" y="32312"/>
                      </a:moveTo>
                      <a:lnTo>
                        <a:pt x="59197" y="32312"/>
                      </a:lnTo>
                      <a:cubicBezTo>
                        <a:pt x="44342" y="32312"/>
                        <a:pt x="32312" y="44342"/>
                        <a:pt x="32312" y="59197"/>
                      </a:cubicBezTo>
                      <a:lnTo>
                        <a:pt x="32312" y="310252"/>
                      </a:lnTo>
                      <a:cubicBezTo>
                        <a:pt x="32312" y="325108"/>
                        <a:pt x="44342" y="337138"/>
                        <a:pt x="59197" y="337138"/>
                      </a:cubicBezTo>
                      <a:lnTo>
                        <a:pt x="980870" y="337138"/>
                      </a:lnTo>
                      <a:cubicBezTo>
                        <a:pt x="995726" y="337138"/>
                        <a:pt x="1007756" y="325108"/>
                        <a:pt x="1007756" y="310252"/>
                      </a:cubicBezTo>
                      <a:lnTo>
                        <a:pt x="1007756" y="59197"/>
                      </a:lnTo>
                      <a:cubicBezTo>
                        <a:pt x="1007756" y="44403"/>
                        <a:pt x="995665" y="32312"/>
                        <a:pt x="980870" y="32312"/>
                      </a:cubicBezTo>
                      <a:close/>
                    </a:path>
                  </a:pathLst>
                </a:custGeom>
                <a:solidFill>
                  <a:srgbClr val="0078D4"/>
                </a:solidFill>
                <a:ln w="20193"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0B72B104-A1B9-483C-8A49-9E4FEC9CA36E}"/>
                    </a:ext>
                  </a:extLst>
                </p:cNvPr>
                <p:cNvSpPr/>
                <p:nvPr/>
              </p:nvSpPr>
              <p:spPr>
                <a:xfrm>
                  <a:off x="10390562" y="4238827"/>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6AF0EF2-D12C-4E08-91AE-6E7E2322A85F}"/>
                    </a:ext>
                  </a:extLst>
                </p:cNvPr>
                <p:cNvSpPr/>
                <p:nvPr/>
              </p:nvSpPr>
              <p:spPr>
                <a:xfrm>
                  <a:off x="10390562" y="4271929"/>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48DA0F25-23C7-48CC-BB06-D0517C482C4C}"/>
                    </a:ext>
                  </a:extLst>
                </p:cNvPr>
                <p:cNvSpPr/>
                <p:nvPr/>
              </p:nvSpPr>
              <p:spPr>
                <a:xfrm>
                  <a:off x="10164924" y="4029740"/>
                  <a:ext cx="275841" cy="198606"/>
                </a:xfrm>
                <a:custGeom>
                  <a:avLst/>
                  <a:gdLst>
                    <a:gd name="connsiteX0" fmla="*/ 873470 w 1016087"/>
                    <a:gd name="connsiteY0" fmla="*/ 331793 h 731583"/>
                    <a:gd name="connsiteX1" fmla="*/ 885277 w 1016087"/>
                    <a:gd name="connsiteY1" fmla="*/ 260220 h 731583"/>
                    <a:gd name="connsiteX2" fmla="*/ 654097 w 1016087"/>
                    <a:gd name="connsiteY2" fmla="*/ 32312 h 731583"/>
                    <a:gd name="connsiteX3" fmla="*/ 440494 w 1016087"/>
                    <a:gd name="connsiteY3" fmla="*/ 173629 h 731583"/>
                    <a:gd name="connsiteX4" fmla="*/ 317609 w 1016087"/>
                    <a:gd name="connsiteY4" fmla="*/ 121544 h 731583"/>
                    <a:gd name="connsiteX5" fmla="*/ 150198 w 1016087"/>
                    <a:gd name="connsiteY5" fmla="*/ 286618 h 731583"/>
                    <a:gd name="connsiteX6" fmla="*/ 157047 w 1016087"/>
                    <a:gd name="connsiteY6" fmla="*/ 334069 h 731583"/>
                    <a:gd name="connsiteX7" fmla="*/ 32312 w 1016087"/>
                    <a:gd name="connsiteY7" fmla="*/ 511133 h 731583"/>
                    <a:gd name="connsiteX8" fmla="*/ 223316 w 1016087"/>
                    <a:gd name="connsiteY8" fmla="*/ 700898 h 731583"/>
                    <a:gd name="connsiteX9" fmla="*/ 812647 w 1016087"/>
                    <a:gd name="connsiteY9" fmla="*/ 700898 h 731583"/>
                    <a:gd name="connsiteX10" fmla="*/ 1003712 w 1016087"/>
                    <a:gd name="connsiteY10" fmla="*/ 511133 h 731583"/>
                    <a:gd name="connsiteX11" fmla="*/ 873470 w 1016087"/>
                    <a:gd name="connsiteY11" fmla="*/ 331793 h 73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6087" h="731583">
                      <a:moveTo>
                        <a:pt x="873470" y="331793"/>
                      </a:moveTo>
                      <a:cubicBezTo>
                        <a:pt x="881030" y="309257"/>
                        <a:pt x="885277" y="285236"/>
                        <a:pt x="885277" y="260220"/>
                      </a:cubicBezTo>
                      <a:cubicBezTo>
                        <a:pt x="885277" y="134347"/>
                        <a:pt x="781778" y="32312"/>
                        <a:pt x="654097" y="32312"/>
                      </a:cubicBezTo>
                      <a:cubicBezTo>
                        <a:pt x="557568" y="32312"/>
                        <a:pt x="475102" y="90757"/>
                        <a:pt x="440494" y="173629"/>
                      </a:cubicBezTo>
                      <a:cubicBezTo>
                        <a:pt x="409809" y="141216"/>
                        <a:pt x="366137" y="121544"/>
                        <a:pt x="317609" y="121544"/>
                      </a:cubicBezTo>
                      <a:cubicBezTo>
                        <a:pt x="224799" y="121544"/>
                        <a:pt x="150198" y="195089"/>
                        <a:pt x="150198" y="286618"/>
                      </a:cubicBezTo>
                      <a:cubicBezTo>
                        <a:pt x="150198" y="302876"/>
                        <a:pt x="152616" y="319214"/>
                        <a:pt x="157047" y="334069"/>
                      </a:cubicBezTo>
                      <a:cubicBezTo>
                        <a:pt x="84701" y="361097"/>
                        <a:pt x="32312" y="429866"/>
                        <a:pt x="32312" y="511133"/>
                      </a:cubicBezTo>
                      <a:cubicBezTo>
                        <a:pt x="32312" y="615790"/>
                        <a:pt x="117765" y="700898"/>
                        <a:pt x="223316" y="700898"/>
                      </a:cubicBezTo>
                      <a:lnTo>
                        <a:pt x="812647" y="700898"/>
                      </a:lnTo>
                      <a:cubicBezTo>
                        <a:pt x="918483" y="700898"/>
                        <a:pt x="1003712" y="615912"/>
                        <a:pt x="1003712" y="511133"/>
                      </a:cubicBezTo>
                      <a:cubicBezTo>
                        <a:pt x="1003936" y="427590"/>
                        <a:pt x="949372" y="356891"/>
                        <a:pt x="873470" y="331793"/>
                      </a:cubicBezTo>
                      <a:close/>
                    </a:path>
                  </a:pathLst>
                </a:custGeom>
                <a:solidFill>
                  <a:srgbClr val="0078D4"/>
                </a:solidFill>
                <a:ln w="2019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9D2A4F8-F914-4956-AF0D-3DA060DD1E1B}"/>
                    </a:ext>
                  </a:extLst>
                </p:cNvPr>
                <p:cNvSpPr/>
                <p:nvPr/>
              </p:nvSpPr>
              <p:spPr>
                <a:xfrm>
                  <a:off x="10164924" y="4029740"/>
                  <a:ext cx="242740" cy="176538"/>
                </a:xfrm>
                <a:custGeom>
                  <a:avLst/>
                  <a:gdLst>
                    <a:gd name="connsiteX0" fmla="*/ 97849 w 894157"/>
                    <a:gd name="connsiteY0" fmla="*/ 617416 h 650296"/>
                    <a:gd name="connsiteX1" fmla="*/ 228640 w 894157"/>
                    <a:gd name="connsiteY1" fmla="*/ 437385 h 650296"/>
                    <a:gd name="connsiteX2" fmla="*/ 221467 w 894157"/>
                    <a:gd name="connsiteY2" fmla="*/ 389141 h 650296"/>
                    <a:gd name="connsiteX3" fmla="*/ 397026 w 894157"/>
                    <a:gd name="connsiteY3" fmla="*/ 221304 h 650296"/>
                    <a:gd name="connsiteX4" fmla="*/ 525887 w 894157"/>
                    <a:gd name="connsiteY4" fmla="*/ 274262 h 650296"/>
                    <a:gd name="connsiteX5" fmla="*/ 749873 w 894157"/>
                    <a:gd name="connsiteY5" fmla="*/ 130588 h 650296"/>
                    <a:gd name="connsiteX6" fmla="*/ 862232 w 894157"/>
                    <a:gd name="connsiteY6" fmla="*/ 156986 h 650296"/>
                    <a:gd name="connsiteX7" fmla="*/ 654097 w 894157"/>
                    <a:gd name="connsiteY7" fmla="*/ 32312 h 650296"/>
                    <a:gd name="connsiteX8" fmla="*/ 440494 w 894157"/>
                    <a:gd name="connsiteY8" fmla="*/ 169321 h 650296"/>
                    <a:gd name="connsiteX9" fmla="*/ 317609 w 894157"/>
                    <a:gd name="connsiteY9" fmla="*/ 118821 h 650296"/>
                    <a:gd name="connsiteX10" fmla="*/ 150198 w 894157"/>
                    <a:gd name="connsiteY10" fmla="*/ 278876 h 650296"/>
                    <a:gd name="connsiteX11" fmla="*/ 157047 w 894157"/>
                    <a:gd name="connsiteY11" fmla="*/ 324884 h 650296"/>
                    <a:gd name="connsiteX12" fmla="*/ 32312 w 894157"/>
                    <a:gd name="connsiteY12" fmla="*/ 496583 h 650296"/>
                    <a:gd name="connsiteX13" fmla="*/ 98784 w 894157"/>
                    <a:gd name="connsiteY13" fmla="*/ 636010 h 650296"/>
                    <a:gd name="connsiteX14" fmla="*/ 97849 w 894157"/>
                    <a:gd name="connsiteY14" fmla="*/ 617416 h 65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4157" h="650296">
                      <a:moveTo>
                        <a:pt x="97849" y="617416"/>
                      </a:moveTo>
                      <a:cubicBezTo>
                        <a:pt x="97849" y="534787"/>
                        <a:pt x="152779" y="464860"/>
                        <a:pt x="228640" y="437385"/>
                      </a:cubicBezTo>
                      <a:cubicBezTo>
                        <a:pt x="223986" y="422286"/>
                        <a:pt x="221467" y="405683"/>
                        <a:pt x="221467" y="389141"/>
                      </a:cubicBezTo>
                      <a:cubicBezTo>
                        <a:pt x="221467" y="296088"/>
                        <a:pt x="299685" y="221304"/>
                        <a:pt x="397026" y="221304"/>
                      </a:cubicBezTo>
                      <a:cubicBezTo>
                        <a:pt x="447892" y="221304"/>
                        <a:pt x="493717" y="241301"/>
                        <a:pt x="525887" y="274262"/>
                      </a:cubicBezTo>
                      <a:cubicBezTo>
                        <a:pt x="562161" y="190008"/>
                        <a:pt x="648630" y="130588"/>
                        <a:pt x="749873" y="130588"/>
                      </a:cubicBezTo>
                      <a:cubicBezTo>
                        <a:pt x="790435" y="130588"/>
                        <a:pt x="828640" y="140159"/>
                        <a:pt x="862232" y="156986"/>
                      </a:cubicBezTo>
                      <a:cubicBezTo>
                        <a:pt x="824759" y="83197"/>
                        <a:pt x="745646" y="32312"/>
                        <a:pt x="654097" y="32312"/>
                      </a:cubicBezTo>
                      <a:cubicBezTo>
                        <a:pt x="557568" y="32312"/>
                        <a:pt x="475102" y="88989"/>
                        <a:pt x="440494" y="169321"/>
                      </a:cubicBezTo>
                      <a:cubicBezTo>
                        <a:pt x="409809" y="137883"/>
                        <a:pt x="366137" y="118821"/>
                        <a:pt x="317609" y="118821"/>
                      </a:cubicBezTo>
                      <a:cubicBezTo>
                        <a:pt x="224799" y="118821"/>
                        <a:pt x="150198" y="190130"/>
                        <a:pt x="150198" y="278876"/>
                      </a:cubicBezTo>
                      <a:cubicBezTo>
                        <a:pt x="150198" y="294645"/>
                        <a:pt x="152616" y="310476"/>
                        <a:pt x="157047" y="324884"/>
                      </a:cubicBezTo>
                      <a:cubicBezTo>
                        <a:pt x="84681" y="351099"/>
                        <a:pt x="32312" y="417775"/>
                        <a:pt x="32312" y="496583"/>
                      </a:cubicBezTo>
                      <a:cubicBezTo>
                        <a:pt x="32312" y="552285"/>
                        <a:pt x="58100" y="602235"/>
                        <a:pt x="98784" y="636010"/>
                      </a:cubicBezTo>
                      <a:cubicBezTo>
                        <a:pt x="98174" y="629893"/>
                        <a:pt x="97849" y="623695"/>
                        <a:pt x="97849" y="617416"/>
                      </a:cubicBezTo>
                      <a:close/>
                    </a:path>
                  </a:pathLst>
                </a:custGeom>
                <a:solidFill>
                  <a:srgbClr val="0078D4">
                    <a:alpha val="20000"/>
                  </a:srgbClr>
                </a:solidFill>
                <a:ln w="2019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D7DF45C8-F8F6-4AD9-AD29-1D38B48C4624}"/>
                    </a:ext>
                  </a:extLst>
                </p:cNvPr>
                <p:cNvSpPr/>
                <p:nvPr/>
              </p:nvSpPr>
              <p:spPr>
                <a:xfrm>
                  <a:off x="10234098" y="4074575"/>
                  <a:ext cx="171022" cy="226190"/>
                </a:xfrm>
                <a:custGeom>
                  <a:avLst/>
                  <a:gdLst>
                    <a:gd name="connsiteX0" fmla="*/ 597141 w 629974"/>
                    <a:gd name="connsiteY0" fmla="*/ 375119 h 833192"/>
                    <a:gd name="connsiteX1" fmla="*/ 526563 w 629974"/>
                    <a:gd name="connsiteY1" fmla="*/ 326957 h 833192"/>
                    <a:gd name="connsiteX2" fmla="*/ 498987 w 629974"/>
                    <a:gd name="connsiteY2" fmla="*/ 332179 h 833192"/>
                    <a:gd name="connsiteX3" fmla="*/ 492138 w 629974"/>
                    <a:gd name="connsiteY3" fmla="*/ 335695 h 833192"/>
                    <a:gd name="connsiteX4" fmla="*/ 417192 w 629974"/>
                    <a:gd name="connsiteY4" fmla="*/ 263594 h 833192"/>
                    <a:gd name="connsiteX5" fmla="*/ 425767 w 629974"/>
                    <a:gd name="connsiteY5" fmla="*/ 220755 h 833192"/>
                    <a:gd name="connsiteX6" fmla="*/ 313998 w 629974"/>
                    <a:gd name="connsiteY6" fmla="*/ 108986 h 833192"/>
                    <a:gd name="connsiteX7" fmla="*/ 237039 w 629974"/>
                    <a:gd name="connsiteY7" fmla="*/ 139895 h 833192"/>
                    <a:gd name="connsiteX8" fmla="*/ 196355 w 629974"/>
                    <a:gd name="connsiteY8" fmla="*/ 114554 h 833192"/>
                    <a:gd name="connsiteX9" fmla="*/ 191701 w 629974"/>
                    <a:gd name="connsiteY9" fmla="*/ 80474 h 833192"/>
                    <a:gd name="connsiteX10" fmla="*/ 121144 w 629974"/>
                    <a:gd name="connsiteY10" fmla="*/ 32312 h 833192"/>
                    <a:gd name="connsiteX11" fmla="*/ 93568 w 629974"/>
                    <a:gd name="connsiteY11" fmla="*/ 37534 h 833192"/>
                    <a:gd name="connsiteX12" fmla="*/ 50628 w 629974"/>
                    <a:gd name="connsiteY12" fmla="*/ 135668 h 833192"/>
                    <a:gd name="connsiteX13" fmla="*/ 121185 w 629974"/>
                    <a:gd name="connsiteY13" fmla="*/ 183831 h 833192"/>
                    <a:gd name="connsiteX14" fmla="*/ 121205 w 629974"/>
                    <a:gd name="connsiteY14" fmla="*/ 183831 h 833192"/>
                    <a:gd name="connsiteX15" fmla="*/ 148782 w 629974"/>
                    <a:gd name="connsiteY15" fmla="*/ 178608 h 833192"/>
                    <a:gd name="connsiteX16" fmla="*/ 165405 w 629974"/>
                    <a:gd name="connsiteY16" fmla="*/ 169240 h 833192"/>
                    <a:gd name="connsiteX17" fmla="*/ 205540 w 629974"/>
                    <a:gd name="connsiteY17" fmla="*/ 194235 h 833192"/>
                    <a:gd name="connsiteX18" fmla="*/ 202228 w 629974"/>
                    <a:gd name="connsiteY18" fmla="*/ 220755 h 833192"/>
                    <a:gd name="connsiteX19" fmla="*/ 207837 w 629974"/>
                    <a:gd name="connsiteY19" fmla="*/ 255505 h 833192"/>
                    <a:gd name="connsiteX20" fmla="*/ 129496 w 629974"/>
                    <a:gd name="connsiteY20" fmla="*/ 304765 h 833192"/>
                    <a:gd name="connsiteX21" fmla="*/ 96961 w 629974"/>
                    <a:gd name="connsiteY21" fmla="*/ 295864 h 833192"/>
                    <a:gd name="connsiteX22" fmla="*/ 73408 w 629974"/>
                    <a:gd name="connsiteY22" fmla="*/ 300335 h 833192"/>
                    <a:gd name="connsiteX23" fmla="*/ 36748 w 629974"/>
                    <a:gd name="connsiteY23" fmla="*/ 384122 h 833192"/>
                    <a:gd name="connsiteX24" fmla="*/ 96961 w 629974"/>
                    <a:gd name="connsiteY24" fmla="*/ 425213 h 833192"/>
                    <a:gd name="connsiteX25" fmla="*/ 96982 w 629974"/>
                    <a:gd name="connsiteY25" fmla="*/ 425213 h 833192"/>
                    <a:gd name="connsiteX26" fmla="*/ 120534 w 629974"/>
                    <a:gd name="connsiteY26" fmla="*/ 420742 h 833192"/>
                    <a:gd name="connsiteX27" fmla="*/ 161361 w 629974"/>
                    <a:gd name="connsiteY27" fmla="*/ 358882 h 833192"/>
                    <a:gd name="connsiteX28" fmla="*/ 243420 w 629974"/>
                    <a:gd name="connsiteY28" fmla="*/ 307285 h 833192"/>
                    <a:gd name="connsiteX29" fmla="*/ 277866 w 629974"/>
                    <a:gd name="connsiteY29" fmla="*/ 326367 h 833192"/>
                    <a:gd name="connsiteX30" fmla="*/ 224907 w 629974"/>
                    <a:gd name="connsiteY30" fmla="*/ 642208 h 833192"/>
                    <a:gd name="connsiteX31" fmla="*/ 161584 w 629974"/>
                    <a:gd name="connsiteY31" fmla="*/ 728799 h 833192"/>
                    <a:gd name="connsiteX32" fmla="*/ 253032 w 629974"/>
                    <a:gd name="connsiteY32" fmla="*/ 820247 h 833192"/>
                    <a:gd name="connsiteX33" fmla="*/ 344480 w 629974"/>
                    <a:gd name="connsiteY33" fmla="*/ 728799 h 833192"/>
                    <a:gd name="connsiteX34" fmla="*/ 285710 w 629974"/>
                    <a:gd name="connsiteY34" fmla="*/ 643651 h 833192"/>
                    <a:gd name="connsiteX35" fmla="*/ 338465 w 629974"/>
                    <a:gd name="connsiteY35" fmla="*/ 329741 h 833192"/>
                    <a:gd name="connsiteX36" fmla="*/ 377605 w 629974"/>
                    <a:gd name="connsiteY36" fmla="*/ 312549 h 833192"/>
                    <a:gd name="connsiteX37" fmla="*/ 453039 w 629974"/>
                    <a:gd name="connsiteY37" fmla="*/ 385138 h 833192"/>
                    <a:gd name="connsiteX38" fmla="*/ 456047 w 629974"/>
                    <a:gd name="connsiteY38" fmla="*/ 430334 h 833192"/>
                    <a:gd name="connsiteX39" fmla="*/ 526604 w 629974"/>
                    <a:gd name="connsiteY39" fmla="*/ 478496 h 833192"/>
                    <a:gd name="connsiteX40" fmla="*/ 554181 w 629974"/>
                    <a:gd name="connsiteY40" fmla="*/ 473273 h 833192"/>
                    <a:gd name="connsiteX41" fmla="*/ 597141 w 629974"/>
                    <a:gd name="connsiteY41" fmla="*/ 375119 h 8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9974" h="833192">
                      <a:moveTo>
                        <a:pt x="597141" y="375119"/>
                      </a:moveTo>
                      <a:cubicBezTo>
                        <a:pt x="585700" y="345876"/>
                        <a:pt x="557981" y="326957"/>
                        <a:pt x="526563" y="326957"/>
                      </a:cubicBezTo>
                      <a:cubicBezTo>
                        <a:pt x="517114" y="326957"/>
                        <a:pt x="507827" y="328704"/>
                        <a:pt x="498987" y="332179"/>
                      </a:cubicBezTo>
                      <a:cubicBezTo>
                        <a:pt x="496548" y="333135"/>
                        <a:pt x="494435" y="334516"/>
                        <a:pt x="492138" y="335695"/>
                      </a:cubicBezTo>
                      <a:lnTo>
                        <a:pt x="417192" y="263594"/>
                      </a:lnTo>
                      <a:cubicBezTo>
                        <a:pt x="422699" y="250384"/>
                        <a:pt x="425767" y="235936"/>
                        <a:pt x="425767" y="220755"/>
                      </a:cubicBezTo>
                      <a:cubicBezTo>
                        <a:pt x="425767" y="159119"/>
                        <a:pt x="375613" y="108986"/>
                        <a:pt x="313998" y="108986"/>
                      </a:cubicBezTo>
                      <a:cubicBezTo>
                        <a:pt x="284186" y="108986"/>
                        <a:pt x="257117" y="120793"/>
                        <a:pt x="237039" y="139895"/>
                      </a:cubicBezTo>
                      <a:lnTo>
                        <a:pt x="196355" y="114554"/>
                      </a:lnTo>
                      <a:cubicBezTo>
                        <a:pt x="197351" y="103092"/>
                        <a:pt x="196030" y="91489"/>
                        <a:pt x="191701" y="80474"/>
                      </a:cubicBezTo>
                      <a:cubicBezTo>
                        <a:pt x="180260" y="51231"/>
                        <a:pt x="152562" y="32312"/>
                        <a:pt x="121144" y="32312"/>
                      </a:cubicBezTo>
                      <a:cubicBezTo>
                        <a:pt x="111695" y="32312"/>
                        <a:pt x="102407" y="34059"/>
                        <a:pt x="93568" y="37534"/>
                      </a:cubicBezTo>
                      <a:cubicBezTo>
                        <a:pt x="54672" y="52755"/>
                        <a:pt x="35427" y="96793"/>
                        <a:pt x="50628" y="135668"/>
                      </a:cubicBezTo>
                      <a:cubicBezTo>
                        <a:pt x="62069" y="164911"/>
                        <a:pt x="89788" y="183831"/>
                        <a:pt x="121185" y="183831"/>
                      </a:cubicBezTo>
                      <a:cubicBezTo>
                        <a:pt x="121205" y="183831"/>
                        <a:pt x="121205" y="183831"/>
                        <a:pt x="121205" y="183831"/>
                      </a:cubicBezTo>
                      <a:cubicBezTo>
                        <a:pt x="130655" y="183831"/>
                        <a:pt x="139942" y="182083"/>
                        <a:pt x="148782" y="178608"/>
                      </a:cubicBezTo>
                      <a:cubicBezTo>
                        <a:pt x="154838" y="176230"/>
                        <a:pt x="160284" y="172938"/>
                        <a:pt x="165405" y="169240"/>
                      </a:cubicBezTo>
                      <a:lnTo>
                        <a:pt x="205540" y="194235"/>
                      </a:lnTo>
                      <a:cubicBezTo>
                        <a:pt x="203447" y="202750"/>
                        <a:pt x="202228" y="211590"/>
                        <a:pt x="202228" y="220755"/>
                      </a:cubicBezTo>
                      <a:cubicBezTo>
                        <a:pt x="202228" y="232887"/>
                        <a:pt x="204240" y="244552"/>
                        <a:pt x="207837" y="255505"/>
                      </a:cubicBezTo>
                      <a:lnTo>
                        <a:pt x="129496" y="304765"/>
                      </a:lnTo>
                      <a:cubicBezTo>
                        <a:pt x="119844" y="299136"/>
                        <a:pt x="108748" y="295864"/>
                        <a:pt x="96961" y="295864"/>
                      </a:cubicBezTo>
                      <a:cubicBezTo>
                        <a:pt x="88894" y="295864"/>
                        <a:pt x="80968" y="297368"/>
                        <a:pt x="73408" y="300335"/>
                      </a:cubicBezTo>
                      <a:cubicBezTo>
                        <a:pt x="40203" y="313341"/>
                        <a:pt x="23783" y="350916"/>
                        <a:pt x="36748" y="384122"/>
                      </a:cubicBezTo>
                      <a:cubicBezTo>
                        <a:pt x="46523" y="409097"/>
                        <a:pt x="70177" y="425213"/>
                        <a:pt x="96961" y="425213"/>
                      </a:cubicBezTo>
                      <a:cubicBezTo>
                        <a:pt x="96961" y="425213"/>
                        <a:pt x="96961" y="425213"/>
                        <a:pt x="96982" y="425213"/>
                      </a:cubicBezTo>
                      <a:cubicBezTo>
                        <a:pt x="105029" y="425213"/>
                        <a:pt x="112975" y="423709"/>
                        <a:pt x="120534" y="420742"/>
                      </a:cubicBezTo>
                      <a:cubicBezTo>
                        <a:pt x="146526" y="410561"/>
                        <a:pt x="161991" y="385301"/>
                        <a:pt x="161361" y="358882"/>
                      </a:cubicBezTo>
                      <a:lnTo>
                        <a:pt x="243420" y="307285"/>
                      </a:lnTo>
                      <a:cubicBezTo>
                        <a:pt x="253561" y="315577"/>
                        <a:pt x="265225" y="322039"/>
                        <a:pt x="277866" y="326367"/>
                      </a:cubicBezTo>
                      <a:lnTo>
                        <a:pt x="224907" y="642208"/>
                      </a:lnTo>
                      <a:cubicBezTo>
                        <a:pt x="188287" y="654198"/>
                        <a:pt x="161584" y="688257"/>
                        <a:pt x="161584" y="728799"/>
                      </a:cubicBezTo>
                      <a:cubicBezTo>
                        <a:pt x="161584" y="779218"/>
                        <a:pt x="202614" y="820247"/>
                        <a:pt x="253032" y="820247"/>
                      </a:cubicBezTo>
                      <a:cubicBezTo>
                        <a:pt x="303451" y="820247"/>
                        <a:pt x="344480" y="779218"/>
                        <a:pt x="344480" y="728799"/>
                      </a:cubicBezTo>
                      <a:cubicBezTo>
                        <a:pt x="344480" y="689924"/>
                        <a:pt x="319993" y="656860"/>
                        <a:pt x="285710" y="643651"/>
                      </a:cubicBezTo>
                      <a:lnTo>
                        <a:pt x="338465" y="329741"/>
                      </a:lnTo>
                      <a:cubicBezTo>
                        <a:pt x="352731" y="326530"/>
                        <a:pt x="365960" y="320637"/>
                        <a:pt x="377605" y="312549"/>
                      </a:cubicBezTo>
                      <a:lnTo>
                        <a:pt x="453039" y="385138"/>
                      </a:lnTo>
                      <a:cubicBezTo>
                        <a:pt x="449544" y="399688"/>
                        <a:pt x="450194" y="415377"/>
                        <a:pt x="456047" y="430334"/>
                      </a:cubicBezTo>
                      <a:cubicBezTo>
                        <a:pt x="467488" y="459577"/>
                        <a:pt x="495207" y="478476"/>
                        <a:pt x="526604" y="478496"/>
                      </a:cubicBezTo>
                      <a:cubicBezTo>
                        <a:pt x="536054" y="478496"/>
                        <a:pt x="545341" y="476749"/>
                        <a:pt x="554181" y="473273"/>
                      </a:cubicBezTo>
                      <a:cubicBezTo>
                        <a:pt x="593076" y="458032"/>
                        <a:pt x="612341" y="414015"/>
                        <a:pt x="597141" y="375119"/>
                      </a:cubicBezTo>
                      <a:close/>
                    </a:path>
                  </a:pathLst>
                </a:custGeom>
                <a:solidFill>
                  <a:srgbClr val="00188F">
                    <a:alpha val="20000"/>
                  </a:srgbClr>
                </a:solidFill>
                <a:ln w="20193"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A20F451-033F-481D-916F-BABF2157CD00}"/>
                    </a:ext>
                  </a:extLst>
                </p:cNvPr>
                <p:cNvSpPr/>
                <p:nvPr/>
              </p:nvSpPr>
              <p:spPr>
                <a:xfrm>
                  <a:off x="10239607" y="4080096"/>
                  <a:ext cx="159988" cy="215156"/>
                </a:xfrm>
                <a:custGeom>
                  <a:avLst/>
                  <a:gdLst>
                    <a:gd name="connsiteX0" fmla="*/ 557906 w 589331"/>
                    <a:gd name="connsiteY0" fmla="*/ 362181 h 792548"/>
                    <a:gd name="connsiteX1" fmla="*/ 486089 w 589331"/>
                    <a:gd name="connsiteY1" fmla="*/ 330764 h 792548"/>
                    <a:gd name="connsiteX2" fmla="*/ 469324 w 589331"/>
                    <a:gd name="connsiteY2" fmla="*/ 341290 h 792548"/>
                    <a:gd name="connsiteX3" fmla="*/ 371860 w 589331"/>
                    <a:gd name="connsiteY3" fmla="*/ 247241 h 792548"/>
                    <a:gd name="connsiteX4" fmla="*/ 385151 w 589331"/>
                    <a:gd name="connsiteY4" fmla="*/ 200420 h 792548"/>
                    <a:gd name="connsiteX5" fmla="*/ 293703 w 589331"/>
                    <a:gd name="connsiteY5" fmla="*/ 108972 h 792548"/>
                    <a:gd name="connsiteX6" fmla="*/ 220646 w 589331"/>
                    <a:gd name="connsiteY6" fmla="*/ 145937 h 792548"/>
                    <a:gd name="connsiteX7" fmla="*/ 153564 w 589331"/>
                    <a:gd name="connsiteY7" fmla="*/ 104176 h 792548"/>
                    <a:gd name="connsiteX8" fmla="*/ 152507 w 589331"/>
                    <a:gd name="connsiteY8" fmla="*/ 67556 h 792548"/>
                    <a:gd name="connsiteX9" fmla="*/ 80690 w 589331"/>
                    <a:gd name="connsiteY9" fmla="*/ 36139 h 792548"/>
                    <a:gd name="connsiteX10" fmla="*/ 49273 w 589331"/>
                    <a:gd name="connsiteY10" fmla="*/ 107956 h 792548"/>
                    <a:gd name="connsiteX11" fmla="*/ 121090 w 589331"/>
                    <a:gd name="connsiteY11" fmla="*/ 139373 h 792548"/>
                    <a:gd name="connsiteX12" fmla="*/ 142875 w 589331"/>
                    <a:gd name="connsiteY12" fmla="*/ 123583 h 792548"/>
                    <a:gd name="connsiteX13" fmla="*/ 209408 w 589331"/>
                    <a:gd name="connsiteY13" fmla="*/ 165020 h 792548"/>
                    <a:gd name="connsiteX14" fmla="*/ 202255 w 589331"/>
                    <a:gd name="connsiteY14" fmla="*/ 200420 h 792548"/>
                    <a:gd name="connsiteX15" fmla="*/ 213249 w 589331"/>
                    <a:gd name="connsiteY15" fmla="*/ 243014 h 792548"/>
                    <a:gd name="connsiteX16" fmla="*/ 108206 w 589331"/>
                    <a:gd name="connsiteY16" fmla="*/ 309060 h 792548"/>
                    <a:gd name="connsiteX17" fmla="*/ 60511 w 589331"/>
                    <a:gd name="connsiteY17" fmla="*/ 298920 h 792548"/>
                    <a:gd name="connsiteX18" fmla="*/ 35373 w 589331"/>
                    <a:gd name="connsiteY18" fmla="*/ 356369 h 792548"/>
                    <a:gd name="connsiteX19" fmla="*/ 92822 w 589331"/>
                    <a:gd name="connsiteY19" fmla="*/ 381507 h 792548"/>
                    <a:gd name="connsiteX20" fmla="*/ 119159 w 589331"/>
                    <a:gd name="connsiteY20" fmla="*/ 328346 h 792548"/>
                    <a:gd name="connsiteX21" fmla="*/ 225889 w 589331"/>
                    <a:gd name="connsiteY21" fmla="*/ 261243 h 792548"/>
                    <a:gd name="connsiteX22" fmla="*/ 280717 w 589331"/>
                    <a:gd name="connsiteY22" fmla="*/ 290567 h 792548"/>
                    <a:gd name="connsiteX23" fmla="*/ 228612 w 589331"/>
                    <a:gd name="connsiteY23" fmla="*/ 637744 h 792548"/>
                    <a:gd name="connsiteX24" fmla="*/ 161612 w 589331"/>
                    <a:gd name="connsiteY24" fmla="*/ 708464 h 792548"/>
                    <a:gd name="connsiteX25" fmla="*/ 232738 w 589331"/>
                    <a:gd name="connsiteY25" fmla="*/ 779590 h 792548"/>
                    <a:gd name="connsiteX26" fmla="*/ 303864 w 589331"/>
                    <a:gd name="connsiteY26" fmla="*/ 708464 h 792548"/>
                    <a:gd name="connsiteX27" fmla="*/ 248711 w 589331"/>
                    <a:gd name="connsiteY27" fmla="*/ 639289 h 792548"/>
                    <a:gd name="connsiteX28" fmla="*/ 300938 w 589331"/>
                    <a:gd name="connsiteY28" fmla="*/ 291136 h 792548"/>
                    <a:gd name="connsiteX29" fmla="*/ 358468 w 589331"/>
                    <a:gd name="connsiteY29" fmla="*/ 264962 h 792548"/>
                    <a:gd name="connsiteX30" fmla="*/ 456074 w 589331"/>
                    <a:gd name="connsiteY30" fmla="*/ 359153 h 792548"/>
                    <a:gd name="connsiteX31" fmla="*/ 454692 w 589331"/>
                    <a:gd name="connsiteY31" fmla="*/ 402581 h 792548"/>
                    <a:gd name="connsiteX32" fmla="*/ 526509 w 589331"/>
                    <a:gd name="connsiteY32" fmla="*/ 433998 h 792548"/>
                    <a:gd name="connsiteX33" fmla="*/ 557906 w 589331"/>
                    <a:gd name="connsiteY33" fmla="*/ 362181 h 7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9331" h="792548">
                      <a:moveTo>
                        <a:pt x="557906" y="362181"/>
                      </a:moveTo>
                      <a:cubicBezTo>
                        <a:pt x="546750" y="333670"/>
                        <a:pt x="514601" y="319607"/>
                        <a:pt x="486089" y="330764"/>
                      </a:cubicBezTo>
                      <a:cubicBezTo>
                        <a:pt x="479688" y="333263"/>
                        <a:pt x="474140" y="336962"/>
                        <a:pt x="469324" y="341290"/>
                      </a:cubicBezTo>
                      <a:lnTo>
                        <a:pt x="371860" y="247241"/>
                      </a:lnTo>
                      <a:cubicBezTo>
                        <a:pt x="380111" y="233504"/>
                        <a:pt x="385151" y="217612"/>
                        <a:pt x="385151" y="200420"/>
                      </a:cubicBezTo>
                      <a:cubicBezTo>
                        <a:pt x="385151" y="149920"/>
                        <a:pt x="344203" y="108972"/>
                        <a:pt x="293703" y="108972"/>
                      </a:cubicBezTo>
                      <a:cubicBezTo>
                        <a:pt x="263708" y="108972"/>
                        <a:pt x="237310" y="123624"/>
                        <a:pt x="220646" y="145937"/>
                      </a:cubicBezTo>
                      <a:lnTo>
                        <a:pt x="153564" y="104176"/>
                      </a:lnTo>
                      <a:cubicBezTo>
                        <a:pt x="157202" y="92572"/>
                        <a:pt x="157283" y="79770"/>
                        <a:pt x="152507" y="67556"/>
                      </a:cubicBezTo>
                      <a:cubicBezTo>
                        <a:pt x="141351" y="39045"/>
                        <a:pt x="109202" y="24982"/>
                        <a:pt x="80690" y="36139"/>
                      </a:cubicBezTo>
                      <a:cubicBezTo>
                        <a:pt x="52179" y="47296"/>
                        <a:pt x="38116" y="79445"/>
                        <a:pt x="49273" y="107956"/>
                      </a:cubicBezTo>
                      <a:cubicBezTo>
                        <a:pt x="60429" y="136467"/>
                        <a:pt x="92579" y="150530"/>
                        <a:pt x="121090" y="139373"/>
                      </a:cubicBezTo>
                      <a:cubicBezTo>
                        <a:pt x="129910" y="135919"/>
                        <a:pt x="137124" y="130310"/>
                        <a:pt x="142875" y="123583"/>
                      </a:cubicBezTo>
                      <a:lnTo>
                        <a:pt x="209408" y="165020"/>
                      </a:lnTo>
                      <a:cubicBezTo>
                        <a:pt x="204795" y="175892"/>
                        <a:pt x="202255" y="187861"/>
                        <a:pt x="202255" y="200420"/>
                      </a:cubicBezTo>
                      <a:cubicBezTo>
                        <a:pt x="202255" y="215885"/>
                        <a:pt x="206462" y="230252"/>
                        <a:pt x="213249" y="243014"/>
                      </a:cubicBezTo>
                      <a:lnTo>
                        <a:pt x="108206" y="309060"/>
                      </a:lnTo>
                      <a:cubicBezTo>
                        <a:pt x="96135" y="296847"/>
                        <a:pt x="77520" y="292254"/>
                        <a:pt x="60511" y="298920"/>
                      </a:cubicBezTo>
                      <a:cubicBezTo>
                        <a:pt x="37689" y="307841"/>
                        <a:pt x="26452" y="333548"/>
                        <a:pt x="35373" y="356369"/>
                      </a:cubicBezTo>
                      <a:cubicBezTo>
                        <a:pt x="44294" y="379191"/>
                        <a:pt x="70001" y="390429"/>
                        <a:pt x="92822" y="381507"/>
                      </a:cubicBezTo>
                      <a:cubicBezTo>
                        <a:pt x="114221" y="373135"/>
                        <a:pt x="125215" y="350009"/>
                        <a:pt x="119159" y="328346"/>
                      </a:cubicBezTo>
                      <a:lnTo>
                        <a:pt x="225889" y="261243"/>
                      </a:lnTo>
                      <a:cubicBezTo>
                        <a:pt x="239871" y="276830"/>
                        <a:pt x="258993" y="287438"/>
                        <a:pt x="280717" y="290567"/>
                      </a:cubicBezTo>
                      <a:lnTo>
                        <a:pt x="228612" y="637744"/>
                      </a:lnTo>
                      <a:cubicBezTo>
                        <a:pt x="191281" y="639939"/>
                        <a:pt x="161612" y="670605"/>
                        <a:pt x="161612" y="708464"/>
                      </a:cubicBezTo>
                      <a:cubicBezTo>
                        <a:pt x="161612" y="747746"/>
                        <a:pt x="193456" y="779590"/>
                        <a:pt x="232738" y="779590"/>
                      </a:cubicBezTo>
                      <a:cubicBezTo>
                        <a:pt x="272020" y="779590"/>
                        <a:pt x="303864" y="747746"/>
                        <a:pt x="303864" y="708464"/>
                      </a:cubicBezTo>
                      <a:cubicBezTo>
                        <a:pt x="303864" y="674689"/>
                        <a:pt x="280270" y="646564"/>
                        <a:pt x="248711" y="639289"/>
                      </a:cubicBezTo>
                      <a:lnTo>
                        <a:pt x="300938" y="291136"/>
                      </a:lnTo>
                      <a:cubicBezTo>
                        <a:pt x="323312" y="289348"/>
                        <a:pt x="343532" y="279959"/>
                        <a:pt x="358468" y="264962"/>
                      </a:cubicBezTo>
                      <a:lnTo>
                        <a:pt x="456074" y="359153"/>
                      </a:lnTo>
                      <a:cubicBezTo>
                        <a:pt x="449957" y="372383"/>
                        <a:pt x="448961" y="387929"/>
                        <a:pt x="454692" y="402581"/>
                      </a:cubicBezTo>
                      <a:cubicBezTo>
                        <a:pt x="465849" y="431092"/>
                        <a:pt x="497998" y="445155"/>
                        <a:pt x="526509" y="433998"/>
                      </a:cubicBezTo>
                      <a:cubicBezTo>
                        <a:pt x="555021" y="422842"/>
                        <a:pt x="569063" y="390693"/>
                        <a:pt x="557906" y="362181"/>
                      </a:cubicBezTo>
                      <a:close/>
                    </a:path>
                  </a:pathLst>
                </a:custGeom>
                <a:solidFill>
                  <a:srgbClr val="FFFFFF"/>
                </a:solidFill>
                <a:ln w="20193" cap="flat">
                  <a:noFill/>
                  <a:prstDash val="solid"/>
                  <a:miter/>
                </a:ln>
              </p:spPr>
              <p:txBody>
                <a:bodyPr rtlCol="0" anchor="ctr"/>
                <a:lstStyle/>
                <a:p>
                  <a:endParaRPr lang="en-US"/>
                </a:p>
              </p:txBody>
            </p:sp>
          </p:grpSp>
          <p:grpSp>
            <p:nvGrpSpPr>
              <p:cNvPr id="115" name="Group 114">
                <a:extLst>
                  <a:ext uri="{FF2B5EF4-FFF2-40B4-BE49-F238E27FC236}">
                    <a16:creationId xmlns:a16="http://schemas.microsoft.com/office/drawing/2014/main" id="{C58111FF-F17D-4182-8D04-25EC22F3A843}"/>
                  </a:ext>
                </a:extLst>
              </p:cNvPr>
              <p:cNvGrpSpPr/>
              <p:nvPr/>
            </p:nvGrpSpPr>
            <p:grpSpPr>
              <a:xfrm>
                <a:off x="10363754" y="2585589"/>
                <a:ext cx="960582" cy="654227"/>
                <a:chOff x="10054632" y="2135150"/>
                <a:chExt cx="960582" cy="490604"/>
              </a:xfrm>
            </p:grpSpPr>
            <p:cxnSp>
              <p:nvCxnSpPr>
                <p:cNvPr id="116" name="Straight Connector 115">
                  <a:extLst>
                    <a:ext uri="{FF2B5EF4-FFF2-40B4-BE49-F238E27FC236}">
                      <a16:creationId xmlns:a16="http://schemas.microsoft.com/office/drawing/2014/main" id="{3DF469BD-6622-40E2-8627-F30F51219A84}"/>
                    </a:ext>
                  </a:extLst>
                </p:cNvPr>
                <p:cNvCxnSpPr>
                  <a:cxnSpLocks/>
                </p:cNvCxnSpPr>
                <p:nvPr/>
              </p:nvCxnSpPr>
              <p:spPr>
                <a:xfrm>
                  <a:off x="10539945" y="2475345"/>
                  <a:ext cx="0" cy="150409"/>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B78CEC6C-2B7A-43D3-9ABF-F1DA804B2F03}"/>
                    </a:ext>
                  </a:extLst>
                </p:cNvPr>
                <p:cNvSpPr/>
                <p:nvPr/>
              </p:nvSpPr>
              <p:spPr>
                <a:xfrm>
                  <a:off x="10054632" y="2135150"/>
                  <a:ext cx="960582" cy="346202"/>
                </a:xfrm>
                <a:prstGeom prst="rect">
                  <a:avLst/>
                </a:prstGeom>
              </p:spPr>
              <p:txBody>
                <a:bodyPr wrap="square">
                  <a:spAutoFit/>
                </a:bodyPr>
                <a:lstStyle/>
                <a:p>
                  <a:pPr algn="ctr" defTabSz="914192">
                    <a:spcBef>
                      <a:spcPct val="0"/>
                    </a:spcBef>
                    <a:defRPr/>
                  </a:pPr>
                  <a:r>
                    <a:rPr lang="en-US" sz="800">
                      <a:ln w="3175">
                        <a:noFill/>
                      </a:ln>
                      <a:solidFill>
                        <a:srgbClr val="000000"/>
                      </a:solidFill>
                      <a:latin typeface="Segoe UI" panose="020B0502040204020203" pitchFamily="34" charset="0"/>
                      <a:cs typeface="Segoe UI" pitchFamily="34" charset="0"/>
                    </a:rPr>
                    <a:t>Compress </a:t>
                  </a:r>
                </a:p>
                <a:p>
                  <a:pPr algn="ctr" defTabSz="914192">
                    <a:spcBef>
                      <a:spcPct val="0"/>
                    </a:spcBef>
                    <a:defRPr/>
                  </a:pPr>
                  <a:r>
                    <a:rPr lang="en-US" sz="800">
                      <a:ln w="3175">
                        <a:noFill/>
                      </a:ln>
                      <a:solidFill>
                        <a:srgbClr val="000000"/>
                      </a:solidFill>
                      <a:latin typeface="Segoe UI" panose="020B0502040204020203" pitchFamily="34" charset="0"/>
                      <a:cs typeface="Segoe UI" pitchFamily="34" charset="0"/>
                    </a:rPr>
                    <a:t>Encrypt</a:t>
                  </a:r>
                </a:p>
                <a:p>
                  <a:pPr algn="ctr" defTabSz="914192">
                    <a:spcBef>
                      <a:spcPct val="0"/>
                    </a:spcBef>
                    <a:defRPr/>
                  </a:pPr>
                  <a:r>
                    <a:rPr lang="en-US" sz="800">
                      <a:ln w="3175">
                        <a:noFill/>
                      </a:ln>
                      <a:solidFill>
                        <a:srgbClr val="000000"/>
                      </a:solidFill>
                      <a:latin typeface="Segoe UI" panose="020B0502040204020203" pitchFamily="34" charset="0"/>
                      <a:cs typeface="Segoe UI" pitchFamily="34" charset="0"/>
                    </a:rPr>
                    <a:t>Send to Cloud</a:t>
                  </a:r>
                </a:p>
              </p:txBody>
            </p:sp>
          </p:grpSp>
        </p:grpSp>
        <p:grpSp>
          <p:nvGrpSpPr>
            <p:cNvPr id="125" name="Group 124">
              <a:extLst>
                <a:ext uri="{FF2B5EF4-FFF2-40B4-BE49-F238E27FC236}">
                  <a16:creationId xmlns:a16="http://schemas.microsoft.com/office/drawing/2014/main" id="{3F21B960-92D9-418B-8BA3-49C250746047}"/>
                </a:ext>
              </a:extLst>
            </p:cNvPr>
            <p:cNvGrpSpPr/>
            <p:nvPr/>
          </p:nvGrpSpPr>
          <p:grpSpPr>
            <a:xfrm>
              <a:off x="5270650" y="3200721"/>
              <a:ext cx="4668177" cy="2457216"/>
              <a:chOff x="4794604" y="3666747"/>
              <a:chExt cx="4668177" cy="2457216"/>
            </a:xfrm>
          </p:grpSpPr>
          <p:sp>
            <p:nvSpPr>
              <p:cNvPr id="126" name="Rectangle: Rounded Corners 125">
                <a:extLst>
                  <a:ext uri="{FF2B5EF4-FFF2-40B4-BE49-F238E27FC236}">
                    <a16:creationId xmlns:a16="http://schemas.microsoft.com/office/drawing/2014/main" id="{EC651039-5CE4-4B70-95EB-8BAE3799EF6D}"/>
                  </a:ext>
                </a:extLst>
              </p:cNvPr>
              <p:cNvSpPr/>
              <p:nvPr/>
            </p:nvSpPr>
            <p:spPr bwMode="auto">
              <a:xfrm>
                <a:off x="4794604" y="3949700"/>
                <a:ext cx="4668177" cy="2174263"/>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7" name="Title 1">
                <a:extLst>
                  <a:ext uri="{FF2B5EF4-FFF2-40B4-BE49-F238E27FC236}">
                    <a16:creationId xmlns:a16="http://schemas.microsoft.com/office/drawing/2014/main" id="{C8F85848-BEE1-42E6-8BD3-6671F72F39D3}"/>
                  </a:ext>
                </a:extLst>
              </p:cNvPr>
              <p:cNvSpPr txBox="1">
                <a:spLocks/>
              </p:cNvSpPr>
              <p:nvPr/>
            </p:nvSpPr>
            <p:spPr>
              <a:xfrm>
                <a:off x="4841879" y="3752370"/>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a:t>
                </a:r>
              </a:p>
            </p:txBody>
          </p:sp>
          <p:sp>
            <p:nvSpPr>
              <p:cNvPr id="128" name="cloud" title="Icon of a cloud">
                <a:extLst>
                  <a:ext uri="{FF2B5EF4-FFF2-40B4-BE49-F238E27FC236}">
                    <a16:creationId xmlns:a16="http://schemas.microsoft.com/office/drawing/2014/main" id="{6B4476D4-5800-4DD3-9600-CA37AD5492F8}"/>
                  </a:ext>
                </a:extLst>
              </p:cNvPr>
              <p:cNvSpPr>
                <a:spLocks noChangeAspect="1"/>
              </p:cNvSpPr>
              <p:nvPr/>
            </p:nvSpPr>
            <p:spPr bwMode="auto">
              <a:xfrm>
                <a:off x="6808576" y="3666747"/>
                <a:ext cx="640232" cy="40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78D4"/>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9" name="Group 128">
              <a:extLst>
                <a:ext uri="{FF2B5EF4-FFF2-40B4-BE49-F238E27FC236}">
                  <a16:creationId xmlns:a16="http://schemas.microsoft.com/office/drawing/2014/main" id="{45657F7A-B294-436D-ABA1-29453ECC9112}"/>
                </a:ext>
              </a:extLst>
            </p:cNvPr>
            <p:cNvGrpSpPr/>
            <p:nvPr/>
          </p:nvGrpSpPr>
          <p:grpSpPr>
            <a:xfrm>
              <a:off x="5416158" y="3739734"/>
              <a:ext cx="4377160" cy="1775940"/>
              <a:chOff x="4940112" y="4205760"/>
              <a:chExt cx="4377160" cy="1775940"/>
            </a:xfrm>
          </p:grpSpPr>
          <p:sp>
            <p:nvSpPr>
              <p:cNvPr id="130" name="Rectangle: Rounded Corners 129">
                <a:extLst>
                  <a:ext uri="{FF2B5EF4-FFF2-40B4-BE49-F238E27FC236}">
                    <a16:creationId xmlns:a16="http://schemas.microsoft.com/office/drawing/2014/main" id="{B1D55CA3-22AF-48CC-870F-448A824C0979}"/>
                  </a:ext>
                </a:extLst>
              </p:cNvPr>
              <p:cNvSpPr/>
              <p:nvPr/>
            </p:nvSpPr>
            <p:spPr bwMode="auto">
              <a:xfrm>
                <a:off x="4940112" y="4403684"/>
                <a:ext cx="4377160" cy="1578016"/>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1" name="Title 1">
                <a:extLst>
                  <a:ext uri="{FF2B5EF4-FFF2-40B4-BE49-F238E27FC236}">
                    <a16:creationId xmlns:a16="http://schemas.microsoft.com/office/drawing/2014/main" id="{9209FF1F-5890-413D-A6C8-6E280870ACF2}"/>
                  </a:ext>
                </a:extLst>
              </p:cNvPr>
              <p:cNvSpPr txBox="1">
                <a:spLocks/>
              </p:cNvSpPr>
              <p:nvPr/>
            </p:nvSpPr>
            <p:spPr>
              <a:xfrm>
                <a:off x="4940112" y="4205760"/>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Kubernetes cluster</a:t>
                </a:r>
              </a:p>
            </p:txBody>
          </p:sp>
        </p:grpSp>
        <p:sp>
          <p:nvSpPr>
            <p:cNvPr id="132" name="Rectangle: Rounded Corners 131">
              <a:extLst>
                <a:ext uri="{FF2B5EF4-FFF2-40B4-BE49-F238E27FC236}">
                  <a16:creationId xmlns:a16="http://schemas.microsoft.com/office/drawing/2014/main" id="{4B89CBC4-1691-4BF7-80A0-30A665EDDF42}"/>
                </a:ext>
              </a:extLst>
            </p:cNvPr>
            <p:cNvSpPr/>
            <p:nvPr/>
          </p:nvSpPr>
          <p:spPr bwMode="auto">
            <a:xfrm>
              <a:off x="5416158" y="3937658"/>
              <a:ext cx="5988713" cy="1578016"/>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33" name="Group 132">
              <a:extLst>
                <a:ext uri="{FF2B5EF4-FFF2-40B4-BE49-F238E27FC236}">
                  <a16:creationId xmlns:a16="http://schemas.microsoft.com/office/drawing/2014/main" id="{3BC20CC0-69B8-440B-94C1-31A4799A0DE1}"/>
                </a:ext>
              </a:extLst>
            </p:cNvPr>
            <p:cNvGrpSpPr/>
            <p:nvPr/>
          </p:nvGrpSpPr>
          <p:grpSpPr>
            <a:xfrm>
              <a:off x="5568293" y="4214714"/>
              <a:ext cx="1249681" cy="1124430"/>
              <a:chOff x="5092247" y="4680740"/>
              <a:chExt cx="1249681" cy="1124430"/>
            </a:xfrm>
          </p:grpSpPr>
          <p:sp>
            <p:nvSpPr>
              <p:cNvPr id="134" name="Rectangle: Rounded Corners 133">
                <a:extLst>
                  <a:ext uri="{FF2B5EF4-FFF2-40B4-BE49-F238E27FC236}">
                    <a16:creationId xmlns:a16="http://schemas.microsoft.com/office/drawing/2014/main" id="{F8F62BF0-5634-4C43-AA0E-790F7EAB85D1}"/>
                  </a:ext>
                </a:extLst>
              </p:cNvPr>
              <p:cNvSpPr/>
              <p:nvPr/>
            </p:nvSpPr>
            <p:spPr bwMode="auto">
              <a:xfrm>
                <a:off x="5092247" y="4879340"/>
                <a:ext cx="1249681" cy="92583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5" name="Title 1">
                <a:extLst>
                  <a:ext uri="{FF2B5EF4-FFF2-40B4-BE49-F238E27FC236}">
                    <a16:creationId xmlns:a16="http://schemas.microsoft.com/office/drawing/2014/main" id="{C295BAEC-B843-4F5F-AB55-B9B9D57467DB}"/>
                  </a:ext>
                </a:extLst>
              </p:cNvPr>
              <p:cNvSpPr txBox="1">
                <a:spLocks/>
              </p:cNvSpPr>
              <p:nvPr/>
            </p:nvSpPr>
            <p:spPr>
              <a:xfrm>
                <a:off x="5092247" y="4680740"/>
                <a:ext cx="6019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Node</a:t>
                </a:r>
              </a:p>
            </p:txBody>
          </p:sp>
        </p:grpSp>
        <p:grpSp>
          <p:nvGrpSpPr>
            <p:cNvPr id="136" name="Group 135">
              <a:extLst>
                <a:ext uri="{FF2B5EF4-FFF2-40B4-BE49-F238E27FC236}">
                  <a16:creationId xmlns:a16="http://schemas.microsoft.com/office/drawing/2014/main" id="{C743F737-E68E-4F01-859E-A188B152AD84}"/>
                </a:ext>
              </a:extLst>
            </p:cNvPr>
            <p:cNvGrpSpPr/>
            <p:nvPr/>
          </p:nvGrpSpPr>
          <p:grpSpPr>
            <a:xfrm>
              <a:off x="5665720" y="4495741"/>
              <a:ext cx="506186" cy="724478"/>
              <a:chOff x="6302284" y="5191637"/>
              <a:chExt cx="506186" cy="724478"/>
            </a:xfrm>
          </p:grpSpPr>
          <p:sp>
            <p:nvSpPr>
              <p:cNvPr id="137" name="Rectangle: Rounded Corners 136">
                <a:extLst>
                  <a:ext uri="{FF2B5EF4-FFF2-40B4-BE49-F238E27FC236}">
                    <a16:creationId xmlns:a16="http://schemas.microsoft.com/office/drawing/2014/main" id="{820843C3-2238-49A5-9548-6272138C4914}"/>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8" name="Freeform: Shape 137">
                <a:extLst>
                  <a:ext uri="{FF2B5EF4-FFF2-40B4-BE49-F238E27FC236}">
                    <a16:creationId xmlns:a16="http://schemas.microsoft.com/office/drawing/2014/main" id="{9E5FB1C8-0A70-4FEE-AD11-B85F175DECEC}"/>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39" name="Title 1">
                <a:extLst>
                  <a:ext uri="{FF2B5EF4-FFF2-40B4-BE49-F238E27FC236}">
                    <a16:creationId xmlns:a16="http://schemas.microsoft.com/office/drawing/2014/main" id="{D7029AE9-0572-4EB7-8950-6B9368F2C67F}"/>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140" name="Group 139">
              <a:extLst>
                <a:ext uri="{FF2B5EF4-FFF2-40B4-BE49-F238E27FC236}">
                  <a16:creationId xmlns:a16="http://schemas.microsoft.com/office/drawing/2014/main" id="{63C20A38-6B7D-42DC-8036-7C2D2F137E99}"/>
                </a:ext>
              </a:extLst>
            </p:cNvPr>
            <p:cNvGrpSpPr/>
            <p:nvPr/>
          </p:nvGrpSpPr>
          <p:grpSpPr>
            <a:xfrm>
              <a:off x="6214360" y="4495741"/>
              <a:ext cx="506186" cy="724478"/>
              <a:chOff x="6302284" y="5191637"/>
              <a:chExt cx="506186" cy="724478"/>
            </a:xfrm>
          </p:grpSpPr>
          <p:sp>
            <p:nvSpPr>
              <p:cNvPr id="141" name="Rectangle: Rounded Corners 140">
                <a:extLst>
                  <a:ext uri="{FF2B5EF4-FFF2-40B4-BE49-F238E27FC236}">
                    <a16:creationId xmlns:a16="http://schemas.microsoft.com/office/drawing/2014/main" id="{C32D5AAA-DB35-45A3-91F4-A24B2B4948DE}"/>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2" name="Freeform: Shape 141">
                <a:extLst>
                  <a:ext uri="{FF2B5EF4-FFF2-40B4-BE49-F238E27FC236}">
                    <a16:creationId xmlns:a16="http://schemas.microsoft.com/office/drawing/2014/main" id="{EF7ECC8B-C184-4114-863F-75FF1367236F}"/>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43" name="Title 1">
                <a:extLst>
                  <a:ext uri="{FF2B5EF4-FFF2-40B4-BE49-F238E27FC236}">
                    <a16:creationId xmlns:a16="http://schemas.microsoft.com/office/drawing/2014/main" id="{82DEE14C-AD1C-4F4E-8F0E-901012A21E83}"/>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144" name="Group 143">
              <a:extLst>
                <a:ext uri="{FF2B5EF4-FFF2-40B4-BE49-F238E27FC236}">
                  <a16:creationId xmlns:a16="http://schemas.microsoft.com/office/drawing/2014/main" id="{CEB4B06F-BFE0-41B3-B9EA-9F05623DB681}"/>
                </a:ext>
              </a:extLst>
            </p:cNvPr>
            <p:cNvGrpSpPr/>
            <p:nvPr/>
          </p:nvGrpSpPr>
          <p:grpSpPr>
            <a:xfrm>
              <a:off x="6979898" y="4214714"/>
              <a:ext cx="1249681" cy="1124430"/>
              <a:chOff x="6503852" y="4680740"/>
              <a:chExt cx="1249681" cy="1124430"/>
            </a:xfrm>
          </p:grpSpPr>
          <p:sp>
            <p:nvSpPr>
              <p:cNvPr id="145" name="Rectangle: Rounded Corners 144">
                <a:extLst>
                  <a:ext uri="{FF2B5EF4-FFF2-40B4-BE49-F238E27FC236}">
                    <a16:creationId xmlns:a16="http://schemas.microsoft.com/office/drawing/2014/main" id="{6601F65E-430E-4ABF-8142-B4FD9E489C09}"/>
                  </a:ext>
                </a:extLst>
              </p:cNvPr>
              <p:cNvSpPr/>
              <p:nvPr/>
            </p:nvSpPr>
            <p:spPr bwMode="auto">
              <a:xfrm>
                <a:off x="6503852" y="4879340"/>
                <a:ext cx="1249681" cy="92583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6" name="Title 1">
                <a:extLst>
                  <a:ext uri="{FF2B5EF4-FFF2-40B4-BE49-F238E27FC236}">
                    <a16:creationId xmlns:a16="http://schemas.microsoft.com/office/drawing/2014/main" id="{05828089-BD2D-404F-B599-D3926B0CB265}"/>
                  </a:ext>
                </a:extLst>
              </p:cNvPr>
              <p:cNvSpPr txBox="1">
                <a:spLocks/>
              </p:cNvSpPr>
              <p:nvPr/>
            </p:nvSpPr>
            <p:spPr>
              <a:xfrm>
                <a:off x="6503852" y="4680740"/>
                <a:ext cx="6019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Node</a:t>
                </a:r>
              </a:p>
            </p:txBody>
          </p:sp>
        </p:grpSp>
        <p:grpSp>
          <p:nvGrpSpPr>
            <p:cNvPr id="149" name="Group 148">
              <a:extLst>
                <a:ext uri="{FF2B5EF4-FFF2-40B4-BE49-F238E27FC236}">
                  <a16:creationId xmlns:a16="http://schemas.microsoft.com/office/drawing/2014/main" id="{4F57E4FD-CFCC-46C2-8CC1-D0DA8C277FE4}"/>
                </a:ext>
              </a:extLst>
            </p:cNvPr>
            <p:cNvGrpSpPr/>
            <p:nvPr/>
          </p:nvGrpSpPr>
          <p:grpSpPr>
            <a:xfrm>
              <a:off x="7077325" y="4495741"/>
              <a:ext cx="506186" cy="724478"/>
              <a:chOff x="6302284" y="5191637"/>
              <a:chExt cx="506186" cy="724478"/>
            </a:xfrm>
          </p:grpSpPr>
          <p:sp>
            <p:nvSpPr>
              <p:cNvPr id="194" name="Rectangle: Rounded Corners 193">
                <a:extLst>
                  <a:ext uri="{FF2B5EF4-FFF2-40B4-BE49-F238E27FC236}">
                    <a16:creationId xmlns:a16="http://schemas.microsoft.com/office/drawing/2014/main" id="{3EB4640D-E55F-4EFE-8535-07D302BEFC63}"/>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95" name="Freeform: Shape 194">
                <a:extLst>
                  <a:ext uri="{FF2B5EF4-FFF2-40B4-BE49-F238E27FC236}">
                    <a16:creationId xmlns:a16="http://schemas.microsoft.com/office/drawing/2014/main" id="{D69C507D-54D9-4594-BF78-55B8173D4582}"/>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96" name="Title 1">
                <a:extLst>
                  <a:ext uri="{FF2B5EF4-FFF2-40B4-BE49-F238E27FC236}">
                    <a16:creationId xmlns:a16="http://schemas.microsoft.com/office/drawing/2014/main" id="{F72834EC-45E7-4425-BE9A-E9F355F1B294}"/>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197" name="Group 196">
              <a:extLst>
                <a:ext uri="{FF2B5EF4-FFF2-40B4-BE49-F238E27FC236}">
                  <a16:creationId xmlns:a16="http://schemas.microsoft.com/office/drawing/2014/main" id="{75B229B1-D6D2-4564-A59E-4B4FEB8314CA}"/>
                </a:ext>
              </a:extLst>
            </p:cNvPr>
            <p:cNvGrpSpPr/>
            <p:nvPr/>
          </p:nvGrpSpPr>
          <p:grpSpPr>
            <a:xfrm>
              <a:off x="7625965" y="4495741"/>
              <a:ext cx="506186" cy="724478"/>
              <a:chOff x="6302284" y="5191637"/>
              <a:chExt cx="506186" cy="724478"/>
            </a:xfrm>
          </p:grpSpPr>
          <p:sp>
            <p:nvSpPr>
              <p:cNvPr id="198" name="Rectangle: Rounded Corners 197">
                <a:extLst>
                  <a:ext uri="{FF2B5EF4-FFF2-40B4-BE49-F238E27FC236}">
                    <a16:creationId xmlns:a16="http://schemas.microsoft.com/office/drawing/2014/main" id="{F80F9D4F-AC06-4C96-B597-6E2CCB826406}"/>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99" name="Freeform: Shape 198">
                <a:extLst>
                  <a:ext uri="{FF2B5EF4-FFF2-40B4-BE49-F238E27FC236}">
                    <a16:creationId xmlns:a16="http://schemas.microsoft.com/office/drawing/2014/main" id="{37E55A33-73B8-434C-BEAB-DAEE393ACBF7}"/>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00" name="Title 1">
                <a:extLst>
                  <a:ext uri="{FF2B5EF4-FFF2-40B4-BE49-F238E27FC236}">
                    <a16:creationId xmlns:a16="http://schemas.microsoft.com/office/drawing/2014/main" id="{BCA1D1E1-5985-4544-8FD0-458A1593EB3C}"/>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201" name="Group 200">
              <a:extLst>
                <a:ext uri="{FF2B5EF4-FFF2-40B4-BE49-F238E27FC236}">
                  <a16:creationId xmlns:a16="http://schemas.microsoft.com/office/drawing/2014/main" id="{DACE3652-B22D-4BD7-895F-BF6F515E2D3C}"/>
                </a:ext>
              </a:extLst>
            </p:cNvPr>
            <p:cNvGrpSpPr/>
            <p:nvPr/>
          </p:nvGrpSpPr>
          <p:grpSpPr>
            <a:xfrm>
              <a:off x="8391503" y="4214714"/>
              <a:ext cx="1028701" cy="1124430"/>
              <a:chOff x="7915457" y="4680740"/>
              <a:chExt cx="1028701" cy="1124430"/>
            </a:xfrm>
          </p:grpSpPr>
          <p:sp>
            <p:nvSpPr>
              <p:cNvPr id="202" name="Rectangle: Rounded Corners 201">
                <a:extLst>
                  <a:ext uri="{FF2B5EF4-FFF2-40B4-BE49-F238E27FC236}">
                    <a16:creationId xmlns:a16="http://schemas.microsoft.com/office/drawing/2014/main" id="{B034ECC4-CF02-4B9C-A20B-F8D62DC7AA83}"/>
                  </a:ext>
                </a:extLst>
              </p:cNvPr>
              <p:cNvSpPr/>
              <p:nvPr/>
            </p:nvSpPr>
            <p:spPr bwMode="auto">
              <a:xfrm>
                <a:off x="7915458" y="4879340"/>
                <a:ext cx="691646" cy="92583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03" name="Title 1">
                <a:extLst>
                  <a:ext uri="{FF2B5EF4-FFF2-40B4-BE49-F238E27FC236}">
                    <a16:creationId xmlns:a16="http://schemas.microsoft.com/office/drawing/2014/main" id="{A6130D3F-C7B4-4BEC-A153-5BFD7C672932}"/>
                  </a:ext>
                </a:extLst>
              </p:cNvPr>
              <p:cNvSpPr txBox="1">
                <a:spLocks/>
              </p:cNvSpPr>
              <p:nvPr/>
            </p:nvSpPr>
            <p:spPr>
              <a:xfrm>
                <a:off x="7915457" y="4680740"/>
                <a:ext cx="102870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kubelet</a:t>
                </a:r>
              </a:p>
            </p:txBody>
          </p:sp>
        </p:grpSp>
        <p:grpSp>
          <p:nvGrpSpPr>
            <p:cNvPr id="207" name="Group 206">
              <a:extLst>
                <a:ext uri="{FF2B5EF4-FFF2-40B4-BE49-F238E27FC236}">
                  <a16:creationId xmlns:a16="http://schemas.microsoft.com/office/drawing/2014/main" id="{1EF10605-E972-42BF-B370-3B75F474D439}"/>
                </a:ext>
              </a:extLst>
            </p:cNvPr>
            <p:cNvGrpSpPr/>
            <p:nvPr/>
          </p:nvGrpSpPr>
          <p:grpSpPr>
            <a:xfrm>
              <a:off x="9403081" y="4960200"/>
              <a:ext cx="43533" cy="87067"/>
              <a:chOff x="10542962" y="4379477"/>
              <a:chExt cx="33101" cy="66203"/>
            </a:xfrm>
          </p:grpSpPr>
          <p:sp>
            <p:nvSpPr>
              <p:cNvPr id="209" name="Freeform: Shape 208">
                <a:extLst>
                  <a:ext uri="{FF2B5EF4-FFF2-40B4-BE49-F238E27FC236}">
                    <a16:creationId xmlns:a16="http://schemas.microsoft.com/office/drawing/2014/main" id="{B25D70EA-58D9-49C2-84E8-0146B50B1154}"/>
                  </a:ext>
                </a:extLst>
              </p:cNvPr>
              <p:cNvSpPr/>
              <p:nvPr/>
            </p:nvSpPr>
            <p:spPr>
              <a:xfrm>
                <a:off x="10542962" y="4379477"/>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7C033990-6749-4562-B924-BA2433CDB473}"/>
                  </a:ext>
                </a:extLst>
              </p:cNvPr>
              <p:cNvSpPr/>
              <p:nvPr/>
            </p:nvSpPr>
            <p:spPr>
              <a:xfrm>
                <a:off x="10542962" y="4412579"/>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grpSp>
        <p:grpSp>
          <p:nvGrpSpPr>
            <p:cNvPr id="211" name="Group 210">
              <a:extLst>
                <a:ext uri="{FF2B5EF4-FFF2-40B4-BE49-F238E27FC236}">
                  <a16:creationId xmlns:a16="http://schemas.microsoft.com/office/drawing/2014/main" id="{6F43D2E5-59E1-4AE3-8BBF-3D57BBFAFD11}"/>
                </a:ext>
              </a:extLst>
            </p:cNvPr>
            <p:cNvGrpSpPr/>
            <p:nvPr/>
          </p:nvGrpSpPr>
          <p:grpSpPr>
            <a:xfrm>
              <a:off x="8488930" y="4495741"/>
              <a:ext cx="506186" cy="724478"/>
              <a:chOff x="6302284" y="5191637"/>
              <a:chExt cx="506186" cy="724478"/>
            </a:xfrm>
          </p:grpSpPr>
          <p:sp>
            <p:nvSpPr>
              <p:cNvPr id="212" name="Rectangle: Rounded Corners 211">
                <a:extLst>
                  <a:ext uri="{FF2B5EF4-FFF2-40B4-BE49-F238E27FC236}">
                    <a16:creationId xmlns:a16="http://schemas.microsoft.com/office/drawing/2014/main" id="{810335AA-42ED-42E2-AB8C-BC5DE0153086}"/>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13" name="Freeform: Shape 212">
                <a:extLst>
                  <a:ext uri="{FF2B5EF4-FFF2-40B4-BE49-F238E27FC236}">
                    <a16:creationId xmlns:a16="http://schemas.microsoft.com/office/drawing/2014/main" id="{70432F97-69E1-4659-8783-BF4B9FD35A90}"/>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14" name="Title 1">
                <a:extLst>
                  <a:ext uri="{FF2B5EF4-FFF2-40B4-BE49-F238E27FC236}">
                    <a16:creationId xmlns:a16="http://schemas.microsoft.com/office/drawing/2014/main" id="{8E3A0B99-4FE3-4ED2-86A1-49EAD8983AD5}"/>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sp>
          <p:nvSpPr>
            <p:cNvPr id="215" name="Rectangle 214">
              <a:extLst>
                <a:ext uri="{FF2B5EF4-FFF2-40B4-BE49-F238E27FC236}">
                  <a16:creationId xmlns:a16="http://schemas.microsoft.com/office/drawing/2014/main" id="{A65689D8-1148-4F1D-971D-D30C8FBE5EB9}"/>
                </a:ext>
              </a:extLst>
            </p:cNvPr>
            <p:cNvSpPr/>
            <p:nvPr/>
          </p:nvSpPr>
          <p:spPr bwMode="auto">
            <a:xfrm>
              <a:off x="10513995" y="4413314"/>
              <a:ext cx="759011" cy="878541"/>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a:extLst>
                <a:ext uri="{FF2B5EF4-FFF2-40B4-BE49-F238E27FC236}">
                  <a16:creationId xmlns:a16="http://schemas.microsoft.com/office/drawing/2014/main" id="{74445791-1093-4C6E-AE87-E8B33E100814}"/>
                </a:ext>
              </a:extLst>
            </p:cNvPr>
            <p:cNvSpPr/>
            <p:nvPr/>
          </p:nvSpPr>
          <p:spPr bwMode="auto">
            <a:xfrm>
              <a:off x="8444389" y="4477763"/>
              <a:ext cx="592853" cy="793820"/>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17" name="Group 216">
              <a:extLst>
                <a:ext uri="{FF2B5EF4-FFF2-40B4-BE49-F238E27FC236}">
                  <a16:creationId xmlns:a16="http://schemas.microsoft.com/office/drawing/2014/main" id="{902CA2FF-8491-44F5-B101-F8B3C422720D}"/>
                </a:ext>
              </a:extLst>
            </p:cNvPr>
            <p:cNvGrpSpPr/>
            <p:nvPr/>
          </p:nvGrpSpPr>
          <p:grpSpPr>
            <a:xfrm>
              <a:off x="8488930" y="4495741"/>
              <a:ext cx="506186" cy="724478"/>
              <a:chOff x="6302284" y="5191637"/>
              <a:chExt cx="506186" cy="724478"/>
            </a:xfrm>
          </p:grpSpPr>
          <p:sp>
            <p:nvSpPr>
              <p:cNvPr id="218" name="Rectangle: Rounded Corners 217">
                <a:extLst>
                  <a:ext uri="{FF2B5EF4-FFF2-40B4-BE49-F238E27FC236}">
                    <a16:creationId xmlns:a16="http://schemas.microsoft.com/office/drawing/2014/main" id="{E5913BC6-4041-4F2A-BB80-CE4B1EED036F}"/>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19" name="Freeform: Shape 218">
                <a:extLst>
                  <a:ext uri="{FF2B5EF4-FFF2-40B4-BE49-F238E27FC236}">
                    <a16:creationId xmlns:a16="http://schemas.microsoft.com/office/drawing/2014/main" id="{9AEFF254-7EF1-4BB9-9028-7B570B17748D}"/>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20" name="Title 1">
                <a:extLst>
                  <a:ext uri="{FF2B5EF4-FFF2-40B4-BE49-F238E27FC236}">
                    <a16:creationId xmlns:a16="http://schemas.microsoft.com/office/drawing/2014/main" id="{35180910-356C-4109-8C36-23565AACDF4D}"/>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containers</a:t>
                </a:r>
              </a:p>
            </p:txBody>
          </p:sp>
        </p:grpSp>
        <p:cxnSp>
          <p:nvCxnSpPr>
            <p:cNvPr id="221" name="Straight Connector 220">
              <a:extLst>
                <a:ext uri="{FF2B5EF4-FFF2-40B4-BE49-F238E27FC236}">
                  <a16:creationId xmlns:a16="http://schemas.microsoft.com/office/drawing/2014/main" id="{42221777-1497-4020-A4B3-C0DFD500D152}"/>
                </a:ext>
              </a:extLst>
            </p:cNvPr>
            <p:cNvCxnSpPr>
              <a:cxnSpLocks/>
            </p:cNvCxnSpPr>
            <p:nvPr/>
          </p:nvCxnSpPr>
          <p:spPr>
            <a:xfrm>
              <a:off x="7604738" y="2858980"/>
              <a:ext cx="0" cy="27551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E905CB5C-EB9A-49F6-A59A-09EA7DCBCBED}"/>
                </a:ext>
              </a:extLst>
            </p:cNvPr>
            <p:cNvSpPr/>
            <p:nvPr/>
          </p:nvSpPr>
          <p:spPr>
            <a:xfrm>
              <a:off x="7122246" y="2399621"/>
              <a:ext cx="960582" cy="461665"/>
            </a:xfrm>
            <a:prstGeom prst="rect">
              <a:avLst/>
            </a:prstGeom>
          </p:spPr>
          <p:txBody>
            <a:bodyPr wrap="square">
              <a:spAutoFit/>
            </a:bodyPr>
            <a:lstStyle/>
            <a:p>
              <a:pPr algn="ctr" defTabSz="914192">
                <a:spcBef>
                  <a:spcPct val="0"/>
                </a:spcBef>
                <a:defRPr/>
              </a:pPr>
              <a:r>
                <a:rPr lang="en-US" sz="800">
                  <a:ln w="3175">
                    <a:noFill/>
                  </a:ln>
                  <a:solidFill>
                    <a:srgbClr val="000000"/>
                  </a:solidFill>
                  <a:latin typeface="Segoe UI" panose="020B0502040204020203" pitchFamily="34" charset="0"/>
                  <a:cs typeface="Segoe UI" pitchFamily="34" charset="0"/>
                </a:rPr>
                <a:t>Decrypt</a:t>
              </a:r>
            </a:p>
            <a:p>
              <a:pPr algn="ctr" defTabSz="914192">
                <a:spcBef>
                  <a:spcPct val="0"/>
                </a:spcBef>
                <a:defRPr/>
              </a:pPr>
              <a:r>
                <a:rPr lang="en-US" sz="800">
                  <a:ln w="3175">
                    <a:noFill/>
                  </a:ln>
                  <a:solidFill>
                    <a:srgbClr val="000000"/>
                  </a:solidFill>
                  <a:latin typeface="Segoe UI" panose="020B0502040204020203" pitchFamily="34" charset="0"/>
                  <a:cs typeface="Segoe UI" pitchFamily="34" charset="0"/>
                </a:rPr>
                <a:t>Decompress</a:t>
              </a:r>
            </a:p>
            <a:p>
              <a:pPr algn="ctr" defTabSz="914192">
                <a:spcBef>
                  <a:spcPct val="0"/>
                </a:spcBef>
                <a:defRPr/>
              </a:pPr>
              <a:r>
                <a:rPr lang="en-US" sz="800">
                  <a:ln w="3175">
                    <a:noFill/>
                  </a:ln>
                  <a:solidFill>
                    <a:srgbClr val="000000"/>
                  </a:solidFill>
                  <a:latin typeface="Segoe UI" panose="020B0502040204020203" pitchFamily="34" charset="0"/>
                  <a:cs typeface="Segoe UI" pitchFamily="34" charset="0"/>
                </a:rPr>
                <a:t>Send to Storage</a:t>
              </a:r>
            </a:p>
          </p:txBody>
        </p:sp>
        <p:sp>
          <p:nvSpPr>
            <p:cNvPr id="223" name="Oval 222">
              <a:extLst>
                <a:ext uri="{FF2B5EF4-FFF2-40B4-BE49-F238E27FC236}">
                  <a16:creationId xmlns:a16="http://schemas.microsoft.com/office/drawing/2014/main" id="{08BF0B74-9662-49C8-9143-E5CEDD19FB56}"/>
                </a:ext>
              </a:extLst>
            </p:cNvPr>
            <p:cNvSpPr/>
            <p:nvPr/>
          </p:nvSpPr>
          <p:spPr bwMode="auto">
            <a:xfrm>
              <a:off x="7785395" y="289090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24" name="Oval 223">
              <a:extLst>
                <a:ext uri="{FF2B5EF4-FFF2-40B4-BE49-F238E27FC236}">
                  <a16:creationId xmlns:a16="http://schemas.microsoft.com/office/drawing/2014/main" id="{9D6C1040-AD10-4D8E-9572-B983DB374D1B}"/>
                </a:ext>
              </a:extLst>
            </p:cNvPr>
            <p:cNvSpPr/>
            <p:nvPr/>
          </p:nvSpPr>
          <p:spPr bwMode="auto">
            <a:xfrm>
              <a:off x="8823964" y="396229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25" name="Oval 224">
              <a:extLst>
                <a:ext uri="{FF2B5EF4-FFF2-40B4-BE49-F238E27FC236}">
                  <a16:creationId xmlns:a16="http://schemas.microsoft.com/office/drawing/2014/main" id="{57D54A1D-79BE-49BC-A684-A2759ED145BE}"/>
                </a:ext>
              </a:extLst>
            </p:cNvPr>
            <p:cNvSpPr/>
            <p:nvPr/>
          </p:nvSpPr>
          <p:spPr bwMode="auto">
            <a:xfrm>
              <a:off x="9268857" y="396284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26" name="Oval 225">
              <a:extLst>
                <a:ext uri="{FF2B5EF4-FFF2-40B4-BE49-F238E27FC236}">
                  <a16:creationId xmlns:a16="http://schemas.microsoft.com/office/drawing/2014/main" id="{ECDCCB11-A038-492C-8FE6-D0A8FC4B9CFA}"/>
                </a:ext>
              </a:extLst>
            </p:cNvPr>
            <p:cNvSpPr/>
            <p:nvPr/>
          </p:nvSpPr>
          <p:spPr bwMode="auto">
            <a:xfrm>
              <a:off x="11045977" y="401322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sp>
        <p:nvSpPr>
          <p:cNvPr id="147" name="Isosceles Triangle 146">
            <a:extLst>
              <a:ext uri="{FF2B5EF4-FFF2-40B4-BE49-F238E27FC236}">
                <a16:creationId xmlns:a16="http://schemas.microsoft.com/office/drawing/2014/main" id="{981A45B0-2119-425A-8AB1-ECED82A294AC}"/>
              </a:ext>
              <a:ext uri="{C183D7F6-B498-43B3-948B-1728B52AA6E4}">
                <adec:decorative xmlns:adec="http://schemas.microsoft.com/office/drawing/2017/decorative" val="1"/>
              </a:ext>
            </a:extLst>
          </p:cNvPr>
          <p:cNvSpPr/>
          <p:nvPr/>
        </p:nvSpPr>
        <p:spPr bwMode="auto">
          <a:xfrm rot="10800000">
            <a:off x="9204229"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0" name="Group 159">
            <a:extLst>
              <a:ext uri="{FF2B5EF4-FFF2-40B4-BE49-F238E27FC236}">
                <a16:creationId xmlns:a16="http://schemas.microsoft.com/office/drawing/2014/main" id="{EA3CDC64-0944-4587-95B6-FFE1C7C63C96}"/>
              </a:ext>
              <a:ext uri="{C183D7F6-B498-43B3-948B-1728B52AA6E4}">
                <adec:decorative xmlns:adec="http://schemas.microsoft.com/office/drawing/2017/decorative" val="1"/>
              </a:ext>
            </a:extLst>
          </p:cNvPr>
          <p:cNvGrpSpPr/>
          <p:nvPr/>
        </p:nvGrpSpPr>
        <p:grpSpPr>
          <a:xfrm>
            <a:off x="333451" y="161073"/>
            <a:ext cx="1371600" cy="1005635"/>
            <a:chOff x="384750" y="182743"/>
            <a:chExt cx="1371600" cy="1005635"/>
          </a:xfrm>
        </p:grpSpPr>
        <p:sp>
          <p:nvSpPr>
            <p:cNvPr id="234" name="Rectangle 233">
              <a:extLst>
                <a:ext uri="{FF2B5EF4-FFF2-40B4-BE49-F238E27FC236}">
                  <a16:creationId xmlns:a16="http://schemas.microsoft.com/office/drawing/2014/main" id="{12D9976A-DFE0-4681-ABA8-2A8EB7FC270A}"/>
                </a:ext>
              </a:extLst>
            </p:cNvPr>
            <p:cNvSpPr/>
            <p:nvPr/>
          </p:nvSpPr>
          <p:spPr>
            <a:xfrm>
              <a:off x="384750" y="788268"/>
              <a:ext cx="1371600" cy="400110"/>
            </a:xfrm>
            <a:prstGeom prst="rect">
              <a:avLst/>
            </a:prstGeom>
          </p:spPr>
          <p:txBody>
            <a:bodyPr wrap="square">
              <a:noAutofit/>
            </a:bodyPr>
            <a:lstStyle/>
            <a:p>
              <a:pPr algn="ctr" defTabSz="914192">
                <a:defRPr/>
              </a:pPr>
              <a:r>
                <a:rPr lang="en-US" sz="1000">
                  <a:solidFill>
                    <a:srgbClr val="D2D2D2"/>
                  </a:solidFill>
                  <a:latin typeface="Segoe UI"/>
                  <a:cs typeface="Segoe UI" pitchFamily="34" charset="0"/>
                </a:rPr>
                <a:t>Lift and shift to containers</a:t>
              </a:r>
            </a:p>
          </p:txBody>
        </p:sp>
        <p:grpSp>
          <p:nvGrpSpPr>
            <p:cNvPr id="235" name="Group 234">
              <a:extLst>
                <a:ext uri="{FF2B5EF4-FFF2-40B4-BE49-F238E27FC236}">
                  <a16:creationId xmlns:a16="http://schemas.microsoft.com/office/drawing/2014/main" id="{5487B7AB-0280-439F-8977-5E35600D131B}"/>
                </a:ext>
              </a:extLst>
            </p:cNvPr>
            <p:cNvGrpSpPr/>
            <p:nvPr/>
          </p:nvGrpSpPr>
          <p:grpSpPr>
            <a:xfrm>
              <a:off x="661970" y="182743"/>
              <a:ext cx="817153" cy="510741"/>
              <a:chOff x="2473324" y="3092343"/>
              <a:chExt cx="1138048" cy="711307"/>
            </a:xfrm>
          </p:grpSpPr>
          <p:grpSp>
            <p:nvGrpSpPr>
              <p:cNvPr id="236" name="Group 235">
                <a:extLst>
                  <a:ext uri="{FF2B5EF4-FFF2-40B4-BE49-F238E27FC236}">
                    <a16:creationId xmlns:a16="http://schemas.microsoft.com/office/drawing/2014/main" id="{005BEED7-2C2E-40F0-96B8-C01C6A7F838C}"/>
                  </a:ext>
                </a:extLst>
              </p:cNvPr>
              <p:cNvGrpSpPr/>
              <p:nvPr/>
            </p:nvGrpSpPr>
            <p:grpSpPr>
              <a:xfrm>
                <a:off x="2688643" y="3092343"/>
                <a:ext cx="922729" cy="200438"/>
                <a:chOff x="2688643" y="3092343"/>
                <a:chExt cx="922729" cy="200438"/>
              </a:xfrm>
            </p:grpSpPr>
            <p:sp>
              <p:nvSpPr>
                <p:cNvPr id="244" name="Freeform: Shape 243">
                  <a:extLst>
                    <a:ext uri="{FF2B5EF4-FFF2-40B4-BE49-F238E27FC236}">
                      <a16:creationId xmlns:a16="http://schemas.microsoft.com/office/drawing/2014/main" id="{DB831A56-F950-417F-B978-0915E8649DC6}"/>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45" name="Freeform: Shape 244">
                  <a:extLst>
                    <a:ext uri="{FF2B5EF4-FFF2-40B4-BE49-F238E27FC236}">
                      <a16:creationId xmlns:a16="http://schemas.microsoft.com/office/drawing/2014/main" id="{6FFDACDA-889B-4D09-BD4D-4AACE4628361}"/>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46" name="Freeform: Shape 245">
                  <a:extLst>
                    <a:ext uri="{FF2B5EF4-FFF2-40B4-BE49-F238E27FC236}">
                      <a16:creationId xmlns:a16="http://schemas.microsoft.com/office/drawing/2014/main" id="{F3C6A6E7-F5EA-4022-87B1-982691EB7641}"/>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47" name="Freeform: Shape 246">
                  <a:extLst>
                    <a:ext uri="{FF2B5EF4-FFF2-40B4-BE49-F238E27FC236}">
                      <a16:creationId xmlns:a16="http://schemas.microsoft.com/office/drawing/2014/main" id="{73CB7E63-7AB9-4762-B4D7-1EBEB104982A}"/>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237" name="Freeform: Shape 236">
                <a:extLst>
                  <a:ext uri="{FF2B5EF4-FFF2-40B4-BE49-F238E27FC236}">
                    <a16:creationId xmlns:a16="http://schemas.microsoft.com/office/drawing/2014/main" id="{995E54A0-3070-42F6-9C85-6328868DE51D}"/>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238" name="Group 237">
                <a:extLst>
                  <a:ext uri="{FF2B5EF4-FFF2-40B4-BE49-F238E27FC236}">
                    <a16:creationId xmlns:a16="http://schemas.microsoft.com/office/drawing/2014/main" id="{F0D18688-4C86-4F30-9FB9-185E8CDCDD43}"/>
                  </a:ext>
                </a:extLst>
              </p:cNvPr>
              <p:cNvGrpSpPr/>
              <p:nvPr/>
            </p:nvGrpSpPr>
            <p:grpSpPr>
              <a:xfrm>
                <a:off x="3062706" y="3298775"/>
                <a:ext cx="426743" cy="200438"/>
                <a:chOff x="3062706" y="3308474"/>
                <a:chExt cx="426743" cy="200438"/>
              </a:xfrm>
            </p:grpSpPr>
            <p:sp>
              <p:nvSpPr>
                <p:cNvPr id="242" name="Freeform: Shape 241">
                  <a:extLst>
                    <a:ext uri="{FF2B5EF4-FFF2-40B4-BE49-F238E27FC236}">
                      <a16:creationId xmlns:a16="http://schemas.microsoft.com/office/drawing/2014/main" id="{517A0A73-2A87-416D-A83F-5D78406787DD}"/>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43" name="Freeform: Shape 242">
                  <a:extLst>
                    <a:ext uri="{FF2B5EF4-FFF2-40B4-BE49-F238E27FC236}">
                      <a16:creationId xmlns:a16="http://schemas.microsoft.com/office/drawing/2014/main" id="{2FBFD872-7C9E-49DE-BACF-3B65ED1F311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239" name="Freeform: Shape 238">
                <a:extLst>
                  <a:ext uri="{FF2B5EF4-FFF2-40B4-BE49-F238E27FC236}">
                    <a16:creationId xmlns:a16="http://schemas.microsoft.com/office/drawing/2014/main" id="{0EEE9BEA-C1A8-4475-9886-37457497C088}"/>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240" name="Rectangle 239">
                <a:extLst>
                  <a:ext uri="{FF2B5EF4-FFF2-40B4-BE49-F238E27FC236}">
                    <a16:creationId xmlns:a16="http://schemas.microsoft.com/office/drawing/2014/main" id="{DA07B654-D23C-48A3-9389-DE9747E0A3CC}"/>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241" name="Straight Arrow Connector 240">
                <a:extLst>
                  <a:ext uri="{FF2B5EF4-FFF2-40B4-BE49-F238E27FC236}">
                    <a16:creationId xmlns:a16="http://schemas.microsoft.com/office/drawing/2014/main" id="{85B1D1B8-30FE-460C-ADA7-5C62ABC3E8BA}"/>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48" name="Group 247">
            <a:extLst>
              <a:ext uri="{FF2B5EF4-FFF2-40B4-BE49-F238E27FC236}">
                <a16:creationId xmlns:a16="http://schemas.microsoft.com/office/drawing/2014/main" id="{11D56B44-1685-400A-9EAB-1A2A5E34CAC1}"/>
              </a:ext>
              <a:ext uri="{C183D7F6-B498-43B3-948B-1728B52AA6E4}">
                <adec:decorative xmlns:adec="http://schemas.microsoft.com/office/drawing/2017/decorative" val="1"/>
              </a:ext>
            </a:extLst>
          </p:cNvPr>
          <p:cNvGrpSpPr/>
          <p:nvPr/>
        </p:nvGrpSpPr>
        <p:grpSpPr>
          <a:xfrm>
            <a:off x="2410693" y="140186"/>
            <a:ext cx="1371600" cy="872633"/>
            <a:chOff x="2117745" y="161856"/>
            <a:chExt cx="1371600" cy="872633"/>
          </a:xfrm>
        </p:grpSpPr>
        <p:sp>
          <p:nvSpPr>
            <p:cNvPr id="249" name="Rectangle 248">
              <a:extLst>
                <a:ext uri="{FF2B5EF4-FFF2-40B4-BE49-F238E27FC236}">
                  <a16:creationId xmlns:a16="http://schemas.microsoft.com/office/drawing/2014/main" id="{4C79CC31-D2E5-4C7B-928C-E390A20A7C50}"/>
                </a:ext>
              </a:extLst>
            </p:cNvPr>
            <p:cNvSpPr/>
            <p:nvPr/>
          </p:nvSpPr>
          <p:spPr>
            <a:xfrm>
              <a:off x="211774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250" name="Relationship_F003" title="Icon of three boxes connected by lines">
              <a:extLst>
                <a:ext uri="{FF2B5EF4-FFF2-40B4-BE49-F238E27FC236}">
                  <a16:creationId xmlns:a16="http://schemas.microsoft.com/office/drawing/2014/main" id="{480D8567-B064-4127-BF11-D3E432578242}"/>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51" name="Group 250">
            <a:extLst>
              <a:ext uri="{FF2B5EF4-FFF2-40B4-BE49-F238E27FC236}">
                <a16:creationId xmlns:a16="http://schemas.microsoft.com/office/drawing/2014/main" id="{1FD4508D-E625-4137-94F5-6E617E5014AD}"/>
              </a:ext>
              <a:ext uri="{C183D7F6-B498-43B3-948B-1728B52AA6E4}">
                <adec:decorative xmlns:adec="http://schemas.microsoft.com/office/drawing/2017/decorative" val="1"/>
              </a:ext>
            </a:extLst>
          </p:cNvPr>
          <p:cNvGrpSpPr/>
          <p:nvPr/>
        </p:nvGrpSpPr>
        <p:grpSpPr>
          <a:xfrm>
            <a:off x="4487935" y="128409"/>
            <a:ext cx="1371600" cy="1038299"/>
            <a:chOff x="10782722" y="150079"/>
            <a:chExt cx="1371600" cy="1038299"/>
          </a:xfrm>
        </p:grpSpPr>
        <p:sp>
          <p:nvSpPr>
            <p:cNvPr id="252" name="Rectangle 251">
              <a:extLst>
                <a:ext uri="{FF2B5EF4-FFF2-40B4-BE49-F238E27FC236}">
                  <a16:creationId xmlns:a16="http://schemas.microsoft.com/office/drawing/2014/main" id="{F133AB07-4AD2-4D48-AF9A-2D4B6F8E37C1}"/>
                </a:ext>
              </a:extLst>
            </p:cNvPr>
            <p:cNvSpPr/>
            <p:nvPr/>
          </p:nvSpPr>
          <p:spPr>
            <a:xfrm>
              <a:off x="10782722"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253" name="Group 252">
              <a:extLst>
                <a:ext uri="{FF2B5EF4-FFF2-40B4-BE49-F238E27FC236}">
                  <a16:creationId xmlns:a16="http://schemas.microsoft.com/office/drawing/2014/main" id="{22DC8B89-C2F4-46B6-A802-1A711EC0D662}"/>
                </a:ext>
              </a:extLst>
            </p:cNvPr>
            <p:cNvGrpSpPr>
              <a:grpSpLocks noChangeAspect="1"/>
            </p:cNvGrpSpPr>
            <p:nvPr/>
          </p:nvGrpSpPr>
          <p:grpSpPr>
            <a:xfrm>
              <a:off x="11197981" y="150079"/>
              <a:ext cx="541082" cy="576072"/>
              <a:chOff x="6526200" y="1216702"/>
              <a:chExt cx="1273056" cy="1355381"/>
            </a:xfrm>
          </p:grpSpPr>
          <p:sp>
            <p:nvSpPr>
              <p:cNvPr id="254" name="Shield_EA18" title="Icon of a shield">
                <a:extLst>
                  <a:ext uri="{FF2B5EF4-FFF2-40B4-BE49-F238E27FC236}">
                    <a16:creationId xmlns:a16="http://schemas.microsoft.com/office/drawing/2014/main" id="{92020323-884C-42CA-92FA-3282918AB222}"/>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55" name="DeveloperTools_EC7A" title="Icon of a wrench and a screwdriver">
                <a:extLst>
                  <a:ext uri="{FF2B5EF4-FFF2-40B4-BE49-F238E27FC236}">
                    <a16:creationId xmlns:a16="http://schemas.microsoft.com/office/drawing/2014/main" id="{C8ACB991-ED05-420E-B17A-1043F3A197AF}"/>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56" name="Group 255">
            <a:extLst>
              <a:ext uri="{FF2B5EF4-FFF2-40B4-BE49-F238E27FC236}">
                <a16:creationId xmlns:a16="http://schemas.microsoft.com/office/drawing/2014/main" id="{5037EDFF-F5A6-4D69-86AE-51C71C65BB5A}"/>
              </a:ext>
              <a:ext uri="{C183D7F6-B498-43B3-948B-1728B52AA6E4}">
                <adec:decorative xmlns:adec="http://schemas.microsoft.com/office/drawing/2017/decorative" val="1"/>
              </a:ext>
            </a:extLst>
          </p:cNvPr>
          <p:cNvGrpSpPr/>
          <p:nvPr/>
        </p:nvGrpSpPr>
        <p:grpSpPr>
          <a:xfrm>
            <a:off x="6565177" y="129839"/>
            <a:ext cx="1371600" cy="1036869"/>
            <a:chOff x="3850740" y="151509"/>
            <a:chExt cx="1371600" cy="1036869"/>
          </a:xfrm>
        </p:grpSpPr>
        <p:sp>
          <p:nvSpPr>
            <p:cNvPr id="257" name="Rectangle 256">
              <a:extLst>
                <a:ext uri="{FF2B5EF4-FFF2-40B4-BE49-F238E27FC236}">
                  <a16:creationId xmlns:a16="http://schemas.microsoft.com/office/drawing/2014/main" id="{2CBEB80A-3373-4360-AAC7-1E67726FEE16}"/>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258" name="Brain_3" title="Icon of a brain">
              <a:extLst>
                <a:ext uri="{FF2B5EF4-FFF2-40B4-BE49-F238E27FC236}">
                  <a16:creationId xmlns:a16="http://schemas.microsoft.com/office/drawing/2014/main" id="{A2CAEFE2-58A7-4DA1-9B23-3DDFBF084DA5}"/>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E7DE2C1B-FCC1-4130-9D8B-C792B8D68793}"/>
              </a:ext>
              <a:ext uri="{C183D7F6-B498-43B3-948B-1728B52AA6E4}">
                <adec:decorative xmlns:adec="http://schemas.microsoft.com/office/drawing/2017/decorative" val="1"/>
              </a:ext>
            </a:extLst>
          </p:cNvPr>
          <p:cNvGrpSpPr/>
          <p:nvPr/>
        </p:nvGrpSpPr>
        <p:grpSpPr>
          <a:xfrm>
            <a:off x="10719662" y="207569"/>
            <a:ext cx="1371600" cy="959139"/>
            <a:chOff x="10719662" y="207569"/>
            <a:chExt cx="1371600" cy="959139"/>
          </a:xfrm>
        </p:grpSpPr>
        <p:sp>
          <p:nvSpPr>
            <p:cNvPr id="162" name="binary" title="Icon of binary code, ones and zeros">
              <a:extLst>
                <a:ext uri="{FF2B5EF4-FFF2-40B4-BE49-F238E27FC236}">
                  <a16:creationId xmlns:a16="http://schemas.microsoft.com/office/drawing/2014/main" id="{4417F270-83CF-4785-8387-AEE3F37593C6}"/>
                </a:ext>
              </a:extLst>
            </p:cNvPr>
            <p:cNvSpPr>
              <a:spLocks noChangeAspect="1" noEditPoints="1"/>
            </p:cNvSpPr>
            <p:nvPr/>
          </p:nvSpPr>
          <p:spPr bwMode="auto">
            <a:xfrm>
              <a:off x="11339423" y="20756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63" name="Group 162">
              <a:extLst>
                <a:ext uri="{FF2B5EF4-FFF2-40B4-BE49-F238E27FC236}">
                  <a16:creationId xmlns:a16="http://schemas.microsoft.com/office/drawing/2014/main" id="{BF1F7FFC-A71F-40CB-89E9-9F61275CA0AE}"/>
                </a:ext>
              </a:extLst>
            </p:cNvPr>
            <p:cNvGrpSpPr/>
            <p:nvPr/>
          </p:nvGrpSpPr>
          <p:grpSpPr>
            <a:xfrm>
              <a:off x="10896110" y="344588"/>
              <a:ext cx="338404" cy="143714"/>
              <a:chOff x="8802877" y="1279923"/>
              <a:chExt cx="255843" cy="143714"/>
            </a:xfrm>
          </p:grpSpPr>
          <p:cxnSp>
            <p:nvCxnSpPr>
              <p:cNvPr id="165" name="Straight Connector 164">
                <a:extLst>
                  <a:ext uri="{FF2B5EF4-FFF2-40B4-BE49-F238E27FC236}">
                    <a16:creationId xmlns:a16="http://schemas.microsoft.com/office/drawing/2014/main" id="{FEE4233C-EF45-4B74-8A28-44A77945760B}"/>
                  </a:ext>
                </a:extLst>
              </p:cNvPr>
              <p:cNvCxnSpPr/>
              <p:nvPr/>
            </p:nvCxnSpPr>
            <p:spPr>
              <a:xfrm flipH="1">
                <a:off x="8802877" y="1279923"/>
                <a:ext cx="255843"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6" name="Straight Connector 165">
                <a:extLst>
                  <a:ext uri="{FF2B5EF4-FFF2-40B4-BE49-F238E27FC236}">
                    <a16:creationId xmlns:a16="http://schemas.microsoft.com/office/drawing/2014/main" id="{EB8DEFB6-DF30-49FD-BACB-4489755AD2E5}"/>
                  </a:ext>
                </a:extLst>
              </p:cNvPr>
              <p:cNvCxnSpPr>
                <a:cxnSpLocks/>
              </p:cNvCxnSpPr>
              <p:nvPr/>
            </p:nvCxnSpPr>
            <p:spPr>
              <a:xfrm flipH="1">
                <a:off x="8931589" y="1351780"/>
                <a:ext cx="127131"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5BC7D004-FEAA-4E55-BD38-5BC2E0C8E810}"/>
                  </a:ext>
                </a:extLst>
              </p:cNvPr>
              <p:cNvCxnSpPr>
                <a:cxnSpLocks/>
              </p:cNvCxnSpPr>
              <p:nvPr/>
            </p:nvCxnSpPr>
            <p:spPr>
              <a:xfrm flipH="1">
                <a:off x="8873153" y="1423637"/>
                <a:ext cx="185567" cy="0"/>
              </a:xfrm>
              <a:prstGeom prst="line">
                <a:avLst/>
              </a:pr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64" name="Rectangle 163">
              <a:extLst>
                <a:ext uri="{FF2B5EF4-FFF2-40B4-BE49-F238E27FC236}">
                  <a16:creationId xmlns:a16="http://schemas.microsoft.com/office/drawing/2014/main" id="{0E157AB7-79C7-4F86-B08D-CC513BE8795E}"/>
                </a:ext>
              </a:extLst>
            </p:cNvPr>
            <p:cNvSpPr/>
            <p:nvPr/>
          </p:nvSpPr>
          <p:spPr>
            <a:xfrm>
              <a:off x="10719662" y="766598"/>
              <a:ext cx="1371600" cy="400110"/>
            </a:xfrm>
            <a:prstGeom prst="rect">
              <a:avLst/>
            </a:prstGeom>
          </p:spPr>
          <p:txBody>
            <a:bodyPr wrap="square">
              <a:spAutoFit/>
            </a:bodyPr>
            <a:lstStyle/>
            <a:p>
              <a:pPr algn="ctr" defTabSz="914192">
                <a:defRPr/>
              </a:pPr>
              <a:r>
                <a:rPr lang="en-US" sz="1000" dirty="0">
                  <a:solidFill>
                    <a:srgbClr val="D2D2D2"/>
                  </a:solidFill>
                  <a:latin typeface="Segoe UI"/>
                  <a:cs typeface="Segoe UI" pitchFamily="34" charset="0"/>
                </a:rPr>
                <a:t>Data </a:t>
              </a:r>
              <a:br>
                <a:rPr lang="en-US" sz="1000" dirty="0">
                  <a:solidFill>
                    <a:srgbClr val="D2D2D2"/>
                  </a:solidFill>
                  <a:latin typeface="Segoe UI"/>
                  <a:cs typeface="Segoe UI" pitchFamily="34" charset="0"/>
                </a:rPr>
              </a:br>
              <a:r>
                <a:rPr lang="en-US" sz="1000" dirty="0">
                  <a:solidFill>
                    <a:srgbClr val="D2D2D2"/>
                  </a:solidFill>
                  <a:latin typeface="Segoe UI"/>
                  <a:cs typeface="Segoe UI" pitchFamily="34" charset="0"/>
                </a:rPr>
                <a:t>streaming</a:t>
              </a:r>
            </a:p>
          </p:txBody>
        </p:sp>
      </p:grpSp>
      <p:sp>
        <p:nvSpPr>
          <p:cNvPr id="11" name="Rectangle: Rounded Corners 10">
            <a:extLst>
              <a:ext uri="{FF2B5EF4-FFF2-40B4-BE49-F238E27FC236}">
                <a16:creationId xmlns:a16="http://schemas.microsoft.com/office/drawing/2014/main" id="{3F0BEC75-8283-49F6-B846-3B1C2E6971E1}"/>
              </a:ext>
            </a:extLst>
          </p:cNvPr>
          <p:cNvSpPr/>
          <p:nvPr/>
        </p:nvSpPr>
        <p:spPr bwMode="auto">
          <a:xfrm>
            <a:off x="9179417" y="4406096"/>
            <a:ext cx="693054" cy="92583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 name="Title 1">
            <a:extLst>
              <a:ext uri="{FF2B5EF4-FFF2-40B4-BE49-F238E27FC236}">
                <a16:creationId xmlns:a16="http://schemas.microsoft.com/office/drawing/2014/main" id="{D6009DE8-A02A-4D09-92A9-3E50D6645A3F}"/>
              </a:ext>
            </a:extLst>
          </p:cNvPr>
          <p:cNvSpPr txBox="1">
            <a:spLocks/>
          </p:cNvSpPr>
          <p:nvPr/>
        </p:nvSpPr>
        <p:spPr>
          <a:xfrm>
            <a:off x="9192615" y="4207580"/>
            <a:ext cx="102870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kubelet</a:t>
            </a:r>
          </a:p>
        </p:txBody>
      </p:sp>
      <p:sp>
        <p:nvSpPr>
          <p:cNvPr id="13" name="Rectangle: Rounded Corners 12">
            <a:extLst>
              <a:ext uri="{FF2B5EF4-FFF2-40B4-BE49-F238E27FC236}">
                <a16:creationId xmlns:a16="http://schemas.microsoft.com/office/drawing/2014/main" id="{22160C61-8FD9-49F2-85C8-105B8F180BBB}"/>
              </a:ext>
            </a:extLst>
          </p:cNvPr>
          <p:cNvSpPr/>
          <p:nvPr/>
        </p:nvSpPr>
        <p:spPr bwMode="auto">
          <a:xfrm>
            <a:off x="9305485" y="4780071"/>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 name="Title 1">
            <a:extLst>
              <a:ext uri="{FF2B5EF4-FFF2-40B4-BE49-F238E27FC236}">
                <a16:creationId xmlns:a16="http://schemas.microsoft.com/office/drawing/2014/main" id="{A8540038-F945-4AB4-887D-493AAF7A9508}"/>
              </a:ext>
            </a:extLst>
          </p:cNvPr>
          <p:cNvSpPr txBox="1">
            <a:spLocks/>
          </p:cNvSpPr>
          <p:nvPr/>
        </p:nvSpPr>
        <p:spPr>
          <a:xfrm>
            <a:off x="9268857" y="4488523"/>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IoT Edge Provider</a:t>
            </a:r>
          </a:p>
        </p:txBody>
      </p:sp>
      <p:sp>
        <p:nvSpPr>
          <p:cNvPr id="15" name="Freeform: Shape 14">
            <a:extLst>
              <a:ext uri="{FF2B5EF4-FFF2-40B4-BE49-F238E27FC236}">
                <a16:creationId xmlns:a16="http://schemas.microsoft.com/office/drawing/2014/main" id="{2780D2A9-5243-4510-B9A1-3164DA06829B}"/>
              </a:ext>
            </a:extLst>
          </p:cNvPr>
          <p:cNvSpPr/>
          <p:nvPr/>
        </p:nvSpPr>
        <p:spPr>
          <a:xfrm>
            <a:off x="9336935" y="4931237"/>
            <a:ext cx="370031" cy="130599"/>
          </a:xfrm>
          <a:custGeom>
            <a:avLst/>
            <a:gdLst>
              <a:gd name="connsiteX0" fmla="*/ 980870 w 1036409"/>
              <a:gd name="connsiteY0" fmla="*/ 32312 h 365791"/>
              <a:gd name="connsiteX1" fmla="*/ 59197 w 1036409"/>
              <a:gd name="connsiteY1" fmla="*/ 32312 h 365791"/>
              <a:gd name="connsiteX2" fmla="*/ 32312 w 1036409"/>
              <a:gd name="connsiteY2" fmla="*/ 59197 h 365791"/>
              <a:gd name="connsiteX3" fmla="*/ 32312 w 1036409"/>
              <a:gd name="connsiteY3" fmla="*/ 310252 h 365791"/>
              <a:gd name="connsiteX4" fmla="*/ 59197 w 1036409"/>
              <a:gd name="connsiteY4" fmla="*/ 337138 h 365791"/>
              <a:gd name="connsiteX5" fmla="*/ 980870 w 1036409"/>
              <a:gd name="connsiteY5" fmla="*/ 337138 h 365791"/>
              <a:gd name="connsiteX6" fmla="*/ 1007756 w 1036409"/>
              <a:gd name="connsiteY6" fmla="*/ 310252 h 365791"/>
              <a:gd name="connsiteX7" fmla="*/ 1007756 w 1036409"/>
              <a:gd name="connsiteY7" fmla="*/ 59197 h 365791"/>
              <a:gd name="connsiteX8" fmla="*/ 980870 w 1036409"/>
              <a:gd name="connsiteY8" fmla="*/ 32312 h 36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409" h="365791">
                <a:moveTo>
                  <a:pt x="980870" y="32312"/>
                </a:moveTo>
                <a:lnTo>
                  <a:pt x="59197" y="32312"/>
                </a:lnTo>
                <a:cubicBezTo>
                  <a:pt x="44342" y="32312"/>
                  <a:pt x="32312" y="44342"/>
                  <a:pt x="32312" y="59197"/>
                </a:cubicBezTo>
                <a:lnTo>
                  <a:pt x="32312" y="310252"/>
                </a:lnTo>
                <a:cubicBezTo>
                  <a:pt x="32312" y="325108"/>
                  <a:pt x="44342" y="337138"/>
                  <a:pt x="59197" y="337138"/>
                </a:cubicBezTo>
                <a:lnTo>
                  <a:pt x="980870" y="337138"/>
                </a:lnTo>
                <a:cubicBezTo>
                  <a:pt x="995726" y="337138"/>
                  <a:pt x="1007756" y="325108"/>
                  <a:pt x="1007756" y="310252"/>
                </a:cubicBezTo>
                <a:lnTo>
                  <a:pt x="1007756" y="59197"/>
                </a:lnTo>
                <a:cubicBezTo>
                  <a:pt x="1007756" y="44403"/>
                  <a:pt x="995665" y="32312"/>
                  <a:pt x="980870" y="32312"/>
                </a:cubicBezTo>
                <a:close/>
              </a:path>
            </a:pathLst>
          </a:custGeom>
          <a:solidFill>
            <a:srgbClr val="0078D4"/>
          </a:solidFill>
          <a:ln w="20193" cap="flat">
            <a:noFill/>
            <a:prstDash val="solid"/>
            <a:miter/>
          </a:ln>
        </p:spPr>
        <p:txBody>
          <a:bodyPr rtlCol="0" anchor="ctr"/>
          <a:lstStyle/>
          <a:p>
            <a:endParaRPr lang="en-US"/>
          </a:p>
        </p:txBody>
      </p:sp>
    </p:spTree>
    <p:extLst>
      <p:ext uri="{BB962C8B-B14F-4D97-AF65-F5344CB8AC3E}">
        <p14:creationId xmlns:p14="http://schemas.microsoft.com/office/powerpoint/2010/main" val="426186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7"/>
                                        </p:tgtEl>
                                        <p:attrNameLst>
                                          <p:attrName>style.visibility</p:attrName>
                                        </p:attrNameLst>
                                      </p:cBhvr>
                                      <p:to>
                                        <p:strVal val="visible"/>
                                      </p:to>
                                    </p:set>
                                    <p:animEffect transition="in" filter="fade">
                                      <p:cBhvr>
                                        <p:cTn id="10" dur="500"/>
                                        <p:tgtEl>
                                          <p:spTgt spid="2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8"/>
                                        </p:tgtEl>
                                        <p:attrNameLst>
                                          <p:attrName>style.visibility</p:attrName>
                                        </p:attrNameLst>
                                      </p:cBhvr>
                                      <p:to>
                                        <p:strVal val="visible"/>
                                      </p:to>
                                    </p:set>
                                    <p:animEffect transition="in" filter="fade">
                                      <p:cBhvr>
                                        <p:cTn id="13" dur="500"/>
                                        <p:tgtEl>
                                          <p:spTgt spid="228"/>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229"/>
                                        </p:tgtEl>
                                        <p:attrNameLst>
                                          <p:attrName>style.visibility</p:attrName>
                                        </p:attrNameLst>
                                      </p:cBhvr>
                                      <p:to>
                                        <p:strVal val="visible"/>
                                      </p:to>
                                    </p:set>
                                    <p:animEffect transition="in" filter="fade">
                                      <p:cBhvr>
                                        <p:cTn id="16"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227" grpId="0"/>
      <p:bldP spid="228" grpId="0"/>
      <p:bldP spid="2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167AB2-9A1E-49B1-BE12-4B89E3D7809B}"/>
              </a:ext>
              <a:ext uri="{C183D7F6-B498-43B3-948B-1728B52AA6E4}">
                <adec:decorative xmlns:adec="http://schemas.microsoft.com/office/drawing/2017/decorative" val="1"/>
              </a:ext>
            </a:extLst>
          </p:cNvPr>
          <p:cNvGrpSpPr/>
          <p:nvPr/>
        </p:nvGrpSpPr>
        <p:grpSpPr>
          <a:xfrm>
            <a:off x="10719662" y="207569"/>
            <a:ext cx="1371600" cy="959139"/>
            <a:chOff x="10719662" y="207569"/>
            <a:chExt cx="1371600" cy="959139"/>
          </a:xfrm>
        </p:grpSpPr>
        <p:sp>
          <p:nvSpPr>
            <p:cNvPr id="108" name="binary" title="Icon of binary code, ones and zeros">
              <a:extLst>
                <a:ext uri="{FF2B5EF4-FFF2-40B4-BE49-F238E27FC236}">
                  <a16:creationId xmlns:a16="http://schemas.microsoft.com/office/drawing/2014/main" id="{E45E7550-0C7F-42F8-9C8B-A8F226E32431}"/>
                </a:ext>
              </a:extLst>
            </p:cNvPr>
            <p:cNvSpPr>
              <a:spLocks noChangeAspect="1" noEditPoints="1"/>
            </p:cNvSpPr>
            <p:nvPr/>
          </p:nvSpPr>
          <p:spPr bwMode="auto">
            <a:xfrm>
              <a:off x="11339423" y="207569"/>
              <a:ext cx="483791" cy="41775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09" name="Group 108">
              <a:extLst>
                <a:ext uri="{FF2B5EF4-FFF2-40B4-BE49-F238E27FC236}">
                  <a16:creationId xmlns:a16="http://schemas.microsoft.com/office/drawing/2014/main" id="{B9CBE771-A631-4302-9A87-C215FBF1E3AB}"/>
                </a:ext>
              </a:extLst>
            </p:cNvPr>
            <p:cNvGrpSpPr/>
            <p:nvPr/>
          </p:nvGrpSpPr>
          <p:grpSpPr>
            <a:xfrm>
              <a:off x="10896110" y="344588"/>
              <a:ext cx="338404" cy="143714"/>
              <a:chOff x="8802877" y="1279923"/>
              <a:chExt cx="255843" cy="143714"/>
            </a:xfrm>
          </p:grpSpPr>
          <p:cxnSp>
            <p:nvCxnSpPr>
              <p:cNvPr id="111" name="Straight Connector 110">
                <a:extLst>
                  <a:ext uri="{FF2B5EF4-FFF2-40B4-BE49-F238E27FC236}">
                    <a16:creationId xmlns:a16="http://schemas.microsoft.com/office/drawing/2014/main" id="{EA3E55B2-6766-4F97-B96A-8029C33032F8}"/>
                  </a:ext>
                </a:extLst>
              </p:cNvPr>
              <p:cNvCxnSpPr/>
              <p:nvPr/>
            </p:nvCxnSpPr>
            <p:spPr>
              <a:xfrm flipH="1">
                <a:off x="8802877" y="1279923"/>
                <a:ext cx="255843" cy="0"/>
              </a:xfrm>
              <a:prstGeom prst="line">
                <a:avLst/>
              </a:pr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3" name="Straight Connector 112">
                <a:extLst>
                  <a:ext uri="{FF2B5EF4-FFF2-40B4-BE49-F238E27FC236}">
                    <a16:creationId xmlns:a16="http://schemas.microsoft.com/office/drawing/2014/main" id="{AB5EA2F9-B880-4E7F-AE43-B0FA268ECF91}"/>
                  </a:ext>
                </a:extLst>
              </p:cNvPr>
              <p:cNvCxnSpPr>
                <a:cxnSpLocks/>
              </p:cNvCxnSpPr>
              <p:nvPr/>
            </p:nvCxnSpPr>
            <p:spPr>
              <a:xfrm flipH="1">
                <a:off x="8931589" y="1351780"/>
                <a:ext cx="127131" cy="0"/>
              </a:xfrm>
              <a:prstGeom prst="line">
                <a:avLst/>
              </a:pr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4" name="Straight Connector 113">
                <a:extLst>
                  <a:ext uri="{FF2B5EF4-FFF2-40B4-BE49-F238E27FC236}">
                    <a16:creationId xmlns:a16="http://schemas.microsoft.com/office/drawing/2014/main" id="{270FFAC8-A245-4EC3-9A84-8689B497311D}"/>
                  </a:ext>
                </a:extLst>
              </p:cNvPr>
              <p:cNvCxnSpPr>
                <a:cxnSpLocks/>
              </p:cNvCxnSpPr>
              <p:nvPr/>
            </p:nvCxnSpPr>
            <p:spPr>
              <a:xfrm flipH="1">
                <a:off x="8873153" y="1423637"/>
                <a:ext cx="185567" cy="0"/>
              </a:xfrm>
              <a:prstGeom prst="line">
                <a:avLst/>
              </a:pr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10" name="Rectangle 109">
              <a:extLst>
                <a:ext uri="{FF2B5EF4-FFF2-40B4-BE49-F238E27FC236}">
                  <a16:creationId xmlns:a16="http://schemas.microsoft.com/office/drawing/2014/main" id="{CF00C0FF-178D-491A-BC1A-8FBDC839711E}"/>
                </a:ext>
              </a:extLst>
            </p:cNvPr>
            <p:cNvSpPr/>
            <p:nvPr/>
          </p:nvSpPr>
          <p:spPr>
            <a:xfrm>
              <a:off x="10719662" y="766598"/>
              <a:ext cx="1371600" cy="400110"/>
            </a:xfrm>
            <a:prstGeom prst="rect">
              <a:avLst/>
            </a:prstGeom>
          </p:spPr>
          <p:txBody>
            <a:bodyPr wrap="square">
              <a:spAutoFit/>
            </a:bodyPr>
            <a:lstStyle/>
            <a:p>
              <a:pPr algn="ctr" defTabSz="914192">
                <a:defRPr/>
              </a:pPr>
              <a:r>
                <a:rPr lang="en-US" sz="1000" dirty="0">
                  <a:solidFill>
                    <a:srgbClr val="000000"/>
                  </a:solidFill>
                  <a:latin typeface="Segoe UI Semibold" panose="020B0702040204020203" pitchFamily="34" charset="0"/>
                  <a:cs typeface="Segoe UI Semibold" panose="020B0702040204020203" pitchFamily="34" charset="0"/>
                </a:rPr>
                <a:t>Data </a:t>
              </a:r>
              <a:br>
                <a:rPr lang="en-US" sz="1000" dirty="0">
                  <a:solidFill>
                    <a:srgbClr val="000000"/>
                  </a:solidFill>
                  <a:latin typeface="Segoe UI Semibold" panose="020B0702040204020203" pitchFamily="34" charset="0"/>
                  <a:cs typeface="Segoe UI Semibold" panose="020B0702040204020203" pitchFamily="34" charset="0"/>
                </a:rPr>
              </a:br>
              <a:r>
                <a:rPr lang="en-US" sz="1000" dirty="0">
                  <a:solidFill>
                    <a:srgbClr val="000000"/>
                  </a:solidFill>
                  <a:latin typeface="Segoe UI Semibold" panose="020B0702040204020203" pitchFamily="34" charset="0"/>
                  <a:cs typeface="Segoe UI Semibold" panose="020B0702040204020203" pitchFamily="34" charset="0"/>
                </a:rPr>
                <a:t>streaming</a:t>
              </a:r>
            </a:p>
          </p:txBody>
        </p:sp>
      </p:grpSp>
      <p:sp>
        <p:nvSpPr>
          <p:cNvPr id="4" name="Title 3"/>
          <p:cNvSpPr>
            <a:spLocks noGrp="1"/>
          </p:cNvSpPr>
          <p:nvPr>
            <p:ph type="title"/>
          </p:nvPr>
        </p:nvSpPr>
        <p:spPr>
          <a:xfrm>
            <a:off x="465138" y="1745299"/>
            <a:ext cx="11794442" cy="410369"/>
          </a:xfrm>
        </p:spPr>
        <p:txBody>
          <a:bodyPr/>
          <a:lstStyle/>
          <a:p>
            <a:r>
              <a:rPr lang="en-US"/>
              <a:t>Data streaming</a:t>
            </a:r>
            <a:endParaRPr lang="en-US">
              <a:solidFill>
                <a:srgbClr val="0F78D4"/>
              </a:solidFill>
            </a:endParaRPr>
          </a:p>
        </p:txBody>
      </p:sp>
      <p:cxnSp>
        <p:nvCxnSpPr>
          <p:cNvPr id="73" name="Straight Connector 72">
            <a:extLst>
              <a:ext uri="{FF2B5EF4-FFF2-40B4-BE49-F238E27FC236}">
                <a16:creationId xmlns:a16="http://schemas.microsoft.com/office/drawing/2014/main" id="{0302E2DA-242B-49BF-8843-D022403504A0}"/>
              </a:ext>
              <a:ext uri="{C183D7F6-B498-43B3-948B-1728B52AA6E4}">
                <adec:decorative xmlns:adec="http://schemas.microsoft.com/office/drawing/2017/decorative" val="1"/>
              </a:ext>
            </a:extLst>
          </p:cNvPr>
          <p:cNvCxnSpPr>
            <a:cxnSpLocks/>
          </p:cNvCxnSpPr>
          <p:nvPr/>
        </p:nvCxnSpPr>
        <p:spPr>
          <a:xfrm>
            <a:off x="0" y="1239294"/>
            <a:ext cx="12435840" cy="0"/>
          </a:xfrm>
          <a:prstGeom prst="line">
            <a:avLst/>
          </a:prstGeom>
          <a:ln w="12700">
            <a:solidFill>
              <a:srgbClr val="75757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3" name="Title 16">
            <a:extLst>
              <a:ext uri="{FF2B5EF4-FFF2-40B4-BE49-F238E27FC236}">
                <a16:creationId xmlns:a16="http://schemas.microsoft.com/office/drawing/2014/main" id="{C6D77DB0-14BA-41D3-9C9F-147091221AA9}"/>
              </a:ext>
            </a:extLst>
          </p:cNvPr>
          <p:cNvSpPr txBox="1">
            <a:spLocks/>
          </p:cNvSpPr>
          <p:nvPr/>
        </p:nvSpPr>
        <p:spPr>
          <a:xfrm>
            <a:off x="465138" y="2803249"/>
            <a:ext cx="3084121" cy="258532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Real-time data gathered and streamed to AKS</a:t>
            </a:r>
          </a:p>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Collected data analyzed and insights generated almost instantly</a:t>
            </a:r>
          </a:p>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Data stored and available for deeper analysis by data scientists</a:t>
            </a:r>
          </a:p>
        </p:txBody>
      </p:sp>
      <p:grpSp>
        <p:nvGrpSpPr>
          <p:cNvPr id="2" name="Group 1" descr="Diagram showing data streaming scenario for AKS">
            <a:extLst>
              <a:ext uri="{FF2B5EF4-FFF2-40B4-BE49-F238E27FC236}">
                <a16:creationId xmlns:a16="http://schemas.microsoft.com/office/drawing/2014/main" id="{0AB2F97E-EA59-4214-8027-BAEBA641F4DE}"/>
              </a:ext>
            </a:extLst>
          </p:cNvPr>
          <p:cNvGrpSpPr/>
          <p:nvPr/>
        </p:nvGrpSpPr>
        <p:grpSpPr>
          <a:xfrm>
            <a:off x="4856236" y="2015120"/>
            <a:ext cx="6404466" cy="3380554"/>
            <a:chOff x="4856236" y="2015120"/>
            <a:chExt cx="6404466" cy="3380554"/>
          </a:xfrm>
        </p:grpSpPr>
        <p:grpSp>
          <p:nvGrpSpPr>
            <p:cNvPr id="3" name="Group 2">
              <a:extLst>
                <a:ext uri="{FF2B5EF4-FFF2-40B4-BE49-F238E27FC236}">
                  <a16:creationId xmlns:a16="http://schemas.microsoft.com/office/drawing/2014/main" id="{422DDF6E-F2B2-4DA1-8CF3-64349E918012}"/>
                </a:ext>
              </a:extLst>
            </p:cNvPr>
            <p:cNvGrpSpPr/>
            <p:nvPr/>
          </p:nvGrpSpPr>
          <p:grpSpPr>
            <a:xfrm>
              <a:off x="4856236" y="3930293"/>
              <a:ext cx="1753854" cy="365760"/>
              <a:chOff x="4166407" y="3414729"/>
              <a:chExt cx="1753854" cy="365760"/>
            </a:xfrm>
          </p:grpSpPr>
          <p:sp>
            <p:nvSpPr>
              <p:cNvPr id="305" name="car_3" title="Icon of a car with signal lines on top">
                <a:extLst>
                  <a:ext uri="{FF2B5EF4-FFF2-40B4-BE49-F238E27FC236}">
                    <a16:creationId xmlns:a16="http://schemas.microsoft.com/office/drawing/2014/main" id="{97C68F20-3065-4AB7-BCF7-FFEC14CBD6E7}"/>
                  </a:ext>
                </a:extLst>
              </p:cNvPr>
              <p:cNvSpPr>
                <a:spLocks noChangeAspect="1" noEditPoints="1"/>
              </p:cNvSpPr>
              <p:nvPr/>
            </p:nvSpPr>
            <p:spPr bwMode="auto">
              <a:xfrm>
                <a:off x="4166407" y="3414729"/>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 name="car_3" title="Icon of a car with signal lines on top">
                <a:extLst>
                  <a:ext uri="{FF2B5EF4-FFF2-40B4-BE49-F238E27FC236}">
                    <a16:creationId xmlns:a16="http://schemas.microsoft.com/office/drawing/2014/main" id="{7605EBF3-7678-4601-AB9D-BFE6D410266C}"/>
                  </a:ext>
                </a:extLst>
              </p:cNvPr>
              <p:cNvSpPr>
                <a:spLocks noChangeAspect="1" noEditPoints="1"/>
              </p:cNvSpPr>
              <p:nvPr/>
            </p:nvSpPr>
            <p:spPr bwMode="auto">
              <a:xfrm>
                <a:off x="4799842" y="3414729"/>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 name="car_3" title="Icon of a car with signal lines on top">
                <a:extLst>
                  <a:ext uri="{FF2B5EF4-FFF2-40B4-BE49-F238E27FC236}">
                    <a16:creationId xmlns:a16="http://schemas.microsoft.com/office/drawing/2014/main" id="{86BCA376-C61E-40D0-949E-9CB153F6F45D}"/>
                  </a:ext>
                </a:extLst>
              </p:cNvPr>
              <p:cNvSpPr>
                <a:spLocks noChangeAspect="1" noEditPoints="1"/>
              </p:cNvSpPr>
              <p:nvPr/>
            </p:nvSpPr>
            <p:spPr bwMode="auto">
              <a:xfrm>
                <a:off x="5433277" y="3414729"/>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 name="Left Bracket 4">
              <a:extLst>
                <a:ext uri="{FF2B5EF4-FFF2-40B4-BE49-F238E27FC236}">
                  <a16:creationId xmlns:a16="http://schemas.microsoft.com/office/drawing/2014/main" id="{B590916F-2211-46A5-A536-E81392020DF0}"/>
                </a:ext>
              </a:extLst>
            </p:cNvPr>
            <p:cNvSpPr/>
            <p:nvPr/>
          </p:nvSpPr>
          <p:spPr>
            <a:xfrm rot="5400000">
              <a:off x="5710304" y="3018677"/>
              <a:ext cx="45719" cy="1645920"/>
            </a:xfrm>
            <a:prstGeom prst="leftBracket">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17966FD-A156-42A3-8268-E52D4C151DDA}"/>
                </a:ext>
              </a:extLst>
            </p:cNvPr>
            <p:cNvCxnSpPr>
              <a:stCxn id="299" idx="2"/>
              <a:endCxn id="5" idx="1"/>
            </p:cNvCxnSpPr>
            <p:nvPr/>
          </p:nvCxnSpPr>
          <p:spPr>
            <a:xfrm>
              <a:off x="5733163" y="3401851"/>
              <a:ext cx="1" cy="416927"/>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12" name="Group 311">
              <a:extLst>
                <a:ext uri="{FF2B5EF4-FFF2-40B4-BE49-F238E27FC236}">
                  <a16:creationId xmlns:a16="http://schemas.microsoft.com/office/drawing/2014/main" id="{0F9120D9-549E-4487-9BCA-A26FF182A7B6}"/>
                </a:ext>
              </a:extLst>
            </p:cNvPr>
            <p:cNvGrpSpPr/>
            <p:nvPr/>
          </p:nvGrpSpPr>
          <p:grpSpPr>
            <a:xfrm>
              <a:off x="9852521" y="2015120"/>
              <a:ext cx="717581" cy="882019"/>
              <a:chOff x="6295722" y="5107235"/>
              <a:chExt cx="717581" cy="882019"/>
            </a:xfrm>
          </p:grpSpPr>
          <p:sp>
            <p:nvSpPr>
              <p:cNvPr id="313" name="Title 1">
                <a:extLst>
                  <a:ext uri="{FF2B5EF4-FFF2-40B4-BE49-F238E27FC236}">
                    <a16:creationId xmlns:a16="http://schemas.microsoft.com/office/drawing/2014/main" id="{009CDE2C-0186-461A-8295-5EF8F7A7CA09}"/>
                  </a:ext>
                </a:extLst>
              </p:cNvPr>
              <p:cNvSpPr txBox="1">
                <a:spLocks/>
              </p:cNvSpPr>
              <p:nvPr/>
            </p:nvSpPr>
            <p:spPr>
              <a:xfrm>
                <a:off x="6295722" y="510723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Cosmos DB</a:t>
                </a:r>
              </a:p>
            </p:txBody>
          </p:sp>
          <p:sp>
            <p:nvSpPr>
              <p:cNvPr id="314" name="Rectangle: Rounded Corners 313">
                <a:extLst>
                  <a:ext uri="{FF2B5EF4-FFF2-40B4-BE49-F238E27FC236}">
                    <a16:creationId xmlns:a16="http://schemas.microsoft.com/office/drawing/2014/main" id="{F6B20306-D7C0-4ACA-A9C5-1031337F32CB}"/>
                  </a:ext>
                </a:extLst>
              </p:cNvPr>
              <p:cNvSpPr/>
              <p:nvPr/>
            </p:nvSpPr>
            <p:spPr bwMode="auto">
              <a:xfrm>
                <a:off x="6389336" y="5458902"/>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15" name="Graphic 314">
                <a:extLst>
                  <a:ext uri="{FF2B5EF4-FFF2-40B4-BE49-F238E27FC236}">
                    <a16:creationId xmlns:a16="http://schemas.microsoft.com/office/drawing/2014/main" id="{1B164F61-985A-46EB-941D-E236027CC40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07879" y="5577445"/>
                <a:ext cx="293266" cy="293266"/>
              </a:xfrm>
              <a:prstGeom prst="rect">
                <a:avLst/>
              </a:prstGeom>
            </p:spPr>
          </p:pic>
        </p:grpSp>
        <p:grpSp>
          <p:nvGrpSpPr>
            <p:cNvPr id="71" name="Group 70">
              <a:extLst>
                <a:ext uri="{FF2B5EF4-FFF2-40B4-BE49-F238E27FC236}">
                  <a16:creationId xmlns:a16="http://schemas.microsoft.com/office/drawing/2014/main" id="{5313F1A5-1E7A-4622-8B1E-58CD3F506AFE}"/>
                </a:ext>
              </a:extLst>
            </p:cNvPr>
            <p:cNvGrpSpPr/>
            <p:nvPr/>
          </p:nvGrpSpPr>
          <p:grpSpPr>
            <a:xfrm>
              <a:off x="10543121" y="3131264"/>
              <a:ext cx="717581" cy="728130"/>
              <a:chOff x="10543121" y="3131264"/>
              <a:chExt cx="717581" cy="728130"/>
            </a:xfrm>
          </p:grpSpPr>
          <p:sp>
            <p:nvSpPr>
              <p:cNvPr id="322" name="Rectangle: Rounded Corners 321">
                <a:extLst>
                  <a:ext uri="{FF2B5EF4-FFF2-40B4-BE49-F238E27FC236}">
                    <a16:creationId xmlns:a16="http://schemas.microsoft.com/office/drawing/2014/main" id="{03C878EE-75AC-41FC-A3A0-32725D79038D}"/>
                  </a:ext>
                </a:extLst>
              </p:cNvPr>
              <p:cNvSpPr/>
              <p:nvPr/>
            </p:nvSpPr>
            <p:spPr bwMode="auto">
              <a:xfrm>
                <a:off x="10636735" y="3329042"/>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5" name="Picture 14" descr="A picture containing drawing&#10;&#10;Description automatically generated">
                <a:extLst>
                  <a:ext uri="{FF2B5EF4-FFF2-40B4-BE49-F238E27FC236}">
                    <a16:creationId xmlns:a16="http://schemas.microsoft.com/office/drawing/2014/main" id="{CEFAFF74-286A-4F5E-819D-EED73EA663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88346" y="3380653"/>
                <a:ext cx="427131" cy="427131"/>
              </a:xfrm>
              <a:prstGeom prst="rect">
                <a:avLst/>
              </a:prstGeom>
            </p:spPr>
          </p:pic>
          <p:sp>
            <p:nvSpPr>
              <p:cNvPr id="321" name="Title 1">
                <a:extLst>
                  <a:ext uri="{FF2B5EF4-FFF2-40B4-BE49-F238E27FC236}">
                    <a16:creationId xmlns:a16="http://schemas.microsoft.com/office/drawing/2014/main" id="{0A667815-AEB7-4419-AB6F-42BFDFCDF63F}"/>
                  </a:ext>
                </a:extLst>
              </p:cNvPr>
              <p:cNvSpPr txBox="1">
                <a:spLocks/>
              </p:cNvSpPr>
              <p:nvPr/>
            </p:nvSpPr>
            <p:spPr>
              <a:xfrm>
                <a:off x="10543121" y="3131264"/>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HDInsight</a:t>
                </a:r>
              </a:p>
            </p:txBody>
          </p:sp>
        </p:grpSp>
        <p:grpSp>
          <p:nvGrpSpPr>
            <p:cNvPr id="70" name="Group 69">
              <a:extLst>
                <a:ext uri="{FF2B5EF4-FFF2-40B4-BE49-F238E27FC236}">
                  <a16:creationId xmlns:a16="http://schemas.microsoft.com/office/drawing/2014/main" id="{675F86BA-D4F9-49DE-92B6-98168C2F5867}"/>
                </a:ext>
              </a:extLst>
            </p:cNvPr>
            <p:cNvGrpSpPr/>
            <p:nvPr/>
          </p:nvGrpSpPr>
          <p:grpSpPr>
            <a:xfrm>
              <a:off x="9853885" y="2977375"/>
              <a:ext cx="717581" cy="882019"/>
              <a:chOff x="9853885" y="2977375"/>
              <a:chExt cx="717581" cy="882019"/>
            </a:xfrm>
          </p:grpSpPr>
          <p:pic>
            <p:nvPicPr>
              <p:cNvPr id="1026" name="Picture 2" descr="Image result for apache kafka logo png black">
                <a:extLst>
                  <a:ext uri="{FF2B5EF4-FFF2-40B4-BE49-F238E27FC236}">
                    <a16:creationId xmlns:a16="http://schemas.microsoft.com/office/drawing/2014/main" id="{1300088B-789B-458D-8053-7CF95466DC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83552" y="3366459"/>
                <a:ext cx="455518" cy="455518"/>
              </a:xfrm>
              <a:prstGeom prst="rect">
                <a:avLst/>
              </a:prstGeom>
              <a:noFill/>
              <a:extLst>
                <a:ext uri="{909E8E84-426E-40DD-AFC4-6F175D3DCCD1}">
                  <a14:hiddenFill xmlns:a14="http://schemas.microsoft.com/office/drawing/2010/main">
                    <a:solidFill>
                      <a:srgbClr val="FFFFFF"/>
                    </a:solidFill>
                  </a14:hiddenFill>
                </a:ext>
              </a:extLst>
            </p:spPr>
          </p:pic>
          <p:sp>
            <p:nvSpPr>
              <p:cNvPr id="319" name="Rectangle: Rounded Corners 318">
                <a:extLst>
                  <a:ext uri="{FF2B5EF4-FFF2-40B4-BE49-F238E27FC236}">
                    <a16:creationId xmlns:a16="http://schemas.microsoft.com/office/drawing/2014/main" id="{17D8F121-41DB-40E1-A86C-5BC9028CCDFD}"/>
                  </a:ext>
                </a:extLst>
              </p:cNvPr>
              <p:cNvSpPr/>
              <p:nvPr/>
            </p:nvSpPr>
            <p:spPr bwMode="auto">
              <a:xfrm>
                <a:off x="9946135" y="3329042"/>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48" name="Title 1">
                <a:extLst>
                  <a:ext uri="{FF2B5EF4-FFF2-40B4-BE49-F238E27FC236}">
                    <a16:creationId xmlns:a16="http://schemas.microsoft.com/office/drawing/2014/main" id="{01045D28-DBBE-46B8-B0AB-0B9359C9F4E8}"/>
                  </a:ext>
                </a:extLst>
              </p:cNvPr>
              <p:cNvSpPr txBox="1">
                <a:spLocks/>
              </p:cNvSpPr>
              <p:nvPr/>
            </p:nvSpPr>
            <p:spPr>
              <a:xfrm>
                <a:off x="9853885" y="297737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Apache Kafka</a:t>
                </a:r>
              </a:p>
            </p:txBody>
          </p:sp>
        </p:grpSp>
        <p:grpSp>
          <p:nvGrpSpPr>
            <p:cNvPr id="61" name="Group 60">
              <a:extLst>
                <a:ext uri="{FF2B5EF4-FFF2-40B4-BE49-F238E27FC236}">
                  <a16:creationId xmlns:a16="http://schemas.microsoft.com/office/drawing/2014/main" id="{4B772F2C-C792-4F4A-8E78-4CAA073C7EF2}"/>
                </a:ext>
              </a:extLst>
            </p:cNvPr>
            <p:cNvGrpSpPr/>
            <p:nvPr/>
          </p:nvGrpSpPr>
          <p:grpSpPr>
            <a:xfrm>
              <a:off x="7738380" y="4467489"/>
              <a:ext cx="1680909" cy="928185"/>
              <a:chOff x="7697003" y="4524401"/>
              <a:chExt cx="1680909" cy="928185"/>
            </a:xfrm>
          </p:grpSpPr>
          <p:grpSp>
            <p:nvGrpSpPr>
              <p:cNvPr id="30" name="Group 29">
                <a:extLst>
                  <a:ext uri="{FF2B5EF4-FFF2-40B4-BE49-F238E27FC236}">
                    <a16:creationId xmlns:a16="http://schemas.microsoft.com/office/drawing/2014/main" id="{115DF4F2-4B4B-4081-9AE9-37EBB9FA93FB}"/>
                  </a:ext>
                </a:extLst>
              </p:cNvPr>
              <p:cNvGrpSpPr/>
              <p:nvPr/>
            </p:nvGrpSpPr>
            <p:grpSpPr>
              <a:xfrm>
                <a:off x="8628104" y="4524401"/>
                <a:ext cx="749808" cy="928185"/>
                <a:chOff x="9773510" y="5048978"/>
                <a:chExt cx="749808" cy="928185"/>
              </a:xfrm>
            </p:grpSpPr>
            <p:grpSp>
              <p:nvGrpSpPr>
                <p:cNvPr id="27" name="Group 26">
                  <a:extLst>
                    <a:ext uri="{FF2B5EF4-FFF2-40B4-BE49-F238E27FC236}">
                      <a16:creationId xmlns:a16="http://schemas.microsoft.com/office/drawing/2014/main" id="{A4EB43AB-CADC-4477-92BB-F21189AC3581}"/>
                    </a:ext>
                  </a:extLst>
                </p:cNvPr>
                <p:cNvGrpSpPr/>
                <p:nvPr/>
              </p:nvGrpSpPr>
              <p:grpSpPr>
                <a:xfrm>
                  <a:off x="9882845" y="5446811"/>
                  <a:ext cx="530352" cy="530352"/>
                  <a:chOff x="9882845" y="5446811"/>
                  <a:chExt cx="530352" cy="530352"/>
                </a:xfrm>
              </p:grpSpPr>
              <p:pic>
                <p:nvPicPr>
                  <p:cNvPr id="18" name="Picture 17" descr="A close up of a sign&#10;&#10;Description automatically generated">
                    <a:extLst>
                      <a:ext uri="{FF2B5EF4-FFF2-40B4-BE49-F238E27FC236}">
                        <a16:creationId xmlns:a16="http://schemas.microsoft.com/office/drawing/2014/main" id="{C45DCF72-407D-4DBD-AD1E-126F1FF10D8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61128" y="5525094"/>
                    <a:ext cx="373786" cy="373786"/>
                  </a:xfrm>
                  <a:prstGeom prst="rect">
                    <a:avLst/>
                  </a:prstGeom>
                </p:spPr>
              </p:pic>
              <p:sp>
                <p:nvSpPr>
                  <p:cNvPr id="325" name="Rectangle: Rounded Corners 324">
                    <a:extLst>
                      <a:ext uri="{FF2B5EF4-FFF2-40B4-BE49-F238E27FC236}">
                        <a16:creationId xmlns:a16="http://schemas.microsoft.com/office/drawing/2014/main" id="{CB87F33F-6F7A-459C-AD12-0DE01CCD4771}"/>
                      </a:ext>
                    </a:extLst>
                  </p:cNvPr>
                  <p:cNvSpPr/>
                  <p:nvPr/>
                </p:nvSpPr>
                <p:spPr bwMode="auto">
                  <a:xfrm>
                    <a:off x="9882845" y="5446811"/>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sp>
              <p:nvSpPr>
                <p:cNvPr id="327" name="Title 1">
                  <a:extLst>
                    <a:ext uri="{FF2B5EF4-FFF2-40B4-BE49-F238E27FC236}">
                      <a16:creationId xmlns:a16="http://schemas.microsoft.com/office/drawing/2014/main" id="{78A4C395-ADE0-48CA-A25E-5F3261397163}"/>
                    </a:ext>
                  </a:extLst>
                </p:cNvPr>
                <p:cNvSpPr txBox="1">
                  <a:spLocks/>
                </p:cNvSpPr>
                <p:nvPr/>
              </p:nvSpPr>
              <p:spPr>
                <a:xfrm>
                  <a:off x="9773510" y="5048978"/>
                  <a:ext cx="749808"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Cache for Redis</a:t>
                  </a:r>
                </a:p>
              </p:txBody>
            </p:sp>
          </p:grpSp>
          <p:grpSp>
            <p:nvGrpSpPr>
              <p:cNvPr id="29" name="Group 28">
                <a:extLst>
                  <a:ext uri="{FF2B5EF4-FFF2-40B4-BE49-F238E27FC236}">
                    <a16:creationId xmlns:a16="http://schemas.microsoft.com/office/drawing/2014/main" id="{87743BE5-0543-4963-9073-D5848E5E3265}"/>
                  </a:ext>
                </a:extLst>
              </p:cNvPr>
              <p:cNvGrpSpPr/>
              <p:nvPr/>
            </p:nvGrpSpPr>
            <p:grpSpPr>
              <a:xfrm>
                <a:off x="7697003" y="4524401"/>
                <a:ext cx="751608" cy="928185"/>
                <a:chOff x="10815588" y="5069833"/>
                <a:chExt cx="751608" cy="928185"/>
              </a:xfrm>
            </p:grpSpPr>
            <p:sp>
              <p:nvSpPr>
                <p:cNvPr id="329" name="Rectangle: Rounded Corners 328">
                  <a:extLst>
                    <a:ext uri="{FF2B5EF4-FFF2-40B4-BE49-F238E27FC236}">
                      <a16:creationId xmlns:a16="http://schemas.microsoft.com/office/drawing/2014/main" id="{BF6715CD-C914-4278-837B-E78646B1C5C5}"/>
                    </a:ext>
                  </a:extLst>
                </p:cNvPr>
                <p:cNvSpPr/>
                <p:nvPr/>
              </p:nvSpPr>
              <p:spPr bwMode="auto">
                <a:xfrm>
                  <a:off x="10926216" y="5467666"/>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21" name="Graphic 19">
                  <a:extLst>
                    <a:ext uri="{FF2B5EF4-FFF2-40B4-BE49-F238E27FC236}">
                      <a16:creationId xmlns:a16="http://schemas.microsoft.com/office/drawing/2014/main" id="{A87A04AA-9897-4F8F-99A7-1B25BF4A6E55}"/>
                    </a:ext>
                  </a:extLst>
                </p:cNvPr>
                <p:cNvGrpSpPr/>
                <p:nvPr/>
              </p:nvGrpSpPr>
              <p:grpSpPr>
                <a:xfrm>
                  <a:off x="11035156" y="5525670"/>
                  <a:ext cx="312472" cy="414357"/>
                  <a:chOff x="4548286" y="4356780"/>
                  <a:chExt cx="557580" cy="739382"/>
                </a:xfrm>
              </p:grpSpPr>
              <p:sp>
                <p:nvSpPr>
                  <p:cNvPr id="22" name="Freeform: Shape 21">
                    <a:extLst>
                      <a:ext uri="{FF2B5EF4-FFF2-40B4-BE49-F238E27FC236}">
                        <a16:creationId xmlns:a16="http://schemas.microsoft.com/office/drawing/2014/main" id="{74A08EDD-C212-445D-A5B3-90333012D7B2}"/>
                      </a:ext>
                    </a:extLst>
                  </p:cNvPr>
                  <p:cNvSpPr/>
                  <p:nvPr/>
                </p:nvSpPr>
                <p:spPr>
                  <a:xfrm>
                    <a:off x="4548286" y="4457684"/>
                    <a:ext cx="557580" cy="638478"/>
                  </a:xfrm>
                  <a:custGeom>
                    <a:avLst/>
                    <a:gdLst>
                      <a:gd name="connsiteX0" fmla="*/ 278791 w 557580"/>
                      <a:gd name="connsiteY0" fmla="*/ 100904 h 638478"/>
                      <a:gd name="connsiteX1" fmla="*/ 0 w 557580"/>
                      <a:gd name="connsiteY1" fmla="*/ 0 h 638478"/>
                      <a:gd name="connsiteX2" fmla="*/ 0 w 557580"/>
                      <a:gd name="connsiteY2" fmla="*/ 537574 h 638478"/>
                      <a:gd name="connsiteX3" fmla="*/ 274876 w 557580"/>
                      <a:gd name="connsiteY3" fmla="*/ 638478 h 638478"/>
                      <a:gd name="connsiteX4" fmla="*/ 278791 w 557580"/>
                      <a:gd name="connsiteY4" fmla="*/ 638478 h 638478"/>
                      <a:gd name="connsiteX5" fmla="*/ 557581 w 557580"/>
                      <a:gd name="connsiteY5" fmla="*/ 537574 h 638478"/>
                      <a:gd name="connsiteX6" fmla="*/ 557581 w 557580"/>
                      <a:gd name="connsiteY6" fmla="*/ 0 h 638478"/>
                      <a:gd name="connsiteX7" fmla="*/ 278791 w 557580"/>
                      <a:gd name="connsiteY7" fmla="*/ 100904 h 63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580" h="638478">
                        <a:moveTo>
                          <a:pt x="278791" y="100904"/>
                        </a:moveTo>
                        <a:cubicBezTo>
                          <a:pt x="124825" y="100904"/>
                          <a:pt x="0" y="57411"/>
                          <a:pt x="0" y="0"/>
                        </a:cubicBezTo>
                        <a:lnTo>
                          <a:pt x="0" y="537574"/>
                        </a:lnTo>
                        <a:cubicBezTo>
                          <a:pt x="0" y="592810"/>
                          <a:pt x="122650" y="637608"/>
                          <a:pt x="274876" y="638478"/>
                        </a:cubicBezTo>
                        <a:lnTo>
                          <a:pt x="278791" y="638478"/>
                        </a:lnTo>
                        <a:cubicBezTo>
                          <a:pt x="432756" y="638478"/>
                          <a:pt x="557581" y="594985"/>
                          <a:pt x="557581" y="537574"/>
                        </a:cubicBezTo>
                        <a:lnTo>
                          <a:pt x="557581" y="0"/>
                        </a:lnTo>
                        <a:cubicBezTo>
                          <a:pt x="557581" y="55671"/>
                          <a:pt x="432756" y="100904"/>
                          <a:pt x="278791" y="100904"/>
                        </a:cubicBezTo>
                        <a:close/>
                      </a:path>
                    </a:pathLst>
                  </a:custGeom>
                  <a:solidFill>
                    <a:srgbClr val="0F78D4"/>
                  </a:solidFill>
                  <a:ln w="4339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CB91E56-AAEA-4C67-B64F-B854DE75930B}"/>
                      </a:ext>
                    </a:extLst>
                  </p:cNvPr>
                  <p:cNvSpPr/>
                  <p:nvPr/>
                </p:nvSpPr>
                <p:spPr>
                  <a:xfrm>
                    <a:off x="4548286" y="4356780"/>
                    <a:ext cx="557580" cy="201807"/>
                  </a:xfrm>
                  <a:custGeom>
                    <a:avLst/>
                    <a:gdLst>
                      <a:gd name="connsiteX0" fmla="*/ 557581 w 557580"/>
                      <a:gd name="connsiteY0" fmla="*/ 100904 h 201807"/>
                      <a:gd name="connsiteX1" fmla="*/ 278791 w 557580"/>
                      <a:gd name="connsiteY1" fmla="*/ 201808 h 201807"/>
                      <a:gd name="connsiteX2" fmla="*/ 0 w 557580"/>
                      <a:gd name="connsiteY2" fmla="*/ 100904 h 201807"/>
                      <a:gd name="connsiteX3" fmla="*/ 278791 w 557580"/>
                      <a:gd name="connsiteY3" fmla="*/ 0 h 201807"/>
                      <a:gd name="connsiteX4" fmla="*/ 557581 w 557580"/>
                      <a:gd name="connsiteY4" fmla="*/ 100904 h 201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580" h="201807">
                        <a:moveTo>
                          <a:pt x="557581" y="100904"/>
                        </a:moveTo>
                        <a:cubicBezTo>
                          <a:pt x="557581" y="156575"/>
                          <a:pt x="432756" y="201808"/>
                          <a:pt x="278791" y="201808"/>
                        </a:cubicBezTo>
                        <a:cubicBezTo>
                          <a:pt x="124825" y="201808"/>
                          <a:pt x="0" y="158315"/>
                          <a:pt x="0" y="100904"/>
                        </a:cubicBezTo>
                        <a:cubicBezTo>
                          <a:pt x="0" y="43493"/>
                          <a:pt x="124825" y="0"/>
                          <a:pt x="278791" y="0"/>
                        </a:cubicBezTo>
                        <a:cubicBezTo>
                          <a:pt x="432756" y="0"/>
                          <a:pt x="557581" y="43493"/>
                          <a:pt x="557581" y="100904"/>
                        </a:cubicBezTo>
                      </a:path>
                    </a:pathLst>
                  </a:custGeom>
                  <a:solidFill>
                    <a:srgbClr val="0F78D4"/>
                  </a:solidFill>
                  <a:ln w="4339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2C70583-AB8D-4404-A40D-02D6C0A8001B}"/>
                      </a:ext>
                    </a:extLst>
                  </p:cNvPr>
                  <p:cNvSpPr/>
                  <p:nvPr/>
                </p:nvSpPr>
                <p:spPr>
                  <a:xfrm>
                    <a:off x="4613090" y="4385485"/>
                    <a:ext cx="427536" cy="128304"/>
                  </a:xfrm>
                  <a:custGeom>
                    <a:avLst/>
                    <a:gdLst>
                      <a:gd name="connsiteX0" fmla="*/ 427537 w 427536"/>
                      <a:gd name="connsiteY0" fmla="*/ 63935 h 128304"/>
                      <a:gd name="connsiteX1" fmla="*/ 213986 w 427536"/>
                      <a:gd name="connsiteY1" fmla="*/ 128305 h 128304"/>
                      <a:gd name="connsiteX2" fmla="*/ 0 w 427536"/>
                      <a:gd name="connsiteY2" fmla="*/ 64370 h 128304"/>
                      <a:gd name="connsiteX3" fmla="*/ 213986 w 427536"/>
                      <a:gd name="connsiteY3" fmla="*/ 0 h 128304"/>
                      <a:gd name="connsiteX4" fmla="*/ 427537 w 427536"/>
                      <a:gd name="connsiteY4" fmla="*/ 63935 h 128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536" h="128304">
                        <a:moveTo>
                          <a:pt x="427537" y="63935"/>
                        </a:moveTo>
                        <a:cubicBezTo>
                          <a:pt x="427537" y="99599"/>
                          <a:pt x="331852" y="128305"/>
                          <a:pt x="213986" y="128305"/>
                        </a:cubicBezTo>
                        <a:cubicBezTo>
                          <a:pt x="96120" y="128305"/>
                          <a:pt x="0" y="99599"/>
                          <a:pt x="0" y="64370"/>
                        </a:cubicBezTo>
                        <a:cubicBezTo>
                          <a:pt x="0" y="29140"/>
                          <a:pt x="95685" y="0"/>
                          <a:pt x="213986" y="0"/>
                        </a:cubicBezTo>
                        <a:cubicBezTo>
                          <a:pt x="332287" y="0"/>
                          <a:pt x="427537" y="28705"/>
                          <a:pt x="427537" y="63935"/>
                        </a:cubicBezTo>
                      </a:path>
                    </a:pathLst>
                  </a:custGeom>
                  <a:solidFill>
                    <a:schemeClr val="bg1"/>
                  </a:solidFill>
                  <a:ln w="4339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DFDB9BC-8BD1-457C-9EFD-12345965509D}"/>
                      </a:ext>
                    </a:extLst>
                  </p:cNvPr>
                  <p:cNvSpPr/>
                  <p:nvPr/>
                </p:nvSpPr>
                <p:spPr>
                  <a:xfrm>
                    <a:off x="4657453" y="4465281"/>
                    <a:ext cx="338810" cy="48798"/>
                  </a:xfrm>
                  <a:custGeom>
                    <a:avLst/>
                    <a:gdLst>
                      <a:gd name="connsiteX0" fmla="*/ 169623 w 338810"/>
                      <a:gd name="connsiteY0" fmla="*/ 232 h 48798"/>
                      <a:gd name="connsiteX1" fmla="*/ 0 w 338810"/>
                      <a:gd name="connsiteY1" fmla="*/ 25023 h 48798"/>
                      <a:gd name="connsiteX2" fmla="*/ 169623 w 338810"/>
                      <a:gd name="connsiteY2" fmla="*/ 48509 h 48798"/>
                      <a:gd name="connsiteX3" fmla="*/ 338811 w 338810"/>
                      <a:gd name="connsiteY3" fmla="*/ 23283 h 48798"/>
                      <a:gd name="connsiteX4" fmla="*/ 169623 w 338810"/>
                      <a:gd name="connsiteY4" fmla="*/ 232 h 4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810" h="48798">
                        <a:moveTo>
                          <a:pt x="169623" y="232"/>
                        </a:moveTo>
                        <a:cubicBezTo>
                          <a:pt x="112084" y="-1198"/>
                          <a:pt x="54723" y="7185"/>
                          <a:pt x="0" y="25023"/>
                        </a:cubicBezTo>
                        <a:cubicBezTo>
                          <a:pt x="54776" y="42519"/>
                          <a:pt x="112153" y="50463"/>
                          <a:pt x="169623" y="48509"/>
                        </a:cubicBezTo>
                        <a:cubicBezTo>
                          <a:pt x="227051" y="49904"/>
                          <a:pt x="284288" y="41370"/>
                          <a:pt x="338811" y="23283"/>
                        </a:cubicBezTo>
                        <a:cubicBezTo>
                          <a:pt x="284075" y="6309"/>
                          <a:pt x="226903" y="-1480"/>
                          <a:pt x="169623" y="232"/>
                        </a:cubicBezTo>
                        <a:close/>
                      </a:path>
                    </a:pathLst>
                  </a:custGeom>
                  <a:solidFill>
                    <a:schemeClr val="bg1"/>
                  </a:solidFill>
                  <a:ln w="4339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7CA41E4-054F-40ED-8994-7A345E41F6DD}"/>
                      </a:ext>
                    </a:extLst>
                  </p:cNvPr>
                  <p:cNvSpPr/>
                  <p:nvPr/>
                </p:nvSpPr>
                <p:spPr>
                  <a:xfrm>
                    <a:off x="4630115" y="4625083"/>
                    <a:ext cx="375943" cy="394328"/>
                  </a:xfrm>
                  <a:custGeom>
                    <a:avLst/>
                    <a:gdLst>
                      <a:gd name="connsiteX0" fmla="*/ 327440 w 375943"/>
                      <a:gd name="connsiteY0" fmla="*/ 101388 h 394328"/>
                      <a:gd name="connsiteX1" fmla="*/ 327440 w 375943"/>
                      <a:gd name="connsiteY1" fmla="*/ 119655 h 394328"/>
                      <a:gd name="connsiteX2" fmla="*/ 323961 w 375943"/>
                      <a:gd name="connsiteY2" fmla="*/ 147056 h 394328"/>
                      <a:gd name="connsiteX3" fmla="*/ 326135 w 375943"/>
                      <a:gd name="connsiteY3" fmla="*/ 167063 h 394328"/>
                      <a:gd name="connsiteX4" fmla="*/ 326135 w 375943"/>
                      <a:gd name="connsiteY4" fmla="*/ 182720 h 394328"/>
                      <a:gd name="connsiteX5" fmla="*/ 315262 w 375943"/>
                      <a:gd name="connsiteY5" fmla="*/ 220124 h 394328"/>
                      <a:gd name="connsiteX6" fmla="*/ 315262 w 375943"/>
                      <a:gd name="connsiteY6" fmla="*/ 223169 h 394328"/>
                      <a:gd name="connsiteX7" fmla="*/ 319611 w 375943"/>
                      <a:gd name="connsiteY7" fmla="*/ 228388 h 394328"/>
                      <a:gd name="connsiteX8" fmla="*/ 365714 w 375943"/>
                      <a:gd name="connsiteY8" fmla="*/ 124875 h 394328"/>
                      <a:gd name="connsiteX9" fmla="*/ 365714 w 375943"/>
                      <a:gd name="connsiteY9" fmla="*/ 124875 h 394328"/>
                      <a:gd name="connsiteX10" fmla="*/ 369629 w 375943"/>
                      <a:gd name="connsiteY10" fmla="*/ 41368 h 394328"/>
                      <a:gd name="connsiteX11" fmla="*/ 253067 w 375943"/>
                      <a:gd name="connsiteY11" fmla="*/ 3964 h 394328"/>
                      <a:gd name="connsiteX12" fmla="*/ 292646 w 375943"/>
                      <a:gd name="connsiteY12" fmla="*/ 33104 h 394328"/>
                      <a:gd name="connsiteX13" fmla="*/ 327440 w 375943"/>
                      <a:gd name="connsiteY13" fmla="*/ 101388 h 394328"/>
                      <a:gd name="connsiteX14" fmla="*/ 313957 w 375943"/>
                      <a:gd name="connsiteY14" fmla="*/ 104868 h 394328"/>
                      <a:gd name="connsiteX15" fmla="*/ 279598 w 375943"/>
                      <a:gd name="connsiteY15" fmla="*/ 108782 h 394328"/>
                      <a:gd name="connsiteX16" fmla="*/ 279598 w 375943"/>
                      <a:gd name="connsiteY16" fmla="*/ 152275 h 394328"/>
                      <a:gd name="connsiteX17" fmla="*/ 294820 w 375943"/>
                      <a:gd name="connsiteY17" fmla="*/ 189244 h 394328"/>
                      <a:gd name="connsiteX18" fmla="*/ 298735 w 375943"/>
                      <a:gd name="connsiteY18" fmla="*/ 196203 h 394328"/>
                      <a:gd name="connsiteX19" fmla="*/ 298735 w 375943"/>
                      <a:gd name="connsiteY19" fmla="*/ 196203 h 394328"/>
                      <a:gd name="connsiteX20" fmla="*/ 303519 w 375943"/>
                      <a:gd name="connsiteY20" fmla="*/ 204902 h 394328"/>
                      <a:gd name="connsiteX21" fmla="*/ 306998 w 375943"/>
                      <a:gd name="connsiteY21" fmla="*/ 210556 h 394328"/>
                      <a:gd name="connsiteX22" fmla="*/ 314827 w 375943"/>
                      <a:gd name="connsiteY22" fmla="*/ 182285 h 394328"/>
                      <a:gd name="connsiteX23" fmla="*/ 314827 w 375943"/>
                      <a:gd name="connsiteY23" fmla="*/ 167933 h 394328"/>
                      <a:gd name="connsiteX24" fmla="*/ 312653 w 375943"/>
                      <a:gd name="connsiteY24" fmla="*/ 146621 h 394328"/>
                      <a:gd name="connsiteX25" fmla="*/ 316132 w 375943"/>
                      <a:gd name="connsiteY25" fmla="*/ 116611 h 394328"/>
                      <a:gd name="connsiteX26" fmla="*/ 315697 w 375943"/>
                      <a:gd name="connsiteY26" fmla="*/ 103563 h 394328"/>
                      <a:gd name="connsiteX27" fmla="*/ 300909 w 375943"/>
                      <a:gd name="connsiteY27" fmla="*/ 122700 h 394328"/>
                      <a:gd name="connsiteX28" fmla="*/ 293081 w 375943"/>
                      <a:gd name="connsiteY28" fmla="*/ 127049 h 394328"/>
                      <a:gd name="connsiteX29" fmla="*/ 293081 w 375943"/>
                      <a:gd name="connsiteY29" fmla="*/ 127049 h 394328"/>
                      <a:gd name="connsiteX30" fmla="*/ 286992 w 375943"/>
                      <a:gd name="connsiteY30" fmla="*/ 127049 h 394328"/>
                      <a:gd name="connsiteX31" fmla="*/ 283947 w 375943"/>
                      <a:gd name="connsiteY31" fmla="*/ 118786 h 394328"/>
                      <a:gd name="connsiteX32" fmla="*/ 283947 w 375943"/>
                      <a:gd name="connsiteY32" fmla="*/ 118786 h 394328"/>
                      <a:gd name="connsiteX33" fmla="*/ 294386 w 375943"/>
                      <a:gd name="connsiteY33" fmla="*/ 112262 h 394328"/>
                      <a:gd name="connsiteX34" fmla="*/ 302649 w 375943"/>
                      <a:gd name="connsiteY34" fmla="*/ 112262 h 394328"/>
                      <a:gd name="connsiteX35" fmla="*/ 306564 w 375943"/>
                      <a:gd name="connsiteY35" fmla="*/ 115741 h 394328"/>
                      <a:gd name="connsiteX36" fmla="*/ 302649 w 375943"/>
                      <a:gd name="connsiteY36" fmla="*/ 121395 h 394328"/>
                      <a:gd name="connsiteX37" fmla="*/ 96927 w 375943"/>
                      <a:gd name="connsiteY37" fmla="*/ 161409 h 394328"/>
                      <a:gd name="connsiteX38" fmla="*/ 96927 w 375943"/>
                      <a:gd name="connsiteY38" fmla="*/ 154015 h 394328"/>
                      <a:gd name="connsiteX39" fmla="*/ 96927 w 375943"/>
                      <a:gd name="connsiteY39" fmla="*/ 146621 h 394328"/>
                      <a:gd name="connsiteX40" fmla="*/ 96927 w 375943"/>
                      <a:gd name="connsiteY40" fmla="*/ 103128 h 394328"/>
                      <a:gd name="connsiteX41" fmla="*/ 109975 w 375943"/>
                      <a:gd name="connsiteY41" fmla="*/ 55286 h 394328"/>
                      <a:gd name="connsiteX42" fmla="*/ 135201 w 375943"/>
                      <a:gd name="connsiteY42" fmla="*/ 14402 h 394328"/>
                      <a:gd name="connsiteX43" fmla="*/ 76485 w 375943"/>
                      <a:gd name="connsiteY43" fmla="*/ 5704 h 394328"/>
                      <a:gd name="connsiteX44" fmla="*/ 28643 w 375943"/>
                      <a:gd name="connsiteY44" fmla="*/ 18752 h 394328"/>
                      <a:gd name="connsiteX45" fmla="*/ 1242 w 375943"/>
                      <a:gd name="connsiteY45" fmla="*/ 97909 h 394328"/>
                      <a:gd name="connsiteX46" fmla="*/ 22989 w 375943"/>
                      <a:gd name="connsiteY46" fmla="*/ 195333 h 394328"/>
                      <a:gd name="connsiteX47" fmla="*/ 69526 w 375943"/>
                      <a:gd name="connsiteY47" fmla="*/ 280145 h 394328"/>
                      <a:gd name="connsiteX48" fmla="*/ 69526 w 375943"/>
                      <a:gd name="connsiteY48" fmla="*/ 280145 h 394328"/>
                      <a:gd name="connsiteX49" fmla="*/ 89968 w 375943"/>
                      <a:gd name="connsiteY49" fmla="*/ 271011 h 394328"/>
                      <a:gd name="connsiteX50" fmla="*/ 119978 w 375943"/>
                      <a:gd name="connsiteY50" fmla="*/ 236217 h 394328"/>
                      <a:gd name="connsiteX51" fmla="*/ 98667 w 375943"/>
                      <a:gd name="connsiteY51" fmla="*/ 160104 h 394328"/>
                      <a:gd name="connsiteX52" fmla="*/ 108235 w 375943"/>
                      <a:gd name="connsiteY52" fmla="*/ 178806 h 394328"/>
                      <a:gd name="connsiteX53" fmla="*/ 110845 w 375943"/>
                      <a:gd name="connsiteY53" fmla="*/ 203162 h 394328"/>
                      <a:gd name="connsiteX54" fmla="*/ 122153 w 375943"/>
                      <a:gd name="connsiteY54" fmla="*/ 222299 h 394328"/>
                      <a:gd name="connsiteX55" fmla="*/ 137376 w 375943"/>
                      <a:gd name="connsiteY55" fmla="*/ 233172 h 394328"/>
                      <a:gd name="connsiteX56" fmla="*/ 154338 w 375943"/>
                      <a:gd name="connsiteY56" fmla="*/ 236652 h 394328"/>
                      <a:gd name="connsiteX57" fmla="*/ 164341 w 375943"/>
                      <a:gd name="connsiteY57" fmla="*/ 210556 h 394328"/>
                      <a:gd name="connsiteX58" fmla="*/ 173475 w 375943"/>
                      <a:gd name="connsiteY58" fmla="*/ 184895 h 394328"/>
                      <a:gd name="connsiteX59" fmla="*/ 173475 w 375943"/>
                      <a:gd name="connsiteY59" fmla="*/ 136618 h 394328"/>
                      <a:gd name="connsiteX60" fmla="*/ 170865 w 375943"/>
                      <a:gd name="connsiteY60" fmla="*/ 123570 h 394328"/>
                      <a:gd name="connsiteX61" fmla="*/ 165646 w 375943"/>
                      <a:gd name="connsiteY61" fmla="*/ 111827 h 394328"/>
                      <a:gd name="connsiteX62" fmla="*/ 165646 w 375943"/>
                      <a:gd name="connsiteY62" fmla="*/ 111827 h 394328"/>
                      <a:gd name="connsiteX63" fmla="*/ 153468 w 375943"/>
                      <a:gd name="connsiteY63" fmla="*/ 104868 h 394328"/>
                      <a:gd name="connsiteX64" fmla="*/ 144769 w 375943"/>
                      <a:gd name="connsiteY64" fmla="*/ 104868 h 394328"/>
                      <a:gd name="connsiteX65" fmla="*/ 123893 w 375943"/>
                      <a:gd name="connsiteY65" fmla="*/ 110957 h 394328"/>
                      <a:gd name="connsiteX66" fmla="*/ 109975 w 375943"/>
                      <a:gd name="connsiteY66" fmla="*/ 119221 h 394328"/>
                      <a:gd name="connsiteX67" fmla="*/ 109975 w 375943"/>
                      <a:gd name="connsiteY67" fmla="*/ 124005 h 394328"/>
                      <a:gd name="connsiteX68" fmla="*/ 109975 w 375943"/>
                      <a:gd name="connsiteY68" fmla="*/ 150536 h 394328"/>
                      <a:gd name="connsiteX69" fmla="*/ 109975 w 375943"/>
                      <a:gd name="connsiteY69" fmla="*/ 150536 h 394328"/>
                      <a:gd name="connsiteX70" fmla="*/ 109975 w 375943"/>
                      <a:gd name="connsiteY70" fmla="*/ 157059 h 394328"/>
                      <a:gd name="connsiteX71" fmla="*/ 109975 w 375943"/>
                      <a:gd name="connsiteY71" fmla="*/ 174022 h 394328"/>
                      <a:gd name="connsiteX72" fmla="*/ 109975 w 375943"/>
                      <a:gd name="connsiteY72" fmla="*/ 174022 h 394328"/>
                      <a:gd name="connsiteX73" fmla="*/ 136941 w 375943"/>
                      <a:gd name="connsiteY73" fmla="*/ 120525 h 394328"/>
                      <a:gd name="connsiteX74" fmla="*/ 136941 w 375943"/>
                      <a:gd name="connsiteY74" fmla="*/ 120525 h 394328"/>
                      <a:gd name="connsiteX75" fmla="*/ 149119 w 375943"/>
                      <a:gd name="connsiteY75" fmla="*/ 120525 h 394328"/>
                      <a:gd name="connsiteX76" fmla="*/ 157382 w 375943"/>
                      <a:gd name="connsiteY76" fmla="*/ 123135 h 394328"/>
                      <a:gd name="connsiteX77" fmla="*/ 161297 w 375943"/>
                      <a:gd name="connsiteY77" fmla="*/ 129224 h 394328"/>
                      <a:gd name="connsiteX78" fmla="*/ 161297 w 375943"/>
                      <a:gd name="connsiteY78" fmla="*/ 129224 h 394328"/>
                      <a:gd name="connsiteX79" fmla="*/ 156078 w 375943"/>
                      <a:gd name="connsiteY79" fmla="*/ 134878 h 394328"/>
                      <a:gd name="connsiteX80" fmla="*/ 153468 w 375943"/>
                      <a:gd name="connsiteY80" fmla="*/ 133138 h 394328"/>
                      <a:gd name="connsiteX81" fmla="*/ 153468 w 375943"/>
                      <a:gd name="connsiteY81" fmla="*/ 133138 h 394328"/>
                      <a:gd name="connsiteX82" fmla="*/ 141290 w 375943"/>
                      <a:gd name="connsiteY82" fmla="*/ 120960 h 394328"/>
                      <a:gd name="connsiteX83" fmla="*/ 169125 w 375943"/>
                      <a:gd name="connsiteY83" fmla="*/ 251004 h 394328"/>
                      <a:gd name="connsiteX84" fmla="*/ 163471 w 375943"/>
                      <a:gd name="connsiteY84" fmla="*/ 253614 h 394328"/>
                      <a:gd name="connsiteX85" fmla="*/ 157382 w 375943"/>
                      <a:gd name="connsiteY85" fmla="*/ 261008 h 394328"/>
                      <a:gd name="connsiteX86" fmla="*/ 125632 w 375943"/>
                      <a:gd name="connsiteY86" fmla="*/ 277535 h 394328"/>
                      <a:gd name="connsiteX87" fmla="*/ 114324 w 375943"/>
                      <a:gd name="connsiteY87" fmla="*/ 281885 h 394328"/>
                      <a:gd name="connsiteX88" fmla="*/ 124763 w 375943"/>
                      <a:gd name="connsiteY88" fmla="*/ 286669 h 394328"/>
                      <a:gd name="connsiteX89" fmla="*/ 156078 w 375943"/>
                      <a:gd name="connsiteY89" fmla="*/ 286669 h 394328"/>
                      <a:gd name="connsiteX90" fmla="*/ 173040 w 375943"/>
                      <a:gd name="connsiteY90" fmla="*/ 275361 h 394328"/>
                      <a:gd name="connsiteX91" fmla="*/ 181738 w 375943"/>
                      <a:gd name="connsiteY91" fmla="*/ 261878 h 394328"/>
                      <a:gd name="connsiteX92" fmla="*/ 177389 w 375943"/>
                      <a:gd name="connsiteY92" fmla="*/ 249700 h 394328"/>
                      <a:gd name="connsiteX93" fmla="*/ 170865 w 375943"/>
                      <a:gd name="connsiteY93" fmla="*/ 248830 h 394328"/>
                      <a:gd name="connsiteX94" fmla="*/ 369629 w 375943"/>
                      <a:gd name="connsiteY94" fmla="*/ 251004 h 394328"/>
                      <a:gd name="connsiteX95" fmla="*/ 320481 w 375943"/>
                      <a:gd name="connsiteY95" fmla="*/ 251004 h 394328"/>
                      <a:gd name="connsiteX96" fmla="*/ 314392 w 375943"/>
                      <a:gd name="connsiteY96" fmla="*/ 251004 h 394328"/>
                      <a:gd name="connsiteX97" fmla="*/ 306998 w 375943"/>
                      <a:gd name="connsiteY97" fmla="*/ 257094 h 394328"/>
                      <a:gd name="connsiteX98" fmla="*/ 306998 w 375943"/>
                      <a:gd name="connsiteY98" fmla="*/ 270576 h 394328"/>
                      <a:gd name="connsiteX99" fmla="*/ 354841 w 375943"/>
                      <a:gd name="connsiteY99" fmla="*/ 266227 h 394328"/>
                      <a:gd name="connsiteX100" fmla="*/ 375718 w 375943"/>
                      <a:gd name="connsiteY100" fmla="*/ 251439 h 394328"/>
                      <a:gd name="connsiteX101" fmla="*/ 265245 w 375943"/>
                      <a:gd name="connsiteY101" fmla="*/ 157929 h 394328"/>
                      <a:gd name="connsiteX102" fmla="*/ 273074 w 375943"/>
                      <a:gd name="connsiteY102" fmla="*/ 98779 h 394328"/>
                      <a:gd name="connsiteX103" fmla="*/ 311783 w 375943"/>
                      <a:gd name="connsiteY103" fmla="*/ 92255 h 394328"/>
                      <a:gd name="connsiteX104" fmla="*/ 283947 w 375943"/>
                      <a:gd name="connsiteY104" fmla="*/ 42238 h 394328"/>
                      <a:gd name="connsiteX105" fmla="*/ 279598 w 375943"/>
                      <a:gd name="connsiteY105" fmla="*/ 37889 h 394328"/>
                      <a:gd name="connsiteX106" fmla="*/ 276988 w 375943"/>
                      <a:gd name="connsiteY106" fmla="*/ 35279 h 394328"/>
                      <a:gd name="connsiteX107" fmla="*/ 276988 w 375943"/>
                      <a:gd name="connsiteY107" fmla="*/ 35279 h 394328"/>
                      <a:gd name="connsiteX108" fmla="*/ 274379 w 375943"/>
                      <a:gd name="connsiteY108" fmla="*/ 32669 h 394328"/>
                      <a:gd name="connsiteX109" fmla="*/ 274379 w 375943"/>
                      <a:gd name="connsiteY109" fmla="*/ 32669 h 394328"/>
                      <a:gd name="connsiteX110" fmla="*/ 274379 w 375943"/>
                      <a:gd name="connsiteY110" fmla="*/ 32669 h 394328"/>
                      <a:gd name="connsiteX111" fmla="*/ 245238 w 375943"/>
                      <a:gd name="connsiteY111" fmla="*/ 14402 h 394328"/>
                      <a:gd name="connsiteX112" fmla="*/ 196961 w 375943"/>
                      <a:gd name="connsiteY112" fmla="*/ 4834 h 394328"/>
                      <a:gd name="connsiteX113" fmla="*/ 166516 w 375943"/>
                      <a:gd name="connsiteY113" fmla="*/ 9618 h 394328"/>
                      <a:gd name="connsiteX114" fmla="*/ 153468 w 375943"/>
                      <a:gd name="connsiteY114" fmla="*/ 14402 h 394328"/>
                      <a:gd name="connsiteX115" fmla="*/ 121283 w 375943"/>
                      <a:gd name="connsiteY115" fmla="*/ 57895 h 394328"/>
                      <a:gd name="connsiteX116" fmla="*/ 112150 w 375943"/>
                      <a:gd name="connsiteY116" fmla="*/ 101388 h 394328"/>
                      <a:gd name="connsiteX117" fmla="*/ 155643 w 375943"/>
                      <a:gd name="connsiteY117" fmla="*/ 91385 h 394328"/>
                      <a:gd name="connsiteX118" fmla="*/ 189153 w 375943"/>
                      <a:gd name="connsiteY118" fmla="*/ 130711 h 394328"/>
                      <a:gd name="connsiteX119" fmla="*/ 189132 w 375943"/>
                      <a:gd name="connsiteY119" fmla="*/ 130964 h 394328"/>
                      <a:gd name="connsiteX120" fmla="*/ 189132 w 375943"/>
                      <a:gd name="connsiteY120" fmla="*/ 186200 h 394328"/>
                      <a:gd name="connsiteX121" fmla="*/ 179129 w 375943"/>
                      <a:gd name="connsiteY121" fmla="*/ 213600 h 394328"/>
                      <a:gd name="connsiteX122" fmla="*/ 171300 w 375943"/>
                      <a:gd name="connsiteY122" fmla="*/ 234912 h 394328"/>
                      <a:gd name="connsiteX123" fmla="*/ 187828 w 375943"/>
                      <a:gd name="connsiteY123" fmla="*/ 241001 h 394328"/>
                      <a:gd name="connsiteX124" fmla="*/ 196091 w 375943"/>
                      <a:gd name="connsiteY124" fmla="*/ 264052 h 394328"/>
                      <a:gd name="connsiteX125" fmla="*/ 196961 w 375943"/>
                      <a:gd name="connsiteY125" fmla="*/ 264052 h 394328"/>
                      <a:gd name="connsiteX126" fmla="*/ 196961 w 375943"/>
                      <a:gd name="connsiteY126" fmla="*/ 274491 h 394328"/>
                      <a:gd name="connsiteX127" fmla="*/ 207399 w 375943"/>
                      <a:gd name="connsiteY127" fmla="*/ 380614 h 394328"/>
                      <a:gd name="connsiteX128" fmla="*/ 217838 w 375943"/>
                      <a:gd name="connsiteY128" fmla="*/ 389747 h 394328"/>
                      <a:gd name="connsiteX129" fmla="*/ 231321 w 375943"/>
                      <a:gd name="connsiteY129" fmla="*/ 394097 h 394328"/>
                      <a:gd name="connsiteX130" fmla="*/ 274814 w 375943"/>
                      <a:gd name="connsiteY130" fmla="*/ 379309 h 394328"/>
                      <a:gd name="connsiteX131" fmla="*/ 287427 w 375943"/>
                      <a:gd name="connsiteY131" fmla="*/ 350604 h 394328"/>
                      <a:gd name="connsiteX132" fmla="*/ 297865 w 375943"/>
                      <a:gd name="connsiteY132" fmla="*/ 263617 h 394328"/>
                      <a:gd name="connsiteX133" fmla="*/ 297865 w 375943"/>
                      <a:gd name="connsiteY133" fmla="*/ 263617 h 394328"/>
                      <a:gd name="connsiteX134" fmla="*/ 301779 w 375943"/>
                      <a:gd name="connsiteY134" fmla="*/ 244481 h 394328"/>
                      <a:gd name="connsiteX135" fmla="*/ 313522 w 375943"/>
                      <a:gd name="connsiteY135" fmla="*/ 234042 h 394328"/>
                      <a:gd name="connsiteX136" fmla="*/ 266985 w 375943"/>
                      <a:gd name="connsiteY136" fmla="*/ 155320 h 39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375943" h="394328">
                        <a:moveTo>
                          <a:pt x="327440" y="101388"/>
                        </a:moveTo>
                        <a:cubicBezTo>
                          <a:pt x="327440" y="104868"/>
                          <a:pt x="327440" y="111827"/>
                          <a:pt x="327440" y="119655"/>
                        </a:cubicBezTo>
                        <a:cubicBezTo>
                          <a:pt x="325714" y="128708"/>
                          <a:pt x="324552" y="137859"/>
                          <a:pt x="323961" y="147056"/>
                        </a:cubicBezTo>
                        <a:cubicBezTo>
                          <a:pt x="323961" y="152275"/>
                          <a:pt x="323961" y="160104"/>
                          <a:pt x="326135" y="167063"/>
                        </a:cubicBezTo>
                        <a:cubicBezTo>
                          <a:pt x="328310" y="174022"/>
                          <a:pt x="326135" y="178806"/>
                          <a:pt x="326135" y="182720"/>
                        </a:cubicBezTo>
                        <a:cubicBezTo>
                          <a:pt x="325961" y="195942"/>
                          <a:pt x="322204" y="208868"/>
                          <a:pt x="315262" y="220124"/>
                        </a:cubicBezTo>
                        <a:cubicBezTo>
                          <a:pt x="315180" y="221138"/>
                          <a:pt x="315180" y="222156"/>
                          <a:pt x="315262" y="223169"/>
                        </a:cubicBezTo>
                        <a:lnTo>
                          <a:pt x="319611" y="228388"/>
                        </a:lnTo>
                        <a:cubicBezTo>
                          <a:pt x="339196" y="195921"/>
                          <a:pt x="354684" y="161152"/>
                          <a:pt x="365714" y="124875"/>
                        </a:cubicBezTo>
                        <a:lnTo>
                          <a:pt x="365714" y="124875"/>
                        </a:lnTo>
                        <a:cubicBezTo>
                          <a:pt x="377892" y="83556"/>
                          <a:pt x="379197" y="53981"/>
                          <a:pt x="369629" y="41368"/>
                        </a:cubicBezTo>
                        <a:cubicBezTo>
                          <a:pt x="341597" y="6938"/>
                          <a:pt x="295899" y="-7726"/>
                          <a:pt x="253067" y="3964"/>
                        </a:cubicBezTo>
                        <a:cubicBezTo>
                          <a:pt x="267842" y="11322"/>
                          <a:pt x="281233" y="21181"/>
                          <a:pt x="292646" y="33104"/>
                        </a:cubicBezTo>
                        <a:cubicBezTo>
                          <a:pt x="312927" y="50283"/>
                          <a:pt x="325461" y="74884"/>
                          <a:pt x="327440" y="101388"/>
                        </a:cubicBezTo>
                        <a:close/>
                        <a:moveTo>
                          <a:pt x="313957" y="104868"/>
                        </a:moveTo>
                        <a:cubicBezTo>
                          <a:pt x="302401" y="102046"/>
                          <a:pt x="290223" y="103433"/>
                          <a:pt x="279598" y="108782"/>
                        </a:cubicBezTo>
                        <a:cubicBezTo>
                          <a:pt x="266985" y="116611"/>
                          <a:pt x="270899" y="132703"/>
                          <a:pt x="279598" y="152275"/>
                        </a:cubicBezTo>
                        <a:cubicBezTo>
                          <a:pt x="283938" y="164888"/>
                          <a:pt x="289023" y="177232"/>
                          <a:pt x="294820" y="189244"/>
                        </a:cubicBezTo>
                        <a:lnTo>
                          <a:pt x="298735" y="196203"/>
                        </a:lnTo>
                        <a:lnTo>
                          <a:pt x="298735" y="196203"/>
                        </a:lnTo>
                        <a:cubicBezTo>
                          <a:pt x="300909" y="199683"/>
                          <a:pt x="302214" y="202727"/>
                          <a:pt x="303519" y="204902"/>
                        </a:cubicBezTo>
                        <a:lnTo>
                          <a:pt x="306998" y="210556"/>
                        </a:lnTo>
                        <a:cubicBezTo>
                          <a:pt x="312087" y="202001"/>
                          <a:pt x="314792" y="192241"/>
                          <a:pt x="314827" y="182285"/>
                        </a:cubicBezTo>
                        <a:cubicBezTo>
                          <a:pt x="315106" y="177506"/>
                          <a:pt x="315106" y="172713"/>
                          <a:pt x="314827" y="167933"/>
                        </a:cubicBezTo>
                        <a:cubicBezTo>
                          <a:pt x="314827" y="160539"/>
                          <a:pt x="314827" y="152275"/>
                          <a:pt x="312653" y="146621"/>
                        </a:cubicBezTo>
                        <a:cubicBezTo>
                          <a:pt x="313240" y="136560"/>
                          <a:pt x="314401" y="126540"/>
                          <a:pt x="316132" y="116611"/>
                        </a:cubicBezTo>
                        <a:cubicBezTo>
                          <a:pt x="314827" y="111827"/>
                          <a:pt x="315262" y="107042"/>
                          <a:pt x="315697" y="103563"/>
                        </a:cubicBezTo>
                        <a:close/>
                        <a:moveTo>
                          <a:pt x="300909" y="122700"/>
                        </a:moveTo>
                        <a:cubicBezTo>
                          <a:pt x="298726" y="124808"/>
                          <a:pt x="296025" y="126308"/>
                          <a:pt x="293081" y="127049"/>
                        </a:cubicBezTo>
                        <a:lnTo>
                          <a:pt x="293081" y="127049"/>
                        </a:lnTo>
                        <a:cubicBezTo>
                          <a:pt x="291076" y="127485"/>
                          <a:pt x="288997" y="127485"/>
                          <a:pt x="286992" y="127049"/>
                        </a:cubicBezTo>
                        <a:cubicBezTo>
                          <a:pt x="284752" y="124914"/>
                          <a:pt x="283630" y="121863"/>
                          <a:pt x="283947" y="118786"/>
                        </a:cubicBezTo>
                        <a:lnTo>
                          <a:pt x="283947" y="118786"/>
                        </a:lnTo>
                        <a:cubicBezTo>
                          <a:pt x="283947" y="115741"/>
                          <a:pt x="288731" y="113132"/>
                          <a:pt x="294386" y="112262"/>
                        </a:cubicBezTo>
                        <a:lnTo>
                          <a:pt x="302649" y="112262"/>
                        </a:lnTo>
                        <a:cubicBezTo>
                          <a:pt x="302649" y="112262"/>
                          <a:pt x="306564" y="112262"/>
                          <a:pt x="306564" y="115741"/>
                        </a:cubicBezTo>
                        <a:cubicBezTo>
                          <a:pt x="306089" y="118084"/>
                          <a:pt x="304676" y="120128"/>
                          <a:pt x="302649" y="121395"/>
                        </a:cubicBezTo>
                        <a:close/>
                        <a:moveTo>
                          <a:pt x="96927" y="161409"/>
                        </a:moveTo>
                        <a:cubicBezTo>
                          <a:pt x="96927" y="158364"/>
                          <a:pt x="96927" y="155755"/>
                          <a:pt x="96927" y="154015"/>
                        </a:cubicBezTo>
                        <a:cubicBezTo>
                          <a:pt x="97137" y="151553"/>
                          <a:pt x="97137" y="149083"/>
                          <a:pt x="96927" y="146621"/>
                        </a:cubicBezTo>
                        <a:cubicBezTo>
                          <a:pt x="95618" y="132153"/>
                          <a:pt x="95618" y="117596"/>
                          <a:pt x="96927" y="103128"/>
                        </a:cubicBezTo>
                        <a:cubicBezTo>
                          <a:pt x="99517" y="86752"/>
                          <a:pt x="103892" y="70709"/>
                          <a:pt x="109975" y="55286"/>
                        </a:cubicBezTo>
                        <a:cubicBezTo>
                          <a:pt x="115105" y="39889"/>
                          <a:pt x="123741" y="25894"/>
                          <a:pt x="135201" y="14402"/>
                        </a:cubicBezTo>
                        <a:cubicBezTo>
                          <a:pt x="116146" y="8709"/>
                          <a:pt x="96372" y="5780"/>
                          <a:pt x="76485" y="5704"/>
                        </a:cubicBezTo>
                        <a:cubicBezTo>
                          <a:pt x="59568" y="4966"/>
                          <a:pt x="42843" y="9528"/>
                          <a:pt x="28643" y="18752"/>
                        </a:cubicBezTo>
                        <a:cubicBezTo>
                          <a:pt x="6570" y="38713"/>
                          <a:pt x="-3766" y="68573"/>
                          <a:pt x="1242" y="97909"/>
                        </a:cubicBezTo>
                        <a:cubicBezTo>
                          <a:pt x="5431" y="130992"/>
                          <a:pt x="12712" y="163610"/>
                          <a:pt x="22989" y="195333"/>
                        </a:cubicBezTo>
                        <a:cubicBezTo>
                          <a:pt x="37776" y="244915"/>
                          <a:pt x="54739" y="275361"/>
                          <a:pt x="69526" y="280145"/>
                        </a:cubicBezTo>
                        <a:lnTo>
                          <a:pt x="69526" y="280145"/>
                        </a:lnTo>
                        <a:cubicBezTo>
                          <a:pt x="76050" y="282319"/>
                          <a:pt x="83009" y="280145"/>
                          <a:pt x="89968" y="271011"/>
                        </a:cubicBezTo>
                        <a:cubicBezTo>
                          <a:pt x="102146" y="256224"/>
                          <a:pt x="113454" y="243611"/>
                          <a:pt x="119978" y="236217"/>
                        </a:cubicBezTo>
                        <a:cubicBezTo>
                          <a:pt x="100269" y="216193"/>
                          <a:pt x="92222" y="187452"/>
                          <a:pt x="98667" y="160104"/>
                        </a:cubicBezTo>
                        <a:close/>
                        <a:moveTo>
                          <a:pt x="108235" y="178806"/>
                        </a:moveTo>
                        <a:cubicBezTo>
                          <a:pt x="108048" y="187004"/>
                          <a:pt x="108925" y="195190"/>
                          <a:pt x="110845" y="203162"/>
                        </a:cubicBezTo>
                        <a:cubicBezTo>
                          <a:pt x="113492" y="210143"/>
                          <a:pt x="117317" y="216615"/>
                          <a:pt x="122153" y="222299"/>
                        </a:cubicBezTo>
                        <a:cubicBezTo>
                          <a:pt x="126439" y="226918"/>
                          <a:pt x="131618" y="230615"/>
                          <a:pt x="137376" y="233172"/>
                        </a:cubicBezTo>
                        <a:cubicBezTo>
                          <a:pt x="142768" y="235364"/>
                          <a:pt x="148518" y="236543"/>
                          <a:pt x="154338" y="236652"/>
                        </a:cubicBezTo>
                        <a:cubicBezTo>
                          <a:pt x="154338" y="229258"/>
                          <a:pt x="160427" y="220124"/>
                          <a:pt x="164341" y="210556"/>
                        </a:cubicBezTo>
                        <a:cubicBezTo>
                          <a:pt x="167998" y="202231"/>
                          <a:pt x="171051" y="193659"/>
                          <a:pt x="173475" y="184895"/>
                        </a:cubicBezTo>
                        <a:cubicBezTo>
                          <a:pt x="174828" y="168833"/>
                          <a:pt x="174828" y="152680"/>
                          <a:pt x="173475" y="136618"/>
                        </a:cubicBezTo>
                        <a:cubicBezTo>
                          <a:pt x="173475" y="132703"/>
                          <a:pt x="173475" y="128354"/>
                          <a:pt x="170865" y="123570"/>
                        </a:cubicBezTo>
                        <a:cubicBezTo>
                          <a:pt x="170497" y="119180"/>
                          <a:pt x="168658" y="115042"/>
                          <a:pt x="165646" y="111827"/>
                        </a:cubicBezTo>
                        <a:lnTo>
                          <a:pt x="165646" y="111827"/>
                        </a:lnTo>
                        <a:cubicBezTo>
                          <a:pt x="162224" y="108536"/>
                          <a:pt x="158040" y="106145"/>
                          <a:pt x="153468" y="104868"/>
                        </a:cubicBezTo>
                        <a:lnTo>
                          <a:pt x="144769" y="104868"/>
                        </a:lnTo>
                        <a:cubicBezTo>
                          <a:pt x="137528" y="105762"/>
                          <a:pt x="130479" y="107818"/>
                          <a:pt x="123893" y="110957"/>
                        </a:cubicBezTo>
                        <a:cubicBezTo>
                          <a:pt x="119007" y="113273"/>
                          <a:pt x="114347" y="116039"/>
                          <a:pt x="109975" y="119221"/>
                        </a:cubicBezTo>
                        <a:lnTo>
                          <a:pt x="109975" y="124005"/>
                        </a:lnTo>
                        <a:cubicBezTo>
                          <a:pt x="109975" y="132703"/>
                          <a:pt x="109975" y="141837"/>
                          <a:pt x="109975" y="150536"/>
                        </a:cubicBezTo>
                        <a:lnTo>
                          <a:pt x="109975" y="150536"/>
                        </a:lnTo>
                        <a:cubicBezTo>
                          <a:pt x="110165" y="152706"/>
                          <a:pt x="110165" y="154889"/>
                          <a:pt x="109975" y="157059"/>
                        </a:cubicBezTo>
                        <a:lnTo>
                          <a:pt x="109975" y="174022"/>
                        </a:lnTo>
                        <a:lnTo>
                          <a:pt x="109975" y="174022"/>
                        </a:lnTo>
                        <a:close/>
                        <a:moveTo>
                          <a:pt x="136941" y="120525"/>
                        </a:moveTo>
                        <a:lnTo>
                          <a:pt x="136941" y="120525"/>
                        </a:lnTo>
                        <a:cubicBezTo>
                          <a:pt x="140902" y="119260"/>
                          <a:pt x="145158" y="119260"/>
                          <a:pt x="149119" y="120525"/>
                        </a:cubicBezTo>
                        <a:cubicBezTo>
                          <a:pt x="151999" y="120929"/>
                          <a:pt x="154792" y="121811"/>
                          <a:pt x="157382" y="123135"/>
                        </a:cubicBezTo>
                        <a:cubicBezTo>
                          <a:pt x="161297" y="123135"/>
                          <a:pt x="161732" y="127919"/>
                          <a:pt x="161297" y="129224"/>
                        </a:cubicBezTo>
                        <a:lnTo>
                          <a:pt x="161297" y="129224"/>
                        </a:lnTo>
                        <a:cubicBezTo>
                          <a:pt x="160040" y="131503"/>
                          <a:pt x="158249" y="133443"/>
                          <a:pt x="156078" y="134878"/>
                        </a:cubicBezTo>
                        <a:cubicBezTo>
                          <a:pt x="155141" y="134405"/>
                          <a:pt x="154265" y="133821"/>
                          <a:pt x="153468" y="133138"/>
                        </a:cubicBezTo>
                        <a:lnTo>
                          <a:pt x="153468" y="133138"/>
                        </a:lnTo>
                        <a:cubicBezTo>
                          <a:pt x="147220" y="132105"/>
                          <a:pt x="142323" y="127208"/>
                          <a:pt x="141290" y="120960"/>
                        </a:cubicBezTo>
                        <a:close/>
                        <a:moveTo>
                          <a:pt x="169125" y="251004"/>
                        </a:moveTo>
                        <a:cubicBezTo>
                          <a:pt x="167011" y="251252"/>
                          <a:pt x="165031" y="252166"/>
                          <a:pt x="163471" y="253614"/>
                        </a:cubicBezTo>
                        <a:lnTo>
                          <a:pt x="157382" y="261008"/>
                        </a:lnTo>
                        <a:cubicBezTo>
                          <a:pt x="149989" y="270141"/>
                          <a:pt x="146944" y="273186"/>
                          <a:pt x="125632" y="277535"/>
                        </a:cubicBezTo>
                        <a:cubicBezTo>
                          <a:pt x="121538" y="277931"/>
                          <a:pt x="117628" y="279432"/>
                          <a:pt x="114324" y="281885"/>
                        </a:cubicBezTo>
                        <a:cubicBezTo>
                          <a:pt x="117390" y="284259"/>
                          <a:pt x="120962" y="285899"/>
                          <a:pt x="124763" y="286669"/>
                        </a:cubicBezTo>
                        <a:cubicBezTo>
                          <a:pt x="134946" y="289931"/>
                          <a:pt x="145894" y="289931"/>
                          <a:pt x="156078" y="286669"/>
                        </a:cubicBezTo>
                        <a:cubicBezTo>
                          <a:pt x="162227" y="283703"/>
                          <a:pt x="167935" y="279897"/>
                          <a:pt x="173040" y="275361"/>
                        </a:cubicBezTo>
                        <a:cubicBezTo>
                          <a:pt x="177261" y="271872"/>
                          <a:pt x="180300" y="267162"/>
                          <a:pt x="181738" y="261878"/>
                        </a:cubicBezTo>
                        <a:cubicBezTo>
                          <a:pt x="182111" y="257381"/>
                          <a:pt x="180526" y="252944"/>
                          <a:pt x="177389" y="249700"/>
                        </a:cubicBezTo>
                        <a:cubicBezTo>
                          <a:pt x="175531" y="248256"/>
                          <a:pt x="173037" y="247921"/>
                          <a:pt x="170865" y="248830"/>
                        </a:cubicBezTo>
                        <a:close/>
                        <a:moveTo>
                          <a:pt x="369629" y="251004"/>
                        </a:moveTo>
                        <a:cubicBezTo>
                          <a:pt x="353771" y="256863"/>
                          <a:pt x="336339" y="256863"/>
                          <a:pt x="320481" y="251004"/>
                        </a:cubicBezTo>
                        <a:cubicBezTo>
                          <a:pt x="318507" y="250343"/>
                          <a:pt x="316367" y="250343"/>
                          <a:pt x="314392" y="251004"/>
                        </a:cubicBezTo>
                        <a:cubicBezTo>
                          <a:pt x="311243" y="252022"/>
                          <a:pt x="308603" y="254201"/>
                          <a:pt x="306998" y="257094"/>
                        </a:cubicBezTo>
                        <a:cubicBezTo>
                          <a:pt x="306355" y="261565"/>
                          <a:pt x="306355" y="266105"/>
                          <a:pt x="306998" y="270576"/>
                        </a:cubicBezTo>
                        <a:cubicBezTo>
                          <a:pt x="323008" y="274178"/>
                          <a:pt x="339744" y="272655"/>
                          <a:pt x="354841" y="266227"/>
                        </a:cubicBezTo>
                        <a:cubicBezTo>
                          <a:pt x="362796" y="262878"/>
                          <a:pt x="369920" y="257833"/>
                          <a:pt x="375718" y="251439"/>
                        </a:cubicBezTo>
                        <a:close/>
                        <a:moveTo>
                          <a:pt x="265245" y="157929"/>
                        </a:moveTo>
                        <a:cubicBezTo>
                          <a:pt x="259156" y="140097"/>
                          <a:pt x="250457" y="114436"/>
                          <a:pt x="273074" y="98779"/>
                        </a:cubicBezTo>
                        <a:cubicBezTo>
                          <a:pt x="284848" y="92227"/>
                          <a:pt x="298513" y="89924"/>
                          <a:pt x="311783" y="92255"/>
                        </a:cubicBezTo>
                        <a:cubicBezTo>
                          <a:pt x="306094" y="73824"/>
                          <a:pt x="296612" y="56787"/>
                          <a:pt x="283947" y="42238"/>
                        </a:cubicBezTo>
                        <a:lnTo>
                          <a:pt x="279598" y="37889"/>
                        </a:lnTo>
                        <a:lnTo>
                          <a:pt x="276988" y="35279"/>
                        </a:lnTo>
                        <a:lnTo>
                          <a:pt x="276988" y="35279"/>
                        </a:lnTo>
                        <a:cubicBezTo>
                          <a:pt x="276232" y="34303"/>
                          <a:pt x="275353" y="33427"/>
                          <a:pt x="274379" y="32669"/>
                        </a:cubicBezTo>
                        <a:lnTo>
                          <a:pt x="274379" y="32669"/>
                        </a:lnTo>
                        <a:lnTo>
                          <a:pt x="274379" y="32669"/>
                        </a:lnTo>
                        <a:cubicBezTo>
                          <a:pt x="265771" y="24971"/>
                          <a:pt x="255916" y="18794"/>
                          <a:pt x="245238" y="14402"/>
                        </a:cubicBezTo>
                        <a:cubicBezTo>
                          <a:pt x="230031" y="7747"/>
                          <a:pt x="213557" y="4482"/>
                          <a:pt x="196961" y="4834"/>
                        </a:cubicBezTo>
                        <a:cubicBezTo>
                          <a:pt x="186578" y="4008"/>
                          <a:pt x="176146" y="5647"/>
                          <a:pt x="166516" y="9618"/>
                        </a:cubicBezTo>
                        <a:cubicBezTo>
                          <a:pt x="162031" y="10816"/>
                          <a:pt x="157664" y="12417"/>
                          <a:pt x="153468" y="14402"/>
                        </a:cubicBezTo>
                        <a:cubicBezTo>
                          <a:pt x="138593" y="25316"/>
                          <a:pt x="127373" y="40480"/>
                          <a:pt x="121283" y="57895"/>
                        </a:cubicBezTo>
                        <a:cubicBezTo>
                          <a:pt x="116974" y="72098"/>
                          <a:pt x="113918" y="86652"/>
                          <a:pt x="112150" y="101388"/>
                        </a:cubicBezTo>
                        <a:cubicBezTo>
                          <a:pt x="125227" y="93544"/>
                          <a:pt x="140452" y="90042"/>
                          <a:pt x="155643" y="91385"/>
                        </a:cubicBezTo>
                        <a:cubicBezTo>
                          <a:pt x="175756" y="92991"/>
                          <a:pt x="190759" y="110598"/>
                          <a:pt x="189153" y="130711"/>
                        </a:cubicBezTo>
                        <a:cubicBezTo>
                          <a:pt x="189147" y="130795"/>
                          <a:pt x="189140" y="130879"/>
                          <a:pt x="189132" y="130964"/>
                        </a:cubicBezTo>
                        <a:cubicBezTo>
                          <a:pt x="190746" y="149339"/>
                          <a:pt x="190746" y="167824"/>
                          <a:pt x="189132" y="186200"/>
                        </a:cubicBezTo>
                        <a:cubicBezTo>
                          <a:pt x="186597" y="195607"/>
                          <a:pt x="183250" y="204776"/>
                          <a:pt x="179129" y="213600"/>
                        </a:cubicBezTo>
                        <a:cubicBezTo>
                          <a:pt x="176519" y="220994"/>
                          <a:pt x="173040" y="228823"/>
                          <a:pt x="171300" y="234912"/>
                        </a:cubicBezTo>
                        <a:cubicBezTo>
                          <a:pt x="177421" y="234521"/>
                          <a:pt x="183424" y="236730"/>
                          <a:pt x="187828" y="241001"/>
                        </a:cubicBezTo>
                        <a:cubicBezTo>
                          <a:pt x="193886" y="247064"/>
                          <a:pt x="196917" y="255519"/>
                          <a:pt x="196091" y="264052"/>
                        </a:cubicBezTo>
                        <a:lnTo>
                          <a:pt x="196961" y="264052"/>
                        </a:lnTo>
                        <a:cubicBezTo>
                          <a:pt x="196961" y="267532"/>
                          <a:pt x="196961" y="271011"/>
                          <a:pt x="196961" y="274491"/>
                        </a:cubicBezTo>
                        <a:cubicBezTo>
                          <a:pt x="193730" y="310207"/>
                          <a:pt x="197271" y="346211"/>
                          <a:pt x="207399" y="380614"/>
                        </a:cubicBezTo>
                        <a:cubicBezTo>
                          <a:pt x="209880" y="384641"/>
                          <a:pt x="213518" y="387825"/>
                          <a:pt x="217838" y="389747"/>
                        </a:cubicBezTo>
                        <a:cubicBezTo>
                          <a:pt x="221845" y="392413"/>
                          <a:pt x="226511" y="393918"/>
                          <a:pt x="231321" y="394097"/>
                        </a:cubicBezTo>
                        <a:cubicBezTo>
                          <a:pt x="247256" y="395545"/>
                          <a:pt x="263062" y="390169"/>
                          <a:pt x="274814" y="379309"/>
                        </a:cubicBezTo>
                        <a:cubicBezTo>
                          <a:pt x="282273" y="371528"/>
                          <a:pt x="286744" y="361359"/>
                          <a:pt x="287427" y="350604"/>
                        </a:cubicBezTo>
                        <a:cubicBezTo>
                          <a:pt x="290471" y="331032"/>
                          <a:pt x="296995" y="276665"/>
                          <a:pt x="297865" y="263617"/>
                        </a:cubicBezTo>
                        <a:lnTo>
                          <a:pt x="297865" y="263617"/>
                        </a:lnTo>
                        <a:cubicBezTo>
                          <a:pt x="297095" y="256985"/>
                          <a:pt x="298470" y="250278"/>
                          <a:pt x="301779" y="244481"/>
                        </a:cubicBezTo>
                        <a:cubicBezTo>
                          <a:pt x="304589" y="239931"/>
                          <a:pt x="308673" y="236299"/>
                          <a:pt x="313522" y="234042"/>
                        </a:cubicBezTo>
                        <a:cubicBezTo>
                          <a:pt x="292963" y="211130"/>
                          <a:pt x="277149" y="184377"/>
                          <a:pt x="266985" y="155320"/>
                        </a:cubicBezTo>
                        <a:close/>
                      </a:path>
                    </a:pathLst>
                  </a:custGeom>
                  <a:solidFill>
                    <a:srgbClr val="F2F2F2"/>
                  </a:solidFill>
                  <a:ln w="43392" cap="flat">
                    <a:noFill/>
                    <a:prstDash val="solid"/>
                    <a:miter/>
                  </a:ln>
                </p:spPr>
                <p:txBody>
                  <a:bodyPr rtlCol="0" anchor="ctr"/>
                  <a:lstStyle/>
                  <a:p>
                    <a:endParaRPr lang="en-US"/>
                  </a:p>
                </p:txBody>
              </p:sp>
            </p:grpSp>
            <p:sp>
              <p:nvSpPr>
                <p:cNvPr id="331" name="Title 1">
                  <a:extLst>
                    <a:ext uri="{FF2B5EF4-FFF2-40B4-BE49-F238E27FC236}">
                      <a16:creationId xmlns:a16="http://schemas.microsoft.com/office/drawing/2014/main" id="{18E48E04-1D6B-4438-9482-B7C023070439}"/>
                    </a:ext>
                  </a:extLst>
                </p:cNvPr>
                <p:cNvSpPr txBox="1">
                  <a:spLocks/>
                </p:cNvSpPr>
                <p:nvPr/>
              </p:nvSpPr>
              <p:spPr>
                <a:xfrm>
                  <a:off x="10815588" y="5069833"/>
                  <a:ext cx="751608" cy="353943"/>
                </a:xfrm>
                <a:prstGeom prst="rect">
                  <a:avLst/>
                </a:prstGeom>
              </p:spPr>
              <p:txBody>
                <a:bodyPr vert="horz" wrap="square" lIns="0" tIns="4572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Database for PostgreSQL</a:t>
                  </a:r>
                </a:p>
              </p:txBody>
            </p:sp>
          </p:grpSp>
        </p:grpSp>
        <p:grpSp>
          <p:nvGrpSpPr>
            <p:cNvPr id="68" name="Group 67">
              <a:extLst>
                <a:ext uri="{FF2B5EF4-FFF2-40B4-BE49-F238E27FC236}">
                  <a16:creationId xmlns:a16="http://schemas.microsoft.com/office/drawing/2014/main" id="{50360025-A8A8-4A1C-91D5-1ED8B7224639}"/>
                </a:ext>
              </a:extLst>
            </p:cNvPr>
            <p:cNvGrpSpPr/>
            <p:nvPr/>
          </p:nvGrpSpPr>
          <p:grpSpPr>
            <a:xfrm>
              <a:off x="8041889" y="2338843"/>
              <a:ext cx="1146159" cy="1370912"/>
              <a:chOff x="8041889" y="2338843"/>
              <a:chExt cx="1146159" cy="1370912"/>
            </a:xfrm>
          </p:grpSpPr>
          <p:sp>
            <p:nvSpPr>
              <p:cNvPr id="265" name="Title 1">
                <a:extLst>
                  <a:ext uri="{FF2B5EF4-FFF2-40B4-BE49-F238E27FC236}">
                    <a16:creationId xmlns:a16="http://schemas.microsoft.com/office/drawing/2014/main" id="{EFB2DCEE-6E08-4189-B882-9DD3CBA6CB57}"/>
                  </a:ext>
                </a:extLst>
              </p:cNvPr>
              <p:cNvSpPr txBox="1">
                <a:spLocks/>
              </p:cNvSpPr>
              <p:nvPr/>
            </p:nvSpPr>
            <p:spPr>
              <a:xfrm>
                <a:off x="8294415" y="2338843"/>
                <a:ext cx="641106"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AKS</a:t>
                </a:r>
              </a:p>
            </p:txBody>
          </p:sp>
          <p:grpSp>
            <p:nvGrpSpPr>
              <p:cNvPr id="266" name="Group 265">
                <a:extLst>
                  <a:ext uri="{FF2B5EF4-FFF2-40B4-BE49-F238E27FC236}">
                    <a16:creationId xmlns:a16="http://schemas.microsoft.com/office/drawing/2014/main" id="{1DF77D56-429E-4D1F-AF40-F67420F0DF31}"/>
                  </a:ext>
                </a:extLst>
              </p:cNvPr>
              <p:cNvGrpSpPr/>
              <p:nvPr/>
            </p:nvGrpSpPr>
            <p:grpSpPr>
              <a:xfrm>
                <a:off x="8041889" y="2563596"/>
                <a:ext cx="1146159" cy="1146159"/>
                <a:chOff x="8075203" y="3952298"/>
                <a:chExt cx="530352" cy="530352"/>
              </a:xfrm>
            </p:grpSpPr>
            <p:sp>
              <p:nvSpPr>
                <p:cNvPr id="267" name="Rectangle: Rounded Corners 266">
                  <a:extLst>
                    <a:ext uri="{FF2B5EF4-FFF2-40B4-BE49-F238E27FC236}">
                      <a16:creationId xmlns:a16="http://schemas.microsoft.com/office/drawing/2014/main" id="{6E59CD2E-5CDF-4521-BB65-E6CE4D33AA8A}"/>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268" name="Group 267">
                  <a:extLst>
                    <a:ext uri="{FF2B5EF4-FFF2-40B4-BE49-F238E27FC236}">
                      <a16:creationId xmlns:a16="http://schemas.microsoft.com/office/drawing/2014/main" id="{272496DC-EEF7-46BE-BAB9-57FC2FE839E9}"/>
                    </a:ext>
                  </a:extLst>
                </p:cNvPr>
                <p:cNvGrpSpPr/>
                <p:nvPr/>
              </p:nvGrpSpPr>
              <p:grpSpPr>
                <a:xfrm>
                  <a:off x="8151402" y="4038938"/>
                  <a:ext cx="377955" cy="357073"/>
                  <a:chOff x="3172902" y="4132385"/>
                  <a:chExt cx="355417" cy="335781"/>
                </a:xfrm>
              </p:grpSpPr>
              <p:grpSp>
                <p:nvGrpSpPr>
                  <p:cNvPr id="269" name="Group 268">
                    <a:extLst>
                      <a:ext uri="{FF2B5EF4-FFF2-40B4-BE49-F238E27FC236}">
                        <a16:creationId xmlns:a16="http://schemas.microsoft.com/office/drawing/2014/main" id="{821608F7-2E3C-4FDF-9F11-ACD7FDE6FA29}"/>
                      </a:ext>
                    </a:extLst>
                  </p:cNvPr>
                  <p:cNvGrpSpPr/>
                  <p:nvPr/>
                </p:nvGrpSpPr>
                <p:grpSpPr>
                  <a:xfrm>
                    <a:off x="3234030" y="4132385"/>
                    <a:ext cx="233160" cy="110531"/>
                    <a:chOff x="3234867" y="4132385"/>
                    <a:chExt cx="233160" cy="110531"/>
                  </a:xfrm>
                </p:grpSpPr>
                <p:sp>
                  <p:nvSpPr>
                    <p:cNvPr id="277" name="Freeform: Shape 276">
                      <a:extLst>
                        <a:ext uri="{FF2B5EF4-FFF2-40B4-BE49-F238E27FC236}">
                          <a16:creationId xmlns:a16="http://schemas.microsoft.com/office/drawing/2014/main" id="{808280C5-25DD-484A-8D2A-E814997C5B5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78" name="Freeform: Shape 277">
                      <a:extLst>
                        <a:ext uri="{FF2B5EF4-FFF2-40B4-BE49-F238E27FC236}">
                          <a16:creationId xmlns:a16="http://schemas.microsoft.com/office/drawing/2014/main" id="{B645A145-A0C0-4C91-AE65-BEBE153958FA}"/>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270" name="Group 269">
                    <a:extLst>
                      <a:ext uri="{FF2B5EF4-FFF2-40B4-BE49-F238E27FC236}">
                        <a16:creationId xmlns:a16="http://schemas.microsoft.com/office/drawing/2014/main" id="{32D1DB32-595F-46AA-A163-197B4E0F1461}"/>
                      </a:ext>
                    </a:extLst>
                  </p:cNvPr>
                  <p:cNvGrpSpPr/>
                  <p:nvPr/>
                </p:nvGrpSpPr>
                <p:grpSpPr>
                  <a:xfrm>
                    <a:off x="3172902" y="4245010"/>
                    <a:ext cx="355417" cy="110531"/>
                    <a:chOff x="3172902" y="4244590"/>
                    <a:chExt cx="355417" cy="110531"/>
                  </a:xfrm>
                </p:grpSpPr>
                <p:sp>
                  <p:nvSpPr>
                    <p:cNvPr id="274" name="Freeform: Shape 273">
                      <a:extLst>
                        <a:ext uri="{FF2B5EF4-FFF2-40B4-BE49-F238E27FC236}">
                          <a16:creationId xmlns:a16="http://schemas.microsoft.com/office/drawing/2014/main" id="{FA4F1EC5-387A-446A-A815-AE6E5B12111E}"/>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75" name="Freeform: Shape 274">
                      <a:extLst>
                        <a:ext uri="{FF2B5EF4-FFF2-40B4-BE49-F238E27FC236}">
                          <a16:creationId xmlns:a16="http://schemas.microsoft.com/office/drawing/2014/main" id="{E5240230-3297-4B7A-9F25-D411897E2FF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76" name="Freeform: Shape 275">
                      <a:extLst>
                        <a:ext uri="{FF2B5EF4-FFF2-40B4-BE49-F238E27FC236}">
                          <a16:creationId xmlns:a16="http://schemas.microsoft.com/office/drawing/2014/main" id="{940F11DF-E240-48BE-92BD-220A18F38C0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271" name="Group 270">
                    <a:extLst>
                      <a:ext uri="{FF2B5EF4-FFF2-40B4-BE49-F238E27FC236}">
                        <a16:creationId xmlns:a16="http://schemas.microsoft.com/office/drawing/2014/main" id="{BC88B4C2-744F-45A2-A496-1980A123DE39}"/>
                      </a:ext>
                    </a:extLst>
                  </p:cNvPr>
                  <p:cNvGrpSpPr/>
                  <p:nvPr/>
                </p:nvGrpSpPr>
                <p:grpSpPr>
                  <a:xfrm>
                    <a:off x="3234030" y="4357635"/>
                    <a:ext cx="233160" cy="110531"/>
                    <a:chOff x="3234867" y="4132385"/>
                    <a:chExt cx="233160" cy="110531"/>
                  </a:xfrm>
                </p:grpSpPr>
                <p:sp>
                  <p:nvSpPr>
                    <p:cNvPr id="272" name="Freeform: Shape 271">
                      <a:extLst>
                        <a:ext uri="{FF2B5EF4-FFF2-40B4-BE49-F238E27FC236}">
                          <a16:creationId xmlns:a16="http://schemas.microsoft.com/office/drawing/2014/main" id="{0DD4AEC9-36FD-4B30-818D-9CD47594BC0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273" name="Freeform: Shape 272">
                      <a:extLst>
                        <a:ext uri="{FF2B5EF4-FFF2-40B4-BE49-F238E27FC236}">
                          <a16:creationId xmlns:a16="http://schemas.microsoft.com/office/drawing/2014/main" id="{E5E2E79C-5E65-49CC-A432-1AD84D726CCC}"/>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grpSp>
        </p:grpSp>
        <p:grpSp>
          <p:nvGrpSpPr>
            <p:cNvPr id="50" name="Group 49">
              <a:extLst>
                <a:ext uri="{FF2B5EF4-FFF2-40B4-BE49-F238E27FC236}">
                  <a16:creationId xmlns:a16="http://schemas.microsoft.com/office/drawing/2014/main" id="{7DE79783-8CF1-44C6-A854-A2EE2CBED592}"/>
                </a:ext>
              </a:extLst>
            </p:cNvPr>
            <p:cNvGrpSpPr/>
            <p:nvPr/>
          </p:nvGrpSpPr>
          <p:grpSpPr>
            <a:xfrm>
              <a:off x="5374373" y="2673721"/>
              <a:ext cx="717581" cy="728130"/>
              <a:chOff x="4992235" y="2161994"/>
              <a:chExt cx="717581" cy="728130"/>
            </a:xfrm>
          </p:grpSpPr>
          <p:sp>
            <p:nvSpPr>
              <p:cNvPr id="296" name="IoT" title="Icon of five circles that all connect to a center circle">
                <a:extLst>
                  <a:ext uri="{FF2B5EF4-FFF2-40B4-BE49-F238E27FC236}">
                    <a16:creationId xmlns:a16="http://schemas.microsoft.com/office/drawing/2014/main" id="{CE4EA6A4-1DD5-4696-878E-AFCD03D1D1AF}"/>
                  </a:ext>
                </a:extLst>
              </p:cNvPr>
              <p:cNvSpPr>
                <a:spLocks noChangeAspect="1" noEditPoints="1"/>
              </p:cNvSpPr>
              <p:nvPr/>
            </p:nvSpPr>
            <p:spPr bwMode="auto">
              <a:xfrm>
                <a:off x="5169863" y="2443496"/>
                <a:ext cx="362324" cy="362905"/>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000000"/>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gradFill>
                    <a:gsLst>
                      <a:gs pos="0">
                        <a:srgbClr val="505050"/>
                      </a:gs>
                      <a:gs pos="100000">
                        <a:srgbClr val="505050"/>
                      </a:gs>
                    </a:gsLst>
                  </a:gradFill>
                  <a:latin typeface="Segoe UI"/>
                </a:endParaRPr>
              </a:p>
            </p:txBody>
          </p:sp>
          <p:sp>
            <p:nvSpPr>
              <p:cNvPr id="298" name="Title 1">
                <a:extLst>
                  <a:ext uri="{FF2B5EF4-FFF2-40B4-BE49-F238E27FC236}">
                    <a16:creationId xmlns:a16="http://schemas.microsoft.com/office/drawing/2014/main" id="{6DCDCA20-9908-447A-9DA0-6CD547FA193D}"/>
                  </a:ext>
                </a:extLst>
              </p:cNvPr>
              <p:cNvSpPr txBox="1">
                <a:spLocks/>
              </p:cNvSpPr>
              <p:nvPr/>
            </p:nvSpPr>
            <p:spPr>
              <a:xfrm>
                <a:off x="4992235" y="2161994"/>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IoT sensor</a:t>
                </a:r>
              </a:p>
            </p:txBody>
          </p:sp>
          <p:sp>
            <p:nvSpPr>
              <p:cNvPr id="299" name="Rectangle: Rounded Corners 298">
                <a:extLst>
                  <a:ext uri="{FF2B5EF4-FFF2-40B4-BE49-F238E27FC236}">
                    <a16:creationId xmlns:a16="http://schemas.microsoft.com/office/drawing/2014/main" id="{B1D12488-0109-4C32-976C-2BC46B49BA34}"/>
                  </a:ext>
                </a:extLst>
              </p:cNvPr>
              <p:cNvSpPr/>
              <p:nvPr/>
            </p:nvSpPr>
            <p:spPr bwMode="auto">
              <a:xfrm>
                <a:off x="5085849" y="2359772"/>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grpSp>
          <p:nvGrpSpPr>
            <p:cNvPr id="49" name="Group 48">
              <a:extLst>
                <a:ext uri="{FF2B5EF4-FFF2-40B4-BE49-F238E27FC236}">
                  <a16:creationId xmlns:a16="http://schemas.microsoft.com/office/drawing/2014/main" id="{09B99B90-B85B-43A9-9466-198C46D2A210}"/>
                </a:ext>
              </a:extLst>
            </p:cNvPr>
            <p:cNvGrpSpPr/>
            <p:nvPr/>
          </p:nvGrpSpPr>
          <p:grpSpPr>
            <a:xfrm>
              <a:off x="6623715" y="2519832"/>
              <a:ext cx="790073" cy="882019"/>
              <a:chOff x="6241577" y="2008105"/>
              <a:chExt cx="790073" cy="882019"/>
            </a:xfrm>
          </p:grpSpPr>
          <p:sp>
            <p:nvSpPr>
              <p:cNvPr id="309" name="Title 1">
                <a:extLst>
                  <a:ext uri="{FF2B5EF4-FFF2-40B4-BE49-F238E27FC236}">
                    <a16:creationId xmlns:a16="http://schemas.microsoft.com/office/drawing/2014/main" id="{781B8261-EDD0-4305-947C-53D7B6ED6E17}"/>
                  </a:ext>
                </a:extLst>
              </p:cNvPr>
              <p:cNvSpPr txBox="1">
                <a:spLocks/>
              </p:cNvSpPr>
              <p:nvPr/>
            </p:nvSpPr>
            <p:spPr>
              <a:xfrm>
                <a:off x="6241577" y="2008105"/>
                <a:ext cx="79007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API Management</a:t>
                </a:r>
              </a:p>
            </p:txBody>
          </p:sp>
          <p:sp>
            <p:nvSpPr>
              <p:cNvPr id="310" name="Rectangle: Rounded Corners 309">
                <a:extLst>
                  <a:ext uri="{FF2B5EF4-FFF2-40B4-BE49-F238E27FC236}">
                    <a16:creationId xmlns:a16="http://schemas.microsoft.com/office/drawing/2014/main" id="{0D186941-A586-4E88-A4C7-0A2FF83C66E6}"/>
                  </a:ext>
                </a:extLst>
              </p:cNvPr>
              <p:cNvSpPr/>
              <p:nvPr/>
            </p:nvSpPr>
            <p:spPr bwMode="auto">
              <a:xfrm>
                <a:off x="6371437" y="2359772"/>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1" name="Picture 10" descr="A picture containing room, drawing&#10;&#10;Description automatically generated">
                <a:extLst>
                  <a:ext uri="{FF2B5EF4-FFF2-40B4-BE49-F238E27FC236}">
                    <a16:creationId xmlns:a16="http://schemas.microsoft.com/office/drawing/2014/main" id="{990AAD05-1C3C-43F6-94BB-74416F8264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31043" y="2419378"/>
                <a:ext cx="411141" cy="411141"/>
              </a:xfrm>
              <a:prstGeom prst="rect">
                <a:avLst/>
              </a:prstGeom>
            </p:spPr>
          </p:pic>
        </p:grpSp>
        <p:cxnSp>
          <p:nvCxnSpPr>
            <p:cNvPr id="46" name="Straight Arrow Connector 45">
              <a:extLst>
                <a:ext uri="{FF2B5EF4-FFF2-40B4-BE49-F238E27FC236}">
                  <a16:creationId xmlns:a16="http://schemas.microsoft.com/office/drawing/2014/main" id="{623C1230-87A4-428C-BFD8-1009BAD0BE06}"/>
                </a:ext>
              </a:extLst>
            </p:cNvPr>
            <p:cNvCxnSpPr>
              <a:stCxn id="299" idx="3"/>
              <a:endCxn id="310" idx="1"/>
            </p:cNvCxnSpPr>
            <p:nvPr/>
          </p:nvCxnSpPr>
          <p:spPr>
            <a:xfrm>
              <a:off x="5998339" y="3136675"/>
              <a:ext cx="75523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3C7C05C0-DD7C-4E23-AA16-70F54C1DB072}"/>
                </a:ext>
              </a:extLst>
            </p:cNvPr>
            <p:cNvCxnSpPr>
              <a:cxnSpLocks/>
              <a:stCxn id="310" idx="3"/>
              <a:endCxn id="267" idx="1"/>
            </p:cNvCxnSpPr>
            <p:nvPr/>
          </p:nvCxnSpPr>
          <p:spPr>
            <a:xfrm>
              <a:off x="7283927" y="3136675"/>
              <a:ext cx="757962"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E3620BBB-A54E-48E9-AEBC-6DE4245A2D56}"/>
                </a:ext>
              </a:extLst>
            </p:cNvPr>
            <p:cNvCxnSpPr>
              <a:cxnSpLocks/>
            </p:cNvCxnSpPr>
            <p:nvPr/>
          </p:nvCxnSpPr>
          <p:spPr>
            <a:xfrm flipV="1">
              <a:off x="9188048" y="2632763"/>
              <a:ext cx="758952" cy="0"/>
            </a:xfrm>
            <a:prstGeom prst="bentConnector3">
              <a:avLst>
                <a:gd name="adj1" fmla="val 1831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5" name="Connector: Elbow 344">
              <a:extLst>
                <a:ext uri="{FF2B5EF4-FFF2-40B4-BE49-F238E27FC236}">
                  <a16:creationId xmlns:a16="http://schemas.microsoft.com/office/drawing/2014/main" id="{CDD90266-E134-4BA6-AF12-B83CF8651A2E}"/>
                </a:ext>
              </a:extLst>
            </p:cNvPr>
            <p:cNvCxnSpPr>
              <a:cxnSpLocks/>
            </p:cNvCxnSpPr>
            <p:nvPr/>
          </p:nvCxnSpPr>
          <p:spPr>
            <a:xfrm>
              <a:off x="9188048" y="3597704"/>
              <a:ext cx="758952" cy="0"/>
            </a:xfrm>
            <a:prstGeom prst="bentConnector3">
              <a:avLst>
                <a:gd name="adj1" fmla="val 1831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6" name="Title 1">
              <a:extLst>
                <a:ext uri="{FF2B5EF4-FFF2-40B4-BE49-F238E27FC236}">
                  <a16:creationId xmlns:a16="http://schemas.microsoft.com/office/drawing/2014/main" id="{86B6FA98-40D6-44F6-8FF1-F38B3287C8DA}"/>
                </a:ext>
              </a:extLst>
            </p:cNvPr>
            <p:cNvSpPr txBox="1">
              <a:spLocks/>
            </p:cNvSpPr>
            <p:nvPr/>
          </p:nvSpPr>
          <p:spPr>
            <a:xfrm>
              <a:off x="9293910" y="2690143"/>
              <a:ext cx="4992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800" spc="0">
                  <a:solidFill>
                    <a:srgbClr val="000000"/>
                  </a:solidFill>
                  <a:latin typeface="Segoe UI" panose="020B0502040204020203" pitchFamily="34" charset="0"/>
                </a:rPr>
                <a:t>Storage</a:t>
              </a:r>
            </a:p>
          </p:txBody>
        </p:sp>
        <p:sp>
          <p:nvSpPr>
            <p:cNvPr id="347" name="Title 1">
              <a:extLst>
                <a:ext uri="{FF2B5EF4-FFF2-40B4-BE49-F238E27FC236}">
                  <a16:creationId xmlns:a16="http://schemas.microsoft.com/office/drawing/2014/main" id="{D962B1EC-3719-46CD-9C93-0AF2BA842AA1}"/>
                </a:ext>
              </a:extLst>
            </p:cNvPr>
            <p:cNvSpPr txBox="1">
              <a:spLocks/>
            </p:cNvSpPr>
            <p:nvPr/>
          </p:nvSpPr>
          <p:spPr>
            <a:xfrm>
              <a:off x="9304390" y="3416664"/>
              <a:ext cx="4992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800" spc="0">
                  <a:solidFill>
                    <a:srgbClr val="000000"/>
                  </a:solidFill>
                  <a:latin typeface="Segoe UI" panose="020B0502040204020203" pitchFamily="34" charset="0"/>
                </a:rPr>
                <a:t>Analysis</a:t>
              </a:r>
            </a:p>
          </p:txBody>
        </p:sp>
        <p:cxnSp>
          <p:nvCxnSpPr>
            <p:cNvPr id="63" name="Connector: Elbow 62">
              <a:extLst>
                <a:ext uri="{FF2B5EF4-FFF2-40B4-BE49-F238E27FC236}">
                  <a16:creationId xmlns:a16="http://schemas.microsoft.com/office/drawing/2014/main" id="{9527A24E-14CE-423E-B072-F701D07E6AA8}"/>
                </a:ext>
              </a:extLst>
            </p:cNvPr>
            <p:cNvCxnSpPr>
              <a:cxnSpLocks/>
              <a:stCxn id="267" idx="2"/>
            </p:cNvCxnSpPr>
            <p:nvPr/>
          </p:nvCxnSpPr>
          <p:spPr>
            <a:xfrm rot="5400000">
              <a:off x="7985710" y="3838230"/>
              <a:ext cx="757734" cy="500785"/>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Connector: Elbow 348">
              <a:extLst>
                <a:ext uri="{FF2B5EF4-FFF2-40B4-BE49-F238E27FC236}">
                  <a16:creationId xmlns:a16="http://schemas.microsoft.com/office/drawing/2014/main" id="{C6C12DAB-0244-4F22-A3B2-730E91EEAA94}"/>
                </a:ext>
              </a:extLst>
            </p:cNvPr>
            <p:cNvCxnSpPr>
              <a:cxnSpLocks/>
              <a:stCxn id="267" idx="2"/>
            </p:cNvCxnSpPr>
            <p:nvPr/>
          </p:nvCxnSpPr>
          <p:spPr>
            <a:xfrm rot="16200000" flipH="1">
              <a:off x="8450810" y="3873914"/>
              <a:ext cx="757734" cy="429416"/>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12" name="Isosceles Triangle 111">
            <a:extLst>
              <a:ext uri="{FF2B5EF4-FFF2-40B4-BE49-F238E27FC236}">
                <a16:creationId xmlns:a16="http://schemas.microsoft.com/office/drawing/2014/main" id="{4DE9E806-4D2A-4089-828A-E3C4E64DDBC7}"/>
              </a:ext>
              <a:ext uri="{C183D7F6-B498-43B3-948B-1728B52AA6E4}">
                <adec:decorative xmlns:adec="http://schemas.microsoft.com/office/drawing/2017/decorative" val="1"/>
              </a:ext>
            </a:extLst>
          </p:cNvPr>
          <p:cNvSpPr/>
          <p:nvPr/>
        </p:nvSpPr>
        <p:spPr bwMode="auto">
          <a:xfrm rot="10800000">
            <a:off x="11281472" y="1279050"/>
            <a:ext cx="247981" cy="14909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92F9AD7F-1E3F-45A1-8AB9-08F6D8A31025}"/>
              </a:ext>
              <a:ext uri="{C183D7F6-B498-43B3-948B-1728B52AA6E4}">
                <adec:decorative xmlns:adec="http://schemas.microsoft.com/office/drawing/2017/decorative" val="1"/>
              </a:ext>
            </a:extLst>
          </p:cNvPr>
          <p:cNvGrpSpPr/>
          <p:nvPr/>
        </p:nvGrpSpPr>
        <p:grpSpPr>
          <a:xfrm>
            <a:off x="333451" y="161073"/>
            <a:ext cx="1371600" cy="1005635"/>
            <a:chOff x="384750" y="182743"/>
            <a:chExt cx="1371600" cy="1005635"/>
          </a:xfrm>
        </p:grpSpPr>
        <p:sp>
          <p:nvSpPr>
            <p:cNvPr id="125" name="Rectangle 124">
              <a:extLst>
                <a:ext uri="{FF2B5EF4-FFF2-40B4-BE49-F238E27FC236}">
                  <a16:creationId xmlns:a16="http://schemas.microsoft.com/office/drawing/2014/main" id="{0886F611-60A3-44BE-B751-F3F278AF17A6}"/>
                </a:ext>
              </a:extLst>
            </p:cNvPr>
            <p:cNvSpPr/>
            <p:nvPr/>
          </p:nvSpPr>
          <p:spPr>
            <a:xfrm>
              <a:off x="384750" y="788268"/>
              <a:ext cx="1371600" cy="400110"/>
            </a:xfrm>
            <a:prstGeom prst="rect">
              <a:avLst/>
            </a:prstGeom>
          </p:spPr>
          <p:txBody>
            <a:bodyPr wrap="square">
              <a:noAutofit/>
            </a:bodyPr>
            <a:lstStyle/>
            <a:p>
              <a:pPr algn="ctr" defTabSz="914192">
                <a:defRPr/>
              </a:pPr>
              <a:r>
                <a:rPr lang="en-US" sz="1000">
                  <a:solidFill>
                    <a:srgbClr val="D2D2D2"/>
                  </a:solidFill>
                  <a:latin typeface="Segoe UI"/>
                  <a:cs typeface="Segoe UI" pitchFamily="34" charset="0"/>
                </a:rPr>
                <a:t>Lift and shift to containers</a:t>
              </a:r>
            </a:p>
          </p:txBody>
        </p:sp>
        <p:grpSp>
          <p:nvGrpSpPr>
            <p:cNvPr id="126" name="Group 125">
              <a:extLst>
                <a:ext uri="{FF2B5EF4-FFF2-40B4-BE49-F238E27FC236}">
                  <a16:creationId xmlns:a16="http://schemas.microsoft.com/office/drawing/2014/main" id="{FB4A12D6-D025-49D2-99AF-03F601D19145}"/>
                </a:ext>
              </a:extLst>
            </p:cNvPr>
            <p:cNvGrpSpPr/>
            <p:nvPr/>
          </p:nvGrpSpPr>
          <p:grpSpPr>
            <a:xfrm>
              <a:off x="661970" y="182743"/>
              <a:ext cx="817153" cy="510741"/>
              <a:chOff x="2473324" y="3092343"/>
              <a:chExt cx="1138048" cy="711307"/>
            </a:xfrm>
          </p:grpSpPr>
          <p:grpSp>
            <p:nvGrpSpPr>
              <p:cNvPr id="127" name="Group 126">
                <a:extLst>
                  <a:ext uri="{FF2B5EF4-FFF2-40B4-BE49-F238E27FC236}">
                    <a16:creationId xmlns:a16="http://schemas.microsoft.com/office/drawing/2014/main" id="{72283479-4C27-485A-BBF9-04E03EA76E52}"/>
                  </a:ext>
                </a:extLst>
              </p:cNvPr>
              <p:cNvGrpSpPr/>
              <p:nvPr/>
            </p:nvGrpSpPr>
            <p:grpSpPr>
              <a:xfrm>
                <a:off x="2688643" y="3092343"/>
                <a:ext cx="922729" cy="200438"/>
                <a:chOff x="2688643" y="3092343"/>
                <a:chExt cx="922729" cy="200438"/>
              </a:xfrm>
            </p:grpSpPr>
            <p:sp>
              <p:nvSpPr>
                <p:cNvPr id="135" name="Freeform: Shape 134">
                  <a:extLst>
                    <a:ext uri="{FF2B5EF4-FFF2-40B4-BE49-F238E27FC236}">
                      <a16:creationId xmlns:a16="http://schemas.microsoft.com/office/drawing/2014/main" id="{D2EE8CF1-1A25-41E1-A15D-47C9F71AADEE}"/>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1CFDAD86-D9C5-406A-9607-7DBBE379AC40}"/>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BD3800FF-F59A-432F-8F43-63F362B56D70}"/>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F34370E1-2522-453C-9BB9-80D273D6D118}"/>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128" name="Freeform: Shape 127">
                <a:extLst>
                  <a:ext uri="{FF2B5EF4-FFF2-40B4-BE49-F238E27FC236}">
                    <a16:creationId xmlns:a16="http://schemas.microsoft.com/office/drawing/2014/main" id="{C0F56E11-4321-4DBB-BAC6-118349F57ABD}"/>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nvGrpSpPr>
              <p:cNvPr id="129" name="Group 128">
                <a:extLst>
                  <a:ext uri="{FF2B5EF4-FFF2-40B4-BE49-F238E27FC236}">
                    <a16:creationId xmlns:a16="http://schemas.microsoft.com/office/drawing/2014/main" id="{DF21B44F-4328-4243-B504-DEA264720E13}"/>
                  </a:ext>
                </a:extLst>
              </p:cNvPr>
              <p:cNvGrpSpPr/>
              <p:nvPr/>
            </p:nvGrpSpPr>
            <p:grpSpPr>
              <a:xfrm>
                <a:off x="3062706" y="3298775"/>
                <a:ext cx="426743" cy="200438"/>
                <a:chOff x="3062706" y="3308474"/>
                <a:chExt cx="426743" cy="200438"/>
              </a:xfrm>
            </p:grpSpPr>
            <p:sp>
              <p:nvSpPr>
                <p:cNvPr id="133" name="Freeform: Shape 132">
                  <a:extLst>
                    <a:ext uri="{FF2B5EF4-FFF2-40B4-BE49-F238E27FC236}">
                      <a16:creationId xmlns:a16="http://schemas.microsoft.com/office/drawing/2014/main" id="{5947D5BC-480E-41C1-B1DA-02DC40823AE1}"/>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CEC0B2E2-BCA1-4563-9AF4-A72EC6043AF9}"/>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grpSp>
          <p:sp>
            <p:nvSpPr>
              <p:cNvPr id="130" name="Freeform: Shape 129">
                <a:extLst>
                  <a:ext uri="{FF2B5EF4-FFF2-40B4-BE49-F238E27FC236}">
                    <a16:creationId xmlns:a16="http://schemas.microsoft.com/office/drawing/2014/main" id="{F493A947-3C93-42F0-8DC6-C07914219F78}"/>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a:solidFill>
                    <a:srgbClr val="505050"/>
                  </a:solidFill>
                  <a:latin typeface="Segoe UI"/>
                </a:endParaRPr>
              </a:p>
            </p:txBody>
          </p:sp>
          <p:sp>
            <p:nvSpPr>
              <p:cNvPr id="131" name="Rectangle 130">
                <a:extLst>
                  <a:ext uri="{FF2B5EF4-FFF2-40B4-BE49-F238E27FC236}">
                    <a16:creationId xmlns:a16="http://schemas.microsoft.com/office/drawing/2014/main" id="{CDED609F-9B4E-4A4B-89A4-00956090194F}"/>
                  </a:ext>
                </a:extLst>
              </p:cNvPr>
              <p:cNvSpPr/>
              <p:nvPr/>
            </p:nvSpPr>
            <p:spPr bwMode="auto">
              <a:xfrm>
                <a:off x="2473324" y="3368675"/>
                <a:ext cx="434975" cy="434975"/>
              </a:xfrm>
              <a:prstGeom prst="rect">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400"/>
                <a:endParaRPr lang="en-US" sz="1765" err="1">
                  <a:solidFill>
                    <a:srgbClr val="505050"/>
                  </a:solidFill>
                  <a:latin typeface="Segoe UI"/>
                </a:endParaRPr>
              </a:p>
            </p:txBody>
          </p:sp>
          <p:cxnSp>
            <p:nvCxnSpPr>
              <p:cNvPr id="132" name="Straight Arrow Connector 131">
                <a:extLst>
                  <a:ext uri="{FF2B5EF4-FFF2-40B4-BE49-F238E27FC236}">
                    <a16:creationId xmlns:a16="http://schemas.microsoft.com/office/drawing/2014/main" id="{849DA8AE-60CA-4753-B013-CBD06DFD0DDB}"/>
                  </a:ext>
                </a:extLst>
              </p:cNvPr>
              <p:cNvCxnSpPr>
                <a:cxnSpLocks/>
              </p:cNvCxnSpPr>
              <p:nvPr/>
            </p:nvCxnSpPr>
            <p:spPr>
              <a:xfrm flipV="1">
                <a:off x="2774950" y="3413125"/>
                <a:ext cx="98425" cy="95250"/>
              </a:xfrm>
              <a:prstGeom prst="straightConnector1">
                <a:avLst/>
              </a:pr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39" name="Group 138">
            <a:extLst>
              <a:ext uri="{FF2B5EF4-FFF2-40B4-BE49-F238E27FC236}">
                <a16:creationId xmlns:a16="http://schemas.microsoft.com/office/drawing/2014/main" id="{A7BD2F27-4E53-424E-A403-5D0C4846F17D}"/>
              </a:ext>
              <a:ext uri="{C183D7F6-B498-43B3-948B-1728B52AA6E4}">
                <adec:decorative xmlns:adec="http://schemas.microsoft.com/office/drawing/2017/decorative" val="1"/>
              </a:ext>
            </a:extLst>
          </p:cNvPr>
          <p:cNvGrpSpPr/>
          <p:nvPr/>
        </p:nvGrpSpPr>
        <p:grpSpPr>
          <a:xfrm>
            <a:off x="2410693" y="140186"/>
            <a:ext cx="1371600" cy="872633"/>
            <a:chOff x="2117745" y="161856"/>
            <a:chExt cx="1371600" cy="872633"/>
          </a:xfrm>
        </p:grpSpPr>
        <p:sp>
          <p:nvSpPr>
            <p:cNvPr id="140" name="Rectangle 139">
              <a:extLst>
                <a:ext uri="{FF2B5EF4-FFF2-40B4-BE49-F238E27FC236}">
                  <a16:creationId xmlns:a16="http://schemas.microsoft.com/office/drawing/2014/main" id="{FD9E3893-5E2C-467C-BE6A-91F6FCC54F20}"/>
                </a:ext>
              </a:extLst>
            </p:cNvPr>
            <p:cNvSpPr/>
            <p:nvPr/>
          </p:nvSpPr>
          <p:spPr>
            <a:xfrm>
              <a:off x="211774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141" name="Relationship_F003" title="Icon of three boxes connected by lines">
              <a:extLst>
                <a:ext uri="{FF2B5EF4-FFF2-40B4-BE49-F238E27FC236}">
                  <a16:creationId xmlns:a16="http://schemas.microsoft.com/office/drawing/2014/main" id="{BA3851FE-5914-4194-9AC3-5963FA29BE08}"/>
                </a:ext>
              </a:extLst>
            </p:cNvPr>
            <p:cNvSpPr>
              <a:spLocks noChangeAspect="1" noEditPoints="1"/>
            </p:cNvSpPr>
            <p:nvPr/>
          </p:nvSpPr>
          <p:spPr bwMode="auto">
            <a:xfrm>
              <a:off x="2508180" y="1618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0BC3A390-2746-4A1F-BE45-B60BD71B44BD}"/>
              </a:ext>
              <a:ext uri="{C183D7F6-B498-43B3-948B-1728B52AA6E4}">
                <adec:decorative xmlns:adec="http://schemas.microsoft.com/office/drawing/2017/decorative" val="1"/>
              </a:ext>
            </a:extLst>
          </p:cNvPr>
          <p:cNvGrpSpPr/>
          <p:nvPr/>
        </p:nvGrpSpPr>
        <p:grpSpPr>
          <a:xfrm>
            <a:off x="4487935" y="128409"/>
            <a:ext cx="1371600" cy="1038299"/>
            <a:chOff x="10782722" y="150079"/>
            <a:chExt cx="1371600" cy="1038299"/>
          </a:xfrm>
        </p:grpSpPr>
        <p:sp>
          <p:nvSpPr>
            <p:cNvPr id="143" name="Rectangle 142">
              <a:extLst>
                <a:ext uri="{FF2B5EF4-FFF2-40B4-BE49-F238E27FC236}">
                  <a16:creationId xmlns:a16="http://schemas.microsoft.com/office/drawing/2014/main" id="{040BE7C9-03A2-4EE8-B864-4B1548621002}"/>
                </a:ext>
              </a:extLst>
            </p:cNvPr>
            <p:cNvSpPr/>
            <p:nvPr/>
          </p:nvSpPr>
          <p:spPr>
            <a:xfrm>
              <a:off x="10782722" y="788268"/>
              <a:ext cx="1371600" cy="400110"/>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Secure </a:t>
              </a:r>
              <a:br>
                <a:rPr lang="en-US" sz="1000">
                  <a:solidFill>
                    <a:srgbClr val="D2D2D2"/>
                  </a:solidFill>
                  <a:latin typeface="Segoe UI"/>
                  <a:cs typeface="Segoe UI" pitchFamily="34" charset="0"/>
                </a:rPr>
              </a:br>
              <a:r>
                <a:rPr lang="en-US" sz="1000">
                  <a:solidFill>
                    <a:srgbClr val="D2D2D2"/>
                  </a:solidFill>
                  <a:latin typeface="Segoe UI"/>
                  <a:cs typeface="Segoe UI" pitchFamily="34" charset="0"/>
                </a:rPr>
                <a:t>DevOps</a:t>
              </a:r>
            </a:p>
          </p:txBody>
        </p:sp>
        <p:grpSp>
          <p:nvGrpSpPr>
            <p:cNvPr id="144" name="Group 143">
              <a:extLst>
                <a:ext uri="{FF2B5EF4-FFF2-40B4-BE49-F238E27FC236}">
                  <a16:creationId xmlns:a16="http://schemas.microsoft.com/office/drawing/2014/main" id="{A4B6084F-D2D2-4203-A00F-70BAF06D22C7}"/>
                </a:ext>
              </a:extLst>
            </p:cNvPr>
            <p:cNvGrpSpPr>
              <a:grpSpLocks noChangeAspect="1"/>
            </p:cNvGrpSpPr>
            <p:nvPr/>
          </p:nvGrpSpPr>
          <p:grpSpPr>
            <a:xfrm>
              <a:off x="11197981" y="150079"/>
              <a:ext cx="541082" cy="576072"/>
              <a:chOff x="6526200" y="1216702"/>
              <a:chExt cx="1273056" cy="1355381"/>
            </a:xfrm>
          </p:grpSpPr>
          <p:sp>
            <p:nvSpPr>
              <p:cNvPr id="145" name="Shield_EA18" title="Icon of a shield">
                <a:extLst>
                  <a:ext uri="{FF2B5EF4-FFF2-40B4-BE49-F238E27FC236}">
                    <a16:creationId xmlns:a16="http://schemas.microsoft.com/office/drawing/2014/main" id="{2B96C50E-F0A2-4CA9-8BAB-5FE572EBC8A9}"/>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46" name="DeveloperTools_EC7A" title="Icon of a wrench and a screwdriver">
                <a:extLst>
                  <a:ext uri="{FF2B5EF4-FFF2-40B4-BE49-F238E27FC236}">
                    <a16:creationId xmlns:a16="http://schemas.microsoft.com/office/drawing/2014/main" id="{9FE25AB6-9356-4D10-A00D-EC544E7210B1}"/>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9" name="Group 148">
            <a:extLst>
              <a:ext uri="{FF2B5EF4-FFF2-40B4-BE49-F238E27FC236}">
                <a16:creationId xmlns:a16="http://schemas.microsoft.com/office/drawing/2014/main" id="{461083B1-C604-4794-8BED-590D90570B0C}"/>
              </a:ext>
              <a:ext uri="{C183D7F6-B498-43B3-948B-1728B52AA6E4}">
                <adec:decorative xmlns:adec="http://schemas.microsoft.com/office/drawing/2017/decorative" val="1"/>
              </a:ext>
            </a:extLst>
          </p:cNvPr>
          <p:cNvGrpSpPr/>
          <p:nvPr/>
        </p:nvGrpSpPr>
        <p:grpSpPr>
          <a:xfrm>
            <a:off x="6565177" y="129839"/>
            <a:ext cx="1371600" cy="1036869"/>
            <a:chOff x="3850740" y="151509"/>
            <a:chExt cx="1371600" cy="1036869"/>
          </a:xfrm>
        </p:grpSpPr>
        <p:sp>
          <p:nvSpPr>
            <p:cNvPr id="161" name="Rectangle 160">
              <a:extLst>
                <a:ext uri="{FF2B5EF4-FFF2-40B4-BE49-F238E27FC236}">
                  <a16:creationId xmlns:a16="http://schemas.microsoft.com/office/drawing/2014/main" id="{C08C27C6-CE96-48C0-8579-E399B85CA4FA}"/>
                </a:ext>
              </a:extLst>
            </p:cNvPr>
            <p:cNvSpPr/>
            <p:nvPr/>
          </p:nvSpPr>
          <p:spPr>
            <a:xfrm>
              <a:off x="3850740" y="788268"/>
              <a:ext cx="1371600"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a:t>
              </a:r>
              <a:b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learning</a:t>
              </a:r>
            </a:p>
          </p:txBody>
        </p:sp>
        <p:sp>
          <p:nvSpPr>
            <p:cNvPr id="162" name="Brain_3" title="Icon of a brain">
              <a:extLst>
                <a:ext uri="{FF2B5EF4-FFF2-40B4-BE49-F238E27FC236}">
                  <a16:creationId xmlns:a16="http://schemas.microsoft.com/office/drawing/2014/main" id="{DDDD6BEA-2ADD-4820-9398-3392C67298B0}"/>
                </a:ext>
              </a:extLst>
            </p:cNvPr>
            <p:cNvSpPr>
              <a:spLocks noChangeAspect="1" noEditPoints="1"/>
            </p:cNvSpPr>
            <p:nvPr/>
          </p:nvSpPr>
          <p:spPr bwMode="auto">
            <a:xfrm>
              <a:off x="4269996" y="151509"/>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A42244ED-3C29-4E42-AB96-D69A32DDAAD0}"/>
              </a:ext>
              <a:ext uri="{C183D7F6-B498-43B3-948B-1728B52AA6E4}">
                <adec:decorative xmlns:adec="http://schemas.microsoft.com/office/drawing/2017/decorative" val="1"/>
              </a:ext>
            </a:extLst>
          </p:cNvPr>
          <p:cNvGrpSpPr/>
          <p:nvPr/>
        </p:nvGrpSpPr>
        <p:grpSpPr>
          <a:xfrm>
            <a:off x="8642419" y="155995"/>
            <a:ext cx="1371600" cy="856824"/>
            <a:chOff x="5583735" y="177665"/>
            <a:chExt cx="1371600" cy="856824"/>
          </a:xfrm>
        </p:grpSpPr>
        <p:sp>
          <p:nvSpPr>
            <p:cNvPr id="164" name="Rectangle 163">
              <a:extLst>
                <a:ext uri="{FF2B5EF4-FFF2-40B4-BE49-F238E27FC236}">
                  <a16:creationId xmlns:a16="http://schemas.microsoft.com/office/drawing/2014/main" id="{A7A85AF8-5422-4CE6-9DC8-84ED3CF6E7BA}"/>
                </a:ext>
              </a:extLst>
            </p:cNvPr>
            <p:cNvSpPr/>
            <p:nvPr/>
          </p:nvSpPr>
          <p:spPr>
            <a:xfrm>
              <a:off x="5583735" y="788268"/>
              <a:ext cx="1371600" cy="246221"/>
            </a:xfrm>
            <a:prstGeom prst="rect">
              <a:avLst/>
            </a:prstGeom>
          </p:spPr>
          <p:txBody>
            <a:bodyPr wrap="square">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165" name="IoT" title="Icon of five circles that all connect to a center circle">
              <a:extLst>
                <a:ext uri="{FF2B5EF4-FFF2-40B4-BE49-F238E27FC236}">
                  <a16:creationId xmlns:a16="http://schemas.microsoft.com/office/drawing/2014/main" id="{23276989-F15A-441E-A351-7C30B507023E}"/>
                </a:ext>
              </a:extLst>
            </p:cNvPr>
            <p:cNvSpPr>
              <a:spLocks noChangeAspect="1" noEditPoints="1"/>
            </p:cNvSpPr>
            <p:nvPr/>
          </p:nvSpPr>
          <p:spPr bwMode="auto">
            <a:xfrm>
              <a:off x="6009501" y="177665"/>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33164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dirty="0"/>
              <a:t>Kubernetes is built and maintained by the community</a:t>
            </a:r>
          </a:p>
        </p:txBody>
      </p:sp>
      <p:sp>
        <p:nvSpPr>
          <p:cNvPr id="2" name="Rectangle 1">
            <a:extLst>
              <a:ext uri="{FF2B5EF4-FFF2-40B4-BE49-F238E27FC236}">
                <a16:creationId xmlns:a16="http://schemas.microsoft.com/office/drawing/2014/main" id="{C637067C-E87D-4581-9522-CDC88DB6F62B}"/>
              </a:ext>
            </a:extLst>
          </p:cNvPr>
          <p:cNvSpPr/>
          <p:nvPr/>
        </p:nvSpPr>
        <p:spPr>
          <a:xfrm>
            <a:off x="465138" y="1714724"/>
            <a:ext cx="4405312" cy="830997"/>
          </a:xfrm>
          <a:prstGeom prst="rect">
            <a:avLst/>
          </a:prstGeom>
        </p:spPr>
        <p:txBody>
          <a:bodyPr wrap="square" lIns="0">
            <a:spAutoFit/>
          </a:bodyPr>
          <a:lstStyle/>
          <a:p>
            <a:r>
              <a:rPr lang="en-US" sz="1600" dirty="0"/>
              <a:t>Kubernetes collects </a:t>
            </a:r>
            <a:r>
              <a:rPr lang="en-US" sz="1600" dirty="0">
                <a:solidFill>
                  <a:srgbClr val="0078D4"/>
                </a:solidFill>
                <a:latin typeface="+mj-lt"/>
              </a:rPr>
              <a:t>wisdom, code, and efforts </a:t>
            </a:r>
            <a:r>
              <a:rPr lang="en-US" sz="1600" dirty="0"/>
              <a:t>from hundreds of corporate contributors and thousands of individual contributors</a:t>
            </a:r>
          </a:p>
        </p:txBody>
      </p:sp>
      <p:sp>
        <p:nvSpPr>
          <p:cNvPr id="98" name="TextBox 97">
            <a:extLst>
              <a:ext uri="{FF2B5EF4-FFF2-40B4-BE49-F238E27FC236}">
                <a16:creationId xmlns:a16="http://schemas.microsoft.com/office/drawing/2014/main" id="{FEAADCF1-A9EB-4F45-AEFC-E5F1FADFBD35}"/>
              </a:ext>
            </a:extLst>
          </p:cNvPr>
          <p:cNvSpPr txBox="1"/>
          <p:nvPr/>
        </p:nvSpPr>
        <p:spPr>
          <a:xfrm>
            <a:off x="5098114" y="1525441"/>
            <a:ext cx="2530354" cy="1209562"/>
          </a:xfrm>
          <a:prstGeom prst="rect">
            <a:avLst/>
          </a:prstGeom>
          <a:noFill/>
        </p:spPr>
        <p:txBody>
          <a:bodyPr wrap="square" lIns="182880" tIns="146304" rIns="182880" bIns="146304" rtlCol="0">
            <a:spAutoFit/>
          </a:bodyPr>
          <a:lstStyle/>
          <a:p>
            <a:pPr algn="ctr">
              <a:lnSpc>
                <a:spcPct val="90000"/>
              </a:lnSpc>
              <a:spcAft>
                <a:spcPts val="600"/>
              </a:spcAft>
            </a:pPr>
            <a:r>
              <a:rPr lang="en-US" sz="5000" spc="-50" dirty="0">
                <a:ln w="3175">
                  <a:noFill/>
                </a:ln>
                <a:solidFill>
                  <a:srgbClr val="0078D4"/>
                </a:solidFill>
                <a:latin typeface="+mj-lt"/>
                <a:cs typeface="Segoe UI" pitchFamily="34" charset="0"/>
              </a:rPr>
              <a:t>148,000</a:t>
            </a:r>
            <a:br>
              <a:rPr lang="en-US" sz="2400" spc="-50" dirty="0">
                <a:ln w="3175">
                  <a:noFill/>
                </a:ln>
                <a:gradFill>
                  <a:gsLst>
                    <a:gs pos="2917">
                      <a:schemeClr val="tx1"/>
                    </a:gs>
                    <a:gs pos="30000">
                      <a:schemeClr val="tx1"/>
                    </a:gs>
                  </a:gsLst>
                  <a:lin ang="5400000" scaled="0"/>
                </a:gradFill>
                <a:latin typeface="+mj-lt"/>
                <a:cs typeface="Segoe UI" pitchFamily="34" charset="0"/>
              </a:rPr>
            </a:br>
            <a:r>
              <a:rPr lang="en-US" sz="1600" dirty="0">
                <a:solidFill>
                  <a:srgbClr val="000000"/>
                </a:solidFill>
              </a:rPr>
              <a:t>commits</a:t>
            </a:r>
          </a:p>
        </p:txBody>
      </p:sp>
      <p:sp>
        <p:nvSpPr>
          <p:cNvPr id="97" name="TextBox 96">
            <a:extLst>
              <a:ext uri="{FF2B5EF4-FFF2-40B4-BE49-F238E27FC236}">
                <a16:creationId xmlns:a16="http://schemas.microsoft.com/office/drawing/2014/main" id="{4E5651FF-5D9E-4BC1-92AB-DB9CEF587BAF}"/>
              </a:ext>
            </a:extLst>
          </p:cNvPr>
          <p:cNvSpPr txBox="1"/>
          <p:nvPr/>
        </p:nvSpPr>
        <p:spPr>
          <a:xfrm>
            <a:off x="7856132" y="1525441"/>
            <a:ext cx="2282703" cy="1209562"/>
          </a:xfrm>
          <a:prstGeom prst="rect">
            <a:avLst/>
          </a:prstGeom>
          <a:noFill/>
        </p:spPr>
        <p:txBody>
          <a:bodyPr wrap="square" lIns="182880" tIns="146304" rIns="182880" bIns="146304" rtlCol="0">
            <a:spAutoFit/>
          </a:bodyPr>
          <a:lstStyle/>
          <a:p>
            <a:pPr algn="ctr">
              <a:lnSpc>
                <a:spcPct val="90000"/>
              </a:lnSpc>
              <a:spcAft>
                <a:spcPts val="600"/>
              </a:spcAft>
            </a:pPr>
            <a:r>
              <a:rPr lang="en-US" sz="5000" spc="-50" dirty="0">
                <a:ln w="3175">
                  <a:noFill/>
                </a:ln>
                <a:solidFill>
                  <a:srgbClr val="0078D4"/>
                </a:solidFill>
                <a:latin typeface="+mj-lt"/>
                <a:cs typeface="Segoe UI" pitchFamily="34" charset="0"/>
              </a:rPr>
              <a:t>35,000</a:t>
            </a:r>
            <a:br>
              <a:rPr lang="en-US" sz="5000" spc="-50" dirty="0">
                <a:ln w="3175">
                  <a:noFill/>
                </a:ln>
                <a:solidFill>
                  <a:srgbClr val="0078D4"/>
                </a:solidFill>
                <a:latin typeface="+mj-lt"/>
                <a:cs typeface="Segoe UI" pitchFamily="34" charset="0"/>
              </a:rPr>
            </a:br>
            <a:r>
              <a:rPr lang="en-US" sz="1600" dirty="0">
                <a:solidFill>
                  <a:srgbClr val="000000"/>
                </a:solidFill>
              </a:rPr>
              <a:t>contributors</a:t>
            </a:r>
          </a:p>
        </p:txBody>
      </p:sp>
      <p:sp>
        <p:nvSpPr>
          <p:cNvPr id="99" name="TextBox 98">
            <a:extLst>
              <a:ext uri="{FF2B5EF4-FFF2-40B4-BE49-F238E27FC236}">
                <a16:creationId xmlns:a16="http://schemas.microsoft.com/office/drawing/2014/main" id="{9B221258-59DA-40C1-9342-D7C9C53EB5B2}"/>
              </a:ext>
            </a:extLst>
          </p:cNvPr>
          <p:cNvSpPr txBox="1"/>
          <p:nvPr/>
        </p:nvSpPr>
        <p:spPr>
          <a:xfrm>
            <a:off x="10366498" y="1525441"/>
            <a:ext cx="1735015" cy="1209562"/>
          </a:xfrm>
          <a:prstGeom prst="rect">
            <a:avLst/>
          </a:prstGeom>
          <a:noFill/>
        </p:spPr>
        <p:txBody>
          <a:bodyPr wrap="square" lIns="182880" tIns="146304" rIns="182880" bIns="146304" rtlCol="0">
            <a:spAutoFit/>
          </a:bodyPr>
          <a:lstStyle/>
          <a:p>
            <a:pPr algn="ctr">
              <a:lnSpc>
                <a:spcPct val="90000"/>
              </a:lnSpc>
              <a:spcAft>
                <a:spcPts val="600"/>
              </a:spcAft>
            </a:pPr>
            <a:r>
              <a:rPr lang="en-US" sz="5000" spc="-50" dirty="0">
                <a:ln w="3175">
                  <a:noFill/>
                </a:ln>
                <a:solidFill>
                  <a:srgbClr val="0078D4"/>
                </a:solidFill>
                <a:latin typeface="+mj-lt"/>
                <a:cs typeface="Segoe UI" pitchFamily="34" charset="0"/>
              </a:rPr>
              <a:t>#1</a:t>
            </a:r>
            <a:br>
              <a:rPr lang="en-US" sz="2400" spc="-50" dirty="0">
                <a:ln w="3175">
                  <a:noFill/>
                </a:ln>
                <a:gradFill>
                  <a:gsLst>
                    <a:gs pos="2917">
                      <a:schemeClr val="tx1"/>
                    </a:gs>
                    <a:gs pos="30000">
                      <a:schemeClr val="tx1"/>
                    </a:gs>
                  </a:gsLst>
                  <a:lin ang="5400000" scaled="0"/>
                </a:gradFill>
                <a:latin typeface="+mj-lt"/>
                <a:cs typeface="Segoe UI" pitchFamily="34" charset="0"/>
              </a:rPr>
            </a:br>
            <a:r>
              <a:rPr lang="en-US" sz="1600" dirty="0">
                <a:solidFill>
                  <a:srgbClr val="000000"/>
                </a:solidFill>
              </a:rPr>
              <a:t>GitHub project</a:t>
            </a:r>
          </a:p>
        </p:txBody>
      </p:sp>
      <p:cxnSp>
        <p:nvCxnSpPr>
          <p:cNvPr id="102" name="Straight Connector 101">
            <a:extLst>
              <a:ext uri="{FF2B5EF4-FFF2-40B4-BE49-F238E27FC236}">
                <a16:creationId xmlns:a16="http://schemas.microsoft.com/office/drawing/2014/main" id="{66472D90-AA28-420D-8E49-4673A3475D67}"/>
              </a:ext>
              <a:ext uri="{C183D7F6-B498-43B3-948B-1728B52AA6E4}">
                <adec:decorative xmlns:adec="http://schemas.microsoft.com/office/drawing/2017/decorative" val="1"/>
              </a:ext>
            </a:extLst>
          </p:cNvPr>
          <p:cNvCxnSpPr>
            <a:cxnSpLocks/>
          </p:cNvCxnSpPr>
          <p:nvPr/>
        </p:nvCxnSpPr>
        <p:spPr>
          <a:xfrm flipH="1">
            <a:off x="785813" y="3042634"/>
            <a:ext cx="10813482" cy="0"/>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085230C1-B698-415C-993B-1064BEEB4200}"/>
              </a:ext>
            </a:extLst>
          </p:cNvPr>
          <p:cNvSpPr/>
          <p:nvPr/>
        </p:nvSpPr>
        <p:spPr>
          <a:xfrm>
            <a:off x="2964656" y="3524472"/>
            <a:ext cx="6507162" cy="584775"/>
          </a:xfrm>
          <a:prstGeom prst="rect">
            <a:avLst/>
          </a:prstGeom>
        </p:spPr>
        <p:txBody>
          <a:bodyPr wrap="square" lIns="0">
            <a:spAutoFit/>
          </a:bodyPr>
          <a:lstStyle/>
          <a:p>
            <a:pPr algn="ctr"/>
            <a:r>
              <a:rPr lang="en-US" sz="1600" dirty="0"/>
              <a:t>Microsoft is part of this vibrant community and </a:t>
            </a:r>
            <a:r>
              <a:rPr lang="en-US" sz="1600" dirty="0">
                <a:solidFill>
                  <a:srgbClr val="0078D4"/>
                </a:solidFill>
                <a:latin typeface="+mj-lt"/>
              </a:rPr>
              <a:t>leads in the associated committees </a:t>
            </a:r>
            <a:r>
              <a:rPr lang="en-US" sz="1600" dirty="0"/>
              <a:t>to help shape the future of Kubernetes and its ecosystem</a:t>
            </a:r>
          </a:p>
        </p:txBody>
      </p:sp>
      <p:grpSp>
        <p:nvGrpSpPr>
          <p:cNvPr id="17" name="Group 16" descr="Logos of various committees Microsoft leads in">
            <a:extLst>
              <a:ext uri="{FF2B5EF4-FFF2-40B4-BE49-F238E27FC236}">
                <a16:creationId xmlns:a16="http://schemas.microsoft.com/office/drawing/2014/main" id="{42D08225-3B90-453A-B65E-28A228A9546E}"/>
              </a:ext>
            </a:extLst>
          </p:cNvPr>
          <p:cNvGrpSpPr/>
          <p:nvPr/>
        </p:nvGrpSpPr>
        <p:grpSpPr>
          <a:xfrm>
            <a:off x="689921" y="4425347"/>
            <a:ext cx="11056632" cy="1673052"/>
            <a:chOff x="297014" y="4468211"/>
            <a:chExt cx="11056632" cy="1673052"/>
          </a:xfrm>
        </p:grpSpPr>
        <p:grpSp>
          <p:nvGrpSpPr>
            <p:cNvPr id="12" name="Group 11">
              <a:extLst>
                <a:ext uri="{FF2B5EF4-FFF2-40B4-BE49-F238E27FC236}">
                  <a16:creationId xmlns:a16="http://schemas.microsoft.com/office/drawing/2014/main" id="{027F13B2-7269-4A5C-B91D-520D64CAA323}"/>
                </a:ext>
              </a:extLst>
            </p:cNvPr>
            <p:cNvGrpSpPr/>
            <p:nvPr/>
          </p:nvGrpSpPr>
          <p:grpSpPr>
            <a:xfrm>
              <a:off x="297014" y="4468211"/>
              <a:ext cx="2103120" cy="1426831"/>
              <a:chOff x="297014" y="4468211"/>
              <a:chExt cx="2103120" cy="1426831"/>
            </a:xfrm>
          </p:grpSpPr>
          <p:sp>
            <p:nvSpPr>
              <p:cNvPr id="120" name="TextBox 119">
                <a:extLst>
                  <a:ext uri="{FF2B5EF4-FFF2-40B4-BE49-F238E27FC236}">
                    <a16:creationId xmlns:a16="http://schemas.microsoft.com/office/drawing/2014/main" id="{76AE728F-FAEC-4997-B862-AA36C1078043}"/>
                  </a:ext>
                </a:extLst>
              </p:cNvPr>
              <p:cNvSpPr txBox="1"/>
              <p:nvPr/>
            </p:nvSpPr>
            <p:spPr>
              <a:xfrm>
                <a:off x="297014" y="5112942"/>
                <a:ext cx="2103120" cy="782100"/>
              </a:xfrm>
              <a:prstGeom prst="rect">
                <a:avLst/>
              </a:prstGeom>
              <a:noFill/>
            </p:spPr>
            <p:txBody>
              <a:bodyPr wrap="square" lIns="143428" tIns="143428" rIns="143428" bIns="143428" rtlCol="0">
                <a:spAutoFit/>
              </a:bodyPr>
              <a:lstStyle/>
              <a:p>
                <a:pPr lvl="0" algn="ctr" defTabSz="914367">
                  <a:spcAft>
                    <a:spcPts val="588"/>
                  </a:spcAft>
                  <a:defRPr/>
                </a:pPr>
                <a:r>
                  <a:rPr lang="en-US" sz="1600" dirty="0">
                    <a:solidFill>
                      <a:srgbClr val="000000"/>
                    </a:solidFill>
                    <a:latin typeface="+mj-lt"/>
                    <a:cs typeface="Segoe UI Semibold" panose="020B0702040204020203" pitchFamily="34" charset="0"/>
                  </a:rPr>
                  <a:t>CNCF</a:t>
                </a:r>
                <a:br>
                  <a:rPr lang="en-US" sz="1600">
                    <a:solidFill>
                      <a:srgbClr val="0F78D4"/>
                    </a:solidFill>
                    <a:latin typeface="Segoe UI Semibold" panose="020B0702040204020203" pitchFamily="34" charset="0"/>
                    <a:cs typeface="Segoe UI Semibold" panose="020B0702040204020203" pitchFamily="34" charset="0"/>
                  </a:rPr>
                </a:br>
                <a:r>
                  <a:rPr lang="en-US" sz="1600" dirty="0">
                    <a:solidFill>
                      <a:srgbClr val="000000"/>
                    </a:solidFill>
                    <a:cs typeface="Segoe UI Semibold" panose="020B0702040204020203" pitchFamily="34" charset="0"/>
                    <a:hlinkClick r:id="rId2"/>
                  </a:rPr>
                  <a:t>platinum member</a:t>
                </a:r>
                <a:endParaRPr lang="en-US" sz="1600" dirty="0">
                  <a:solidFill>
                    <a:srgbClr val="000000"/>
                  </a:solidFill>
                  <a:cs typeface="Segoe UI Semibold" panose="020B0702040204020203" pitchFamily="34" charset="0"/>
                </a:endParaRPr>
              </a:p>
            </p:txBody>
          </p:sp>
          <p:sp>
            <p:nvSpPr>
              <p:cNvPr id="133" name="Oval 132">
                <a:extLst>
                  <a:ext uri="{FF2B5EF4-FFF2-40B4-BE49-F238E27FC236}">
                    <a16:creationId xmlns:a16="http://schemas.microsoft.com/office/drawing/2014/main" id="{A9668557-C2DA-4535-B39B-67B938F8344E}"/>
                  </a:ext>
                </a:extLst>
              </p:cNvPr>
              <p:cNvSpPr/>
              <p:nvPr/>
            </p:nvSpPr>
            <p:spPr bwMode="auto">
              <a:xfrm rot="16200000">
                <a:off x="1023309"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026" name="Picture 2" descr="Image result for cncf logo png">
                <a:extLst>
                  <a:ext uri="{FF2B5EF4-FFF2-40B4-BE49-F238E27FC236}">
                    <a16:creationId xmlns:a16="http://schemas.microsoft.com/office/drawing/2014/main" id="{69249E39-5D2E-4EDD-BCBD-D1164DC33D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2043" y="4606945"/>
                <a:ext cx="373062" cy="37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CF3D13A1-CADE-4684-8C4B-32D82416B7B4}"/>
                </a:ext>
              </a:extLst>
            </p:cNvPr>
            <p:cNvGrpSpPr/>
            <p:nvPr/>
          </p:nvGrpSpPr>
          <p:grpSpPr>
            <a:xfrm>
              <a:off x="2535392" y="4468211"/>
              <a:ext cx="2103120" cy="1673052"/>
              <a:chOff x="2385374" y="4468211"/>
              <a:chExt cx="2103120" cy="1673052"/>
            </a:xfrm>
          </p:grpSpPr>
          <p:sp>
            <p:nvSpPr>
              <p:cNvPr id="136" name="TextBox 135">
                <a:extLst>
                  <a:ext uri="{FF2B5EF4-FFF2-40B4-BE49-F238E27FC236}">
                    <a16:creationId xmlns:a16="http://schemas.microsoft.com/office/drawing/2014/main" id="{CE35FF70-26D5-4CA9-9519-E6502C3B418C}"/>
                  </a:ext>
                </a:extLst>
              </p:cNvPr>
              <p:cNvSpPr txBox="1"/>
              <p:nvPr/>
            </p:nvSpPr>
            <p:spPr>
              <a:xfrm>
                <a:off x="2385374" y="5112942"/>
                <a:ext cx="2103120" cy="1028321"/>
              </a:xfrm>
              <a:prstGeom prst="rect">
                <a:avLst/>
              </a:prstGeom>
              <a:noFill/>
            </p:spPr>
            <p:txBody>
              <a:bodyPr wrap="square" lIns="143428" tIns="143428" rIns="143428" bIns="143428" rtlCol="0">
                <a:spAutoFit/>
              </a:bodyPr>
              <a:lstStyle/>
              <a:p>
                <a:pPr lvl="0" algn="ctr" defTabSz="914367">
                  <a:spcAft>
                    <a:spcPts val="588"/>
                  </a:spcAft>
                  <a:defRPr/>
                </a:pPr>
                <a:r>
                  <a:rPr lang="en-US" sz="1600" dirty="0">
                    <a:solidFill>
                      <a:srgbClr val="000000"/>
                    </a:solidFill>
                    <a:latin typeface="+mj-lt"/>
                    <a:cs typeface="Segoe UI Semibold" panose="020B0702040204020203" pitchFamily="34" charset="0"/>
                  </a:rPr>
                  <a:t>CNCF</a:t>
                </a:r>
                <a:br>
                  <a:rPr lang="en-US" sz="1600">
                    <a:solidFill>
                      <a:srgbClr val="000000"/>
                    </a:solidFill>
                    <a:cs typeface="Segoe UI Semibold" panose="020B0702040204020203" pitchFamily="34" charset="0"/>
                  </a:rPr>
                </a:br>
                <a:r>
                  <a:rPr lang="en-US" sz="1600" dirty="0">
                    <a:solidFill>
                      <a:srgbClr val="000000"/>
                    </a:solidFill>
                    <a:cs typeface="Segoe UI Semibold" panose="020B0702040204020203" pitchFamily="34" charset="0"/>
                    <a:hlinkClick r:id="rId4"/>
                  </a:rPr>
                  <a:t>technical oversight committee</a:t>
                </a:r>
                <a:endParaRPr lang="en-US" sz="1600" dirty="0">
                  <a:solidFill>
                    <a:srgbClr val="0F78D4"/>
                  </a:solidFill>
                  <a:latin typeface="Segoe UI Semibold" panose="020B0702040204020203" pitchFamily="34" charset="0"/>
                  <a:cs typeface="Segoe UI Semibold" panose="020B0702040204020203" pitchFamily="34" charset="0"/>
                </a:endParaRPr>
              </a:p>
            </p:txBody>
          </p:sp>
          <p:sp>
            <p:nvSpPr>
              <p:cNvPr id="137" name="Oval 136">
                <a:extLst>
                  <a:ext uri="{FF2B5EF4-FFF2-40B4-BE49-F238E27FC236}">
                    <a16:creationId xmlns:a16="http://schemas.microsoft.com/office/drawing/2014/main" id="{B1ED9F3B-336F-4030-AF88-B152390E28FD}"/>
                  </a:ext>
                </a:extLst>
              </p:cNvPr>
              <p:cNvSpPr/>
              <p:nvPr/>
            </p:nvSpPr>
            <p:spPr bwMode="auto">
              <a:xfrm rot="16200000">
                <a:off x="3111669"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51" name="Picture 2" descr="Image result for cncf logo png">
                <a:extLst>
                  <a:ext uri="{FF2B5EF4-FFF2-40B4-BE49-F238E27FC236}">
                    <a16:creationId xmlns:a16="http://schemas.microsoft.com/office/drawing/2014/main" id="{EB96B33C-0A81-428F-84F1-DE9D853192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0403" y="4606944"/>
                <a:ext cx="373062" cy="37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F87D3A8-29D5-4B27-95A9-4C1EF736EBC6}"/>
                </a:ext>
              </a:extLst>
            </p:cNvPr>
            <p:cNvGrpSpPr/>
            <p:nvPr/>
          </p:nvGrpSpPr>
          <p:grpSpPr>
            <a:xfrm>
              <a:off x="4773770" y="4468211"/>
              <a:ext cx="2103120" cy="1426831"/>
              <a:chOff x="5416712" y="4468211"/>
              <a:chExt cx="2103120" cy="1426831"/>
            </a:xfrm>
          </p:grpSpPr>
          <p:sp>
            <p:nvSpPr>
              <p:cNvPr id="140" name="TextBox 139">
                <a:extLst>
                  <a:ext uri="{FF2B5EF4-FFF2-40B4-BE49-F238E27FC236}">
                    <a16:creationId xmlns:a16="http://schemas.microsoft.com/office/drawing/2014/main" id="{71C24BF5-4018-46C9-BAA4-C26128616D1B}"/>
                  </a:ext>
                </a:extLst>
              </p:cNvPr>
              <p:cNvSpPr txBox="1"/>
              <p:nvPr/>
            </p:nvSpPr>
            <p:spPr>
              <a:xfrm>
                <a:off x="5416712" y="5112942"/>
                <a:ext cx="2103120" cy="782100"/>
              </a:xfrm>
              <a:prstGeom prst="rect">
                <a:avLst/>
              </a:prstGeom>
              <a:noFill/>
            </p:spPr>
            <p:txBody>
              <a:bodyPr wrap="square" lIns="143428" tIns="143428" rIns="143428" bIns="143428" rtlCol="0">
                <a:spAutoFit/>
              </a:bodyPr>
              <a:lstStyle/>
              <a:p>
                <a:pPr lvl="0" algn="ctr" defTabSz="914367">
                  <a:spcAft>
                    <a:spcPts val="588"/>
                  </a:spcAft>
                  <a:defRPr/>
                </a:pPr>
                <a:r>
                  <a:rPr lang="en-US" sz="1600" dirty="0">
                    <a:solidFill>
                      <a:srgbClr val="000000"/>
                    </a:solidFill>
                    <a:latin typeface="+mj-lt"/>
                    <a:cs typeface="Segoe UI Semibold" panose="020B0702040204020203" pitchFamily="34" charset="0"/>
                  </a:rPr>
                  <a:t>CNCF</a:t>
                </a:r>
                <a:br>
                  <a:rPr lang="en-US" sz="1600">
                    <a:solidFill>
                      <a:srgbClr val="000000"/>
                    </a:solidFill>
                    <a:latin typeface="+mj-lt"/>
                    <a:cs typeface="Segoe UI Semibold" panose="020B0702040204020203" pitchFamily="34" charset="0"/>
                  </a:rPr>
                </a:br>
                <a:r>
                  <a:rPr lang="en-US" sz="1600" dirty="0">
                    <a:solidFill>
                      <a:srgbClr val="000000"/>
                    </a:solidFill>
                    <a:cs typeface="Segoe UI Semibold" panose="020B0702040204020203" pitchFamily="34" charset="0"/>
                    <a:hlinkClick r:id="rId5"/>
                  </a:rPr>
                  <a:t>governing board</a:t>
                </a:r>
                <a:endParaRPr lang="en-US" sz="1600" dirty="0">
                  <a:solidFill>
                    <a:srgbClr val="000000"/>
                  </a:solidFill>
                  <a:latin typeface="+mj-lt"/>
                  <a:cs typeface="Segoe UI Semibold" panose="020B0702040204020203" pitchFamily="34" charset="0"/>
                </a:endParaRPr>
              </a:p>
            </p:txBody>
          </p:sp>
          <p:sp>
            <p:nvSpPr>
              <p:cNvPr id="141" name="Oval 140">
                <a:extLst>
                  <a:ext uri="{FF2B5EF4-FFF2-40B4-BE49-F238E27FC236}">
                    <a16:creationId xmlns:a16="http://schemas.microsoft.com/office/drawing/2014/main" id="{D0C477B3-40A8-41FA-BE9C-12B781D51E50}"/>
                  </a:ext>
                </a:extLst>
              </p:cNvPr>
              <p:cNvSpPr/>
              <p:nvPr/>
            </p:nvSpPr>
            <p:spPr bwMode="auto">
              <a:xfrm rot="16200000">
                <a:off x="6143007"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52" name="Picture 2" descr="Image result for cncf logo png">
                <a:extLst>
                  <a:ext uri="{FF2B5EF4-FFF2-40B4-BE49-F238E27FC236}">
                    <a16:creationId xmlns:a16="http://schemas.microsoft.com/office/drawing/2014/main" id="{09606CD6-A3B2-4FAC-9CEB-140E805D27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1741" y="4606944"/>
                <a:ext cx="373062" cy="37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1C71157-3123-459A-B340-9C41B7FD71B0}"/>
                </a:ext>
              </a:extLst>
            </p:cNvPr>
            <p:cNvGrpSpPr/>
            <p:nvPr/>
          </p:nvGrpSpPr>
          <p:grpSpPr>
            <a:xfrm>
              <a:off x="7012148" y="4468211"/>
              <a:ext cx="2103120" cy="1426831"/>
              <a:chOff x="7333621" y="4468211"/>
              <a:chExt cx="2103120" cy="1426831"/>
            </a:xfrm>
          </p:grpSpPr>
          <p:sp>
            <p:nvSpPr>
              <p:cNvPr id="144" name="TextBox 143">
                <a:extLst>
                  <a:ext uri="{FF2B5EF4-FFF2-40B4-BE49-F238E27FC236}">
                    <a16:creationId xmlns:a16="http://schemas.microsoft.com/office/drawing/2014/main" id="{07B1D99F-75CA-437E-8A3B-00D8B247BE45}"/>
                  </a:ext>
                </a:extLst>
              </p:cNvPr>
              <p:cNvSpPr txBox="1"/>
              <p:nvPr/>
            </p:nvSpPr>
            <p:spPr>
              <a:xfrm>
                <a:off x="7333621" y="5112942"/>
                <a:ext cx="2103120" cy="782100"/>
              </a:xfrm>
              <a:prstGeom prst="rect">
                <a:avLst/>
              </a:prstGeom>
              <a:noFill/>
            </p:spPr>
            <p:txBody>
              <a:bodyPr wrap="square" lIns="143428" tIns="143428" rIns="143428" bIns="143428" rtlCol="0">
                <a:spAutoFit/>
              </a:bodyPr>
              <a:lstStyle/>
              <a:p>
                <a:pPr lvl="0" algn="ctr" defTabSz="914367">
                  <a:spcAft>
                    <a:spcPts val="588"/>
                  </a:spcAft>
                  <a:defRPr/>
                </a:pPr>
                <a:r>
                  <a:rPr lang="en-US" sz="1600" dirty="0">
                    <a:solidFill>
                      <a:srgbClr val="000000"/>
                    </a:solidFill>
                    <a:latin typeface="+mj-lt"/>
                    <a:cs typeface="Segoe UI Semibold" panose="020B0702040204020203" pitchFamily="34" charset="0"/>
                  </a:rPr>
                  <a:t>Kubernetes</a:t>
                </a:r>
                <a:br>
                  <a:rPr lang="en-US" sz="1600">
                    <a:solidFill>
                      <a:srgbClr val="000000"/>
                    </a:solidFill>
                    <a:cs typeface="Segoe UI Semibold" panose="020B0702040204020203" pitchFamily="34" charset="0"/>
                  </a:rPr>
                </a:br>
                <a:r>
                  <a:rPr lang="en-US" sz="1600" dirty="0">
                    <a:solidFill>
                      <a:srgbClr val="000000"/>
                    </a:solidFill>
                    <a:cs typeface="Segoe UI Semibold" panose="020B0702040204020203" pitchFamily="34" charset="0"/>
                    <a:hlinkClick r:id="rId6"/>
                  </a:rPr>
                  <a:t>steering committee</a:t>
                </a:r>
                <a:endParaRPr lang="en-US" sz="1600" dirty="0">
                  <a:solidFill>
                    <a:srgbClr val="0F78D4"/>
                  </a:solidFill>
                  <a:latin typeface="Segoe UI Semibold" panose="020B0702040204020203" pitchFamily="34" charset="0"/>
                  <a:cs typeface="Segoe UI Semibold" panose="020B0702040204020203" pitchFamily="34" charset="0"/>
                </a:endParaRPr>
              </a:p>
            </p:txBody>
          </p:sp>
          <p:sp>
            <p:nvSpPr>
              <p:cNvPr id="145" name="Oval 144">
                <a:extLst>
                  <a:ext uri="{FF2B5EF4-FFF2-40B4-BE49-F238E27FC236}">
                    <a16:creationId xmlns:a16="http://schemas.microsoft.com/office/drawing/2014/main" id="{017CEB26-A4A9-49DE-BA46-1FC273BFC963}"/>
                  </a:ext>
                </a:extLst>
              </p:cNvPr>
              <p:cNvSpPr/>
              <p:nvPr/>
            </p:nvSpPr>
            <p:spPr bwMode="auto">
              <a:xfrm rot="16200000">
                <a:off x="8059916"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53" name="Group 152">
                <a:extLst>
                  <a:ext uri="{FF2B5EF4-FFF2-40B4-BE49-F238E27FC236}">
                    <a16:creationId xmlns:a16="http://schemas.microsoft.com/office/drawing/2014/main" id="{F9ACC43C-3615-480B-8B6E-5CB67C5156AB}"/>
                  </a:ext>
                </a:extLst>
              </p:cNvPr>
              <p:cNvGrpSpPr/>
              <p:nvPr/>
            </p:nvGrpSpPr>
            <p:grpSpPr>
              <a:xfrm>
                <a:off x="8165421" y="4553673"/>
                <a:ext cx="439521" cy="432759"/>
                <a:chOff x="5889842" y="3185578"/>
                <a:chExt cx="479495" cy="472118"/>
              </a:xfrm>
            </p:grpSpPr>
            <p:sp>
              <p:nvSpPr>
                <p:cNvPr id="154" name="Freeform: Shape 153">
                  <a:extLst>
                    <a:ext uri="{FF2B5EF4-FFF2-40B4-BE49-F238E27FC236}">
                      <a16:creationId xmlns:a16="http://schemas.microsoft.com/office/drawing/2014/main" id="{465D3FE7-9533-4BD1-9B55-D83775A2787E}"/>
                    </a:ext>
                  </a:extLst>
                </p:cNvPr>
                <p:cNvSpPr/>
                <p:nvPr/>
              </p:nvSpPr>
              <p:spPr>
                <a:xfrm>
                  <a:off x="5889842" y="3185578"/>
                  <a:ext cx="479495" cy="472118"/>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AB47C1D4-34DE-4073-BE53-64B80633D5DD}"/>
                    </a:ext>
                  </a:extLst>
                </p:cNvPr>
                <p:cNvSpPr/>
                <p:nvPr/>
              </p:nvSpPr>
              <p:spPr>
                <a:xfrm>
                  <a:off x="6027726" y="3326087"/>
                  <a:ext cx="206552" cy="202863"/>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0E809048-17B9-4EC8-B59E-9DAA8DB8F45E}"/>
                    </a:ext>
                  </a:extLst>
                </p:cNvPr>
                <p:cNvSpPr/>
                <p:nvPr/>
              </p:nvSpPr>
              <p:spPr>
                <a:xfrm>
                  <a:off x="6006333" y="3465878"/>
                  <a:ext cx="1844" cy="1844"/>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AF01AE3-0DF6-40CE-95EA-ADA01437E3C6}"/>
                    </a:ext>
                  </a:extLst>
                </p:cNvPr>
                <p:cNvSpPr/>
                <p:nvPr/>
              </p:nvSpPr>
              <p:spPr>
                <a:xfrm>
                  <a:off x="5954011" y="3247154"/>
                  <a:ext cx="354089" cy="346712"/>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6" name="Group 15">
              <a:extLst>
                <a:ext uri="{FF2B5EF4-FFF2-40B4-BE49-F238E27FC236}">
                  <a16:creationId xmlns:a16="http://schemas.microsoft.com/office/drawing/2014/main" id="{981AADA8-27CE-4C9B-921F-2E517E052270}"/>
                </a:ext>
              </a:extLst>
            </p:cNvPr>
            <p:cNvGrpSpPr/>
            <p:nvPr/>
          </p:nvGrpSpPr>
          <p:grpSpPr>
            <a:xfrm>
              <a:off x="9250526" y="4468211"/>
              <a:ext cx="2103120" cy="1426831"/>
              <a:chOff x="9250526" y="4468211"/>
              <a:chExt cx="2103120" cy="1426831"/>
            </a:xfrm>
          </p:grpSpPr>
          <p:sp>
            <p:nvSpPr>
              <p:cNvPr id="148" name="TextBox 147">
                <a:extLst>
                  <a:ext uri="{FF2B5EF4-FFF2-40B4-BE49-F238E27FC236}">
                    <a16:creationId xmlns:a16="http://schemas.microsoft.com/office/drawing/2014/main" id="{4B0497F6-BFEC-4ABA-8575-28B9CA28FF6D}"/>
                  </a:ext>
                </a:extLst>
              </p:cNvPr>
              <p:cNvSpPr txBox="1"/>
              <p:nvPr/>
            </p:nvSpPr>
            <p:spPr>
              <a:xfrm>
                <a:off x="9250526" y="5112942"/>
                <a:ext cx="2103120" cy="782100"/>
              </a:xfrm>
              <a:prstGeom prst="rect">
                <a:avLst/>
              </a:prstGeom>
              <a:noFill/>
            </p:spPr>
            <p:txBody>
              <a:bodyPr wrap="square" lIns="143428" tIns="143428" rIns="143428" bIns="143428" rtlCol="0">
                <a:spAutoFit/>
              </a:bodyPr>
              <a:lstStyle/>
              <a:p>
                <a:pPr lvl="0" algn="ctr" defTabSz="914367">
                  <a:spcAft>
                    <a:spcPts val="588"/>
                  </a:spcAft>
                  <a:defRPr/>
                </a:pPr>
                <a:r>
                  <a:rPr lang="en-US" sz="1600" dirty="0">
                    <a:solidFill>
                      <a:srgbClr val="000000"/>
                    </a:solidFill>
                    <a:latin typeface="+mj-lt"/>
                    <a:cs typeface="Segoe UI Semibold" panose="020B0702040204020203" pitchFamily="34" charset="0"/>
                  </a:rPr>
                  <a:t>Linux Foundation</a:t>
                </a:r>
                <a:br>
                  <a:rPr lang="en-US" sz="1600">
                    <a:solidFill>
                      <a:srgbClr val="000000"/>
                    </a:solidFill>
                    <a:cs typeface="Segoe UI Semibold" panose="020B0702040204020203" pitchFamily="34" charset="0"/>
                  </a:rPr>
                </a:br>
                <a:r>
                  <a:rPr lang="en-US" sz="1600" dirty="0">
                    <a:solidFill>
                      <a:srgbClr val="000000"/>
                    </a:solidFill>
                    <a:cs typeface="Segoe UI Semibold" panose="020B0702040204020203" pitchFamily="34" charset="0"/>
                    <a:hlinkClick r:id="rId7"/>
                  </a:rPr>
                  <a:t>board member</a:t>
                </a:r>
                <a:endParaRPr lang="en-US" sz="1600" dirty="0">
                  <a:solidFill>
                    <a:srgbClr val="0F78D4"/>
                  </a:solidFill>
                  <a:latin typeface="Segoe UI Semibold" panose="020B0702040204020203" pitchFamily="34" charset="0"/>
                  <a:cs typeface="Segoe UI Semibold" panose="020B0702040204020203" pitchFamily="34" charset="0"/>
                </a:endParaRPr>
              </a:p>
            </p:txBody>
          </p:sp>
          <p:sp>
            <p:nvSpPr>
              <p:cNvPr id="149" name="Oval 148">
                <a:extLst>
                  <a:ext uri="{FF2B5EF4-FFF2-40B4-BE49-F238E27FC236}">
                    <a16:creationId xmlns:a16="http://schemas.microsoft.com/office/drawing/2014/main" id="{F36F5746-9595-4654-B70F-776BAB125FF3}"/>
                  </a:ext>
                </a:extLst>
              </p:cNvPr>
              <p:cNvSpPr/>
              <p:nvPr/>
            </p:nvSpPr>
            <p:spPr bwMode="auto">
              <a:xfrm rot="16200000">
                <a:off x="9976821"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58" name="Picture 4" descr="Image result for linux icon png">
                <a:extLst>
                  <a:ext uri="{FF2B5EF4-FFF2-40B4-BE49-F238E27FC236}">
                    <a16:creationId xmlns:a16="http://schemas.microsoft.com/office/drawing/2014/main" id="{2FD67358-7B8B-4D9B-9144-AB3C54F8E06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65428" y="4544446"/>
                <a:ext cx="473317" cy="47331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59" name="Rectangle 158">
            <a:extLst>
              <a:ext uri="{FF2B5EF4-FFF2-40B4-BE49-F238E27FC236}">
                <a16:creationId xmlns:a16="http://schemas.microsoft.com/office/drawing/2014/main" id="{CA5935AC-3D78-4A2D-B7AB-8BB534BEBA40}"/>
              </a:ext>
            </a:extLst>
          </p:cNvPr>
          <p:cNvSpPr/>
          <p:nvPr/>
        </p:nvSpPr>
        <p:spPr>
          <a:xfrm>
            <a:off x="931863" y="6434365"/>
            <a:ext cx="10572749" cy="338554"/>
          </a:xfrm>
          <a:prstGeom prst="rect">
            <a:avLst/>
          </a:prstGeom>
        </p:spPr>
        <p:txBody>
          <a:bodyPr wrap="square" lIns="0">
            <a:spAutoFit/>
          </a:bodyPr>
          <a:lstStyle/>
          <a:p>
            <a:pPr algn="ctr"/>
            <a:r>
              <a:rPr lang="en-US" sz="1600" dirty="0">
                <a:latin typeface="+mj-lt"/>
              </a:rPr>
              <a:t>AKS is certified Kubernetes conformant, ensuring portability and interoperability of your container workloads</a:t>
            </a:r>
          </a:p>
        </p:txBody>
      </p:sp>
    </p:spTree>
    <p:extLst>
      <p:ext uri="{BB962C8B-B14F-4D97-AF65-F5344CB8AC3E}">
        <p14:creationId xmlns:p14="http://schemas.microsoft.com/office/powerpoint/2010/main" val="389897881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954" y="633185"/>
            <a:ext cx="9991894" cy="410311"/>
          </a:xfrm>
        </p:spPr>
        <p:txBody>
          <a:bodyPr wrap="square">
            <a:spAutoFit/>
          </a:bodyPr>
          <a:lstStyle/>
          <a:p>
            <a:r>
              <a:rPr lang="en-US" dirty="0"/>
              <a:t>Microsoft contributions to the community</a:t>
            </a:r>
          </a:p>
        </p:txBody>
      </p:sp>
      <p:grpSp>
        <p:nvGrpSpPr>
          <p:cNvPr id="6" name="Group 5" descr="Diagram showing Kubernetes logo surrounded by open source projects (CNAB, OCI, Gatekeeper, SMI, VS Code, Brigade, Draft, KEDA, Virtual Kubelet, Helm, Dapr)">
            <a:extLst>
              <a:ext uri="{FF2B5EF4-FFF2-40B4-BE49-F238E27FC236}">
                <a16:creationId xmlns:a16="http://schemas.microsoft.com/office/drawing/2014/main" id="{C3ADAB1E-2072-422F-A868-2BC937EF22A8}"/>
              </a:ext>
            </a:extLst>
          </p:cNvPr>
          <p:cNvGrpSpPr/>
          <p:nvPr/>
        </p:nvGrpSpPr>
        <p:grpSpPr>
          <a:xfrm>
            <a:off x="1374631" y="1832558"/>
            <a:ext cx="9687214" cy="4150705"/>
            <a:chOff x="1374631" y="1832558"/>
            <a:chExt cx="9687214" cy="4150705"/>
          </a:xfrm>
        </p:grpSpPr>
        <p:grpSp>
          <p:nvGrpSpPr>
            <p:cNvPr id="2" name="Group 1">
              <a:extLst>
                <a:ext uri="{FF2B5EF4-FFF2-40B4-BE49-F238E27FC236}">
                  <a16:creationId xmlns:a16="http://schemas.microsoft.com/office/drawing/2014/main" id="{F462B926-708E-4832-A51F-0593CBF25CC2}"/>
                </a:ext>
              </a:extLst>
            </p:cNvPr>
            <p:cNvGrpSpPr/>
            <p:nvPr/>
          </p:nvGrpSpPr>
          <p:grpSpPr>
            <a:xfrm>
              <a:off x="1374631" y="1832558"/>
              <a:ext cx="9687214" cy="4150705"/>
              <a:chOff x="1373943" y="1832322"/>
              <a:chExt cx="9688588" cy="4151293"/>
            </a:xfrm>
          </p:grpSpPr>
          <p:grpSp>
            <p:nvGrpSpPr>
              <p:cNvPr id="18" name="Group 17">
                <a:extLst>
                  <a:ext uri="{FF2B5EF4-FFF2-40B4-BE49-F238E27FC236}">
                    <a16:creationId xmlns:a16="http://schemas.microsoft.com/office/drawing/2014/main" id="{DA4F524F-ADDE-4C5D-BF59-9159605E196C}"/>
                  </a:ext>
                </a:extLst>
              </p:cNvPr>
              <p:cNvGrpSpPr/>
              <p:nvPr/>
            </p:nvGrpSpPr>
            <p:grpSpPr>
              <a:xfrm>
                <a:off x="1373943" y="1832322"/>
                <a:ext cx="9688588" cy="4151293"/>
                <a:chOff x="715991" y="2672237"/>
                <a:chExt cx="9499478" cy="4070265"/>
              </a:xfrm>
            </p:grpSpPr>
            <p:cxnSp>
              <p:nvCxnSpPr>
                <p:cNvPr id="23" name="Straight Connector 22">
                  <a:extLst>
                    <a:ext uri="{FF2B5EF4-FFF2-40B4-BE49-F238E27FC236}">
                      <a16:creationId xmlns:a16="http://schemas.microsoft.com/office/drawing/2014/main" id="{DB285E51-B104-4C8F-91BD-365D322BC15D}"/>
                    </a:ext>
                  </a:extLst>
                </p:cNvPr>
                <p:cNvCxnSpPr>
                  <a:cxnSpLocks/>
                </p:cNvCxnSpPr>
                <p:nvPr/>
              </p:nvCxnSpPr>
              <p:spPr>
                <a:xfrm flipH="1">
                  <a:off x="797149" y="4013341"/>
                  <a:ext cx="941832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C27562-E03D-4D4A-BF98-A7962E1F29AC}"/>
                    </a:ext>
                  </a:extLst>
                </p:cNvPr>
                <p:cNvCxnSpPr>
                  <a:cxnSpLocks/>
                </p:cNvCxnSpPr>
                <p:nvPr/>
              </p:nvCxnSpPr>
              <p:spPr>
                <a:xfrm flipH="1">
                  <a:off x="797149" y="5771456"/>
                  <a:ext cx="941832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6043BD4-EA1B-46D1-9A59-439C62AE7ACE}"/>
                    </a:ext>
                  </a:extLst>
                </p:cNvPr>
                <p:cNvSpPr/>
                <p:nvPr/>
              </p:nvSpPr>
              <p:spPr bwMode="auto">
                <a:xfrm>
                  <a:off x="4406712" y="2899468"/>
                  <a:ext cx="3615489" cy="3615489"/>
                </a:xfrm>
                <a:prstGeom prst="ellipse">
                  <a:avLst/>
                </a:prstGeom>
                <a:noFill/>
                <a:ln w="1905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33" name="Graphic 13">
                  <a:extLst>
                    <a:ext uri="{FF2B5EF4-FFF2-40B4-BE49-F238E27FC236}">
                      <a16:creationId xmlns:a16="http://schemas.microsoft.com/office/drawing/2014/main" id="{CC1D76CB-06C6-43E0-8B15-007A0ADCF0BA}"/>
                    </a:ext>
                  </a:extLst>
                </p:cNvPr>
                <p:cNvGrpSpPr/>
                <p:nvPr/>
              </p:nvGrpSpPr>
              <p:grpSpPr>
                <a:xfrm>
                  <a:off x="5239115" y="3746935"/>
                  <a:ext cx="1950682" cy="1920554"/>
                  <a:chOff x="4862512" y="2214562"/>
                  <a:chExt cx="2466975" cy="2428875"/>
                </a:xfrm>
              </p:grpSpPr>
              <p:sp>
                <p:nvSpPr>
                  <p:cNvPr id="72" name="Freeform: Shape 71">
                    <a:extLst>
                      <a:ext uri="{FF2B5EF4-FFF2-40B4-BE49-F238E27FC236}">
                        <a16:creationId xmlns:a16="http://schemas.microsoft.com/office/drawing/2014/main" id="{2FFCF0FC-8473-4C2E-836F-1D98277B2D4A}"/>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932418">
                      <a:defRPr/>
                    </a:pPr>
                    <a:endParaRPr lang="en-IN" sz="1836">
                      <a:solidFill>
                        <a:srgbClr val="505050"/>
                      </a:solidFill>
                      <a:latin typeface="Segoe UI"/>
                    </a:endParaRPr>
                  </a:p>
                </p:txBody>
              </p:sp>
              <p:sp>
                <p:nvSpPr>
                  <p:cNvPr id="73" name="Freeform: Shape 72">
                    <a:extLst>
                      <a:ext uri="{FF2B5EF4-FFF2-40B4-BE49-F238E27FC236}">
                        <a16:creationId xmlns:a16="http://schemas.microsoft.com/office/drawing/2014/main" id="{5F81BDA1-27AF-4474-9F76-07D9E297BA07}"/>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932418">
                      <a:defRPr/>
                    </a:pPr>
                    <a:endParaRPr lang="en-IN" sz="1836">
                      <a:solidFill>
                        <a:srgbClr val="505050"/>
                      </a:solidFill>
                      <a:latin typeface="Segoe UI"/>
                    </a:endParaRPr>
                  </a:p>
                </p:txBody>
              </p:sp>
              <p:sp>
                <p:nvSpPr>
                  <p:cNvPr id="74" name="Freeform: Shape 73">
                    <a:extLst>
                      <a:ext uri="{FF2B5EF4-FFF2-40B4-BE49-F238E27FC236}">
                        <a16:creationId xmlns:a16="http://schemas.microsoft.com/office/drawing/2014/main" id="{9886E166-2A1C-4659-8F15-D6A76DD17085}"/>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932418">
                      <a:defRPr/>
                    </a:pPr>
                    <a:endParaRPr lang="en-IN" sz="1836">
                      <a:solidFill>
                        <a:srgbClr val="505050"/>
                      </a:solidFill>
                      <a:latin typeface="Segoe UI"/>
                    </a:endParaRPr>
                  </a:p>
                </p:txBody>
              </p:sp>
              <p:sp>
                <p:nvSpPr>
                  <p:cNvPr id="75" name="Freeform: Shape 74">
                    <a:extLst>
                      <a:ext uri="{FF2B5EF4-FFF2-40B4-BE49-F238E27FC236}">
                        <a16:creationId xmlns:a16="http://schemas.microsoft.com/office/drawing/2014/main" id="{46051964-63F8-4E75-B4CC-41427D540266}"/>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932418">
                      <a:defRPr/>
                    </a:pPr>
                    <a:endParaRPr lang="en-IN" sz="1836">
                      <a:solidFill>
                        <a:srgbClr val="505050"/>
                      </a:solidFill>
                      <a:latin typeface="Segoe UI"/>
                    </a:endParaRPr>
                  </a:p>
                </p:txBody>
              </p:sp>
            </p:grpSp>
            <p:sp>
              <p:nvSpPr>
                <p:cNvPr id="34" name="Oval 33">
                  <a:extLst>
                    <a:ext uri="{FF2B5EF4-FFF2-40B4-BE49-F238E27FC236}">
                      <a16:creationId xmlns:a16="http://schemas.microsoft.com/office/drawing/2014/main" id="{F5751350-1137-4923-8749-3C6B2B120750}"/>
                    </a:ext>
                  </a:extLst>
                </p:cNvPr>
                <p:cNvSpPr/>
                <p:nvPr/>
              </p:nvSpPr>
              <p:spPr bwMode="auto">
                <a:xfrm rot="16200000">
                  <a:off x="6622785" y="6001594"/>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35" name="TextBox 34">
                  <a:extLst>
                    <a:ext uri="{FF2B5EF4-FFF2-40B4-BE49-F238E27FC236}">
                      <a16:creationId xmlns:a16="http://schemas.microsoft.com/office/drawing/2014/main" id="{19A95B15-77E8-42A3-8B3D-6D31BD7C99D9}"/>
                    </a:ext>
                  </a:extLst>
                </p:cNvPr>
                <p:cNvSpPr txBox="1"/>
                <p:nvPr/>
              </p:nvSpPr>
              <p:spPr>
                <a:xfrm>
                  <a:off x="715991" y="3004234"/>
                  <a:ext cx="1762393" cy="686983"/>
                </a:xfrm>
                <a:prstGeom prst="rect">
                  <a:avLst/>
                </a:prstGeom>
                <a:noFill/>
                <a:ln>
                  <a:noFill/>
                </a:ln>
              </p:spPr>
              <p:txBody>
                <a:bodyPr wrap="square" lIns="93247" tIns="93247" rIns="93247" bIns="93247" rtlCol="0">
                  <a:spAutoFit/>
                </a:bodyPr>
                <a:lstStyle/>
                <a:p>
                  <a:pPr defTabSz="932384">
                    <a:spcAft>
                      <a:spcPts val="600"/>
                    </a:spcAft>
                    <a:defRPr/>
                  </a:pPr>
                  <a:r>
                    <a:rPr lang="en-US" sz="1632" dirty="0">
                      <a:solidFill>
                        <a:srgbClr val="0F78D4"/>
                      </a:solidFill>
                      <a:latin typeface="Segoe UI Semibold" panose="020B0702040204020203" pitchFamily="34" charset="0"/>
                      <a:cs typeface="Segoe UI Semibold" panose="020B0702040204020203" pitchFamily="34" charset="0"/>
                    </a:rPr>
                    <a:t>Packaging </a:t>
                  </a:r>
                  <a:br>
                    <a:rPr lang="en-US" sz="1632">
                      <a:solidFill>
                        <a:srgbClr val="0F78D4"/>
                      </a:solidFill>
                      <a:latin typeface="Segoe UI Semibold" panose="020B0702040204020203" pitchFamily="34" charset="0"/>
                      <a:cs typeface="Segoe UI Semibold" panose="020B0702040204020203" pitchFamily="34" charset="0"/>
                    </a:rPr>
                  </a:br>
                  <a:r>
                    <a:rPr lang="en-US" sz="1632" dirty="0">
                      <a:solidFill>
                        <a:srgbClr val="0F78D4"/>
                      </a:solidFill>
                      <a:latin typeface="Segoe UI Semibold" panose="020B0702040204020203" pitchFamily="34" charset="0"/>
                      <a:cs typeface="Segoe UI Semibold" panose="020B0702040204020203" pitchFamily="34" charset="0"/>
                    </a:rPr>
                    <a:t>&amp; distribution</a:t>
                  </a:r>
                </a:p>
              </p:txBody>
            </p:sp>
            <p:sp>
              <p:nvSpPr>
                <p:cNvPr id="36" name="TextBox 35">
                  <a:extLst>
                    <a:ext uri="{FF2B5EF4-FFF2-40B4-BE49-F238E27FC236}">
                      <a16:creationId xmlns:a16="http://schemas.microsoft.com/office/drawing/2014/main" id="{97EAB4C2-452B-48AC-BD77-FCA66B91C973}"/>
                    </a:ext>
                  </a:extLst>
                </p:cNvPr>
                <p:cNvSpPr txBox="1"/>
                <p:nvPr/>
              </p:nvSpPr>
              <p:spPr>
                <a:xfrm>
                  <a:off x="715991" y="4553845"/>
                  <a:ext cx="1929238" cy="686983"/>
                </a:xfrm>
                <a:prstGeom prst="rect">
                  <a:avLst/>
                </a:prstGeom>
                <a:noFill/>
                <a:ln>
                  <a:noFill/>
                </a:ln>
              </p:spPr>
              <p:txBody>
                <a:bodyPr wrap="square" lIns="93247" tIns="93247" rIns="93247" bIns="93247" rtlCol="0">
                  <a:spAutoFit/>
                </a:bodyPr>
                <a:lstStyle/>
                <a:p>
                  <a:pPr defTabSz="932384">
                    <a:spcAft>
                      <a:spcPts val="600"/>
                    </a:spcAft>
                    <a:defRPr/>
                  </a:pPr>
                  <a:r>
                    <a:rPr lang="en-US" sz="1632" dirty="0">
                      <a:solidFill>
                        <a:srgbClr val="0F78D4"/>
                      </a:solidFill>
                      <a:latin typeface="Segoe UI Semibold" panose="020B0702040204020203" pitchFamily="34" charset="0"/>
                      <a:cs typeface="Segoe UI Semibold" panose="020B0702040204020203" pitchFamily="34" charset="0"/>
                    </a:rPr>
                    <a:t>Scalability</a:t>
                  </a:r>
                  <a:br>
                    <a:rPr lang="en-US" sz="1632">
                      <a:solidFill>
                        <a:srgbClr val="0F78D4"/>
                      </a:solidFill>
                      <a:latin typeface="Segoe UI Semibold" panose="020B0702040204020203" pitchFamily="34" charset="0"/>
                      <a:cs typeface="Segoe UI Semibold" panose="020B0702040204020203" pitchFamily="34" charset="0"/>
                    </a:rPr>
                  </a:br>
                  <a:r>
                    <a:rPr lang="en-US" sz="1632" dirty="0">
                      <a:solidFill>
                        <a:srgbClr val="0F78D4"/>
                      </a:solidFill>
                      <a:latin typeface="Segoe UI Semibold" panose="020B0702040204020203" pitchFamily="34" charset="0"/>
                      <a:cs typeface="Segoe UI Semibold" panose="020B0702040204020203" pitchFamily="34" charset="0"/>
                    </a:rPr>
                    <a:t>&amp; control</a:t>
                  </a:r>
                </a:p>
              </p:txBody>
            </p:sp>
            <p:sp>
              <p:nvSpPr>
                <p:cNvPr id="37" name="TextBox 36">
                  <a:extLst>
                    <a:ext uri="{FF2B5EF4-FFF2-40B4-BE49-F238E27FC236}">
                      <a16:creationId xmlns:a16="http://schemas.microsoft.com/office/drawing/2014/main" id="{FADEBE4C-4B3E-41EC-937C-0CC7DE03595F}"/>
                    </a:ext>
                  </a:extLst>
                </p:cNvPr>
                <p:cNvSpPr txBox="1"/>
                <p:nvPr/>
              </p:nvSpPr>
              <p:spPr>
                <a:xfrm>
                  <a:off x="715991" y="5951352"/>
                  <a:ext cx="1929238" cy="686983"/>
                </a:xfrm>
                <a:prstGeom prst="rect">
                  <a:avLst/>
                </a:prstGeom>
                <a:noFill/>
                <a:ln>
                  <a:noFill/>
                </a:ln>
              </p:spPr>
              <p:txBody>
                <a:bodyPr wrap="square" lIns="93247" tIns="93247" rIns="93247" bIns="93247" rtlCol="0">
                  <a:spAutoFit/>
                </a:bodyPr>
                <a:lstStyle/>
                <a:p>
                  <a:pPr defTabSz="932384">
                    <a:spcAft>
                      <a:spcPts val="600"/>
                    </a:spcAft>
                    <a:defRPr/>
                  </a:pPr>
                  <a:r>
                    <a:rPr lang="en-US" sz="1632" dirty="0">
                      <a:solidFill>
                        <a:srgbClr val="0F78D4"/>
                      </a:solidFill>
                      <a:latin typeface="Segoe UI Semibold" panose="020B0702040204020203" pitchFamily="34" charset="0"/>
                      <a:cs typeface="Segoe UI Semibold" panose="020B0702040204020203" pitchFamily="34" charset="0"/>
                    </a:rPr>
                    <a:t>Kubernetes developer tooling</a:t>
                  </a:r>
                </a:p>
              </p:txBody>
            </p:sp>
            <p:sp>
              <p:nvSpPr>
                <p:cNvPr id="38" name="Oval 37">
                  <a:extLst>
                    <a:ext uri="{FF2B5EF4-FFF2-40B4-BE49-F238E27FC236}">
                      <a16:creationId xmlns:a16="http://schemas.microsoft.com/office/drawing/2014/main" id="{C3799EBC-5FF8-4BF9-A47F-517A63886EEA}"/>
                    </a:ext>
                  </a:extLst>
                </p:cNvPr>
                <p:cNvSpPr/>
                <p:nvPr/>
              </p:nvSpPr>
              <p:spPr bwMode="auto">
                <a:xfrm rot="16200000">
                  <a:off x="4108728" y="411818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39" name="Oval 38">
                  <a:extLst>
                    <a:ext uri="{FF2B5EF4-FFF2-40B4-BE49-F238E27FC236}">
                      <a16:creationId xmlns:a16="http://schemas.microsoft.com/office/drawing/2014/main" id="{115C5BE1-4B3F-4037-AB0A-4716B4103226}"/>
                    </a:ext>
                  </a:extLst>
                </p:cNvPr>
                <p:cNvSpPr/>
                <p:nvPr/>
              </p:nvSpPr>
              <p:spPr bwMode="auto">
                <a:xfrm rot="16200000">
                  <a:off x="7667371" y="411818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40" name="Oval 39">
                  <a:extLst>
                    <a:ext uri="{FF2B5EF4-FFF2-40B4-BE49-F238E27FC236}">
                      <a16:creationId xmlns:a16="http://schemas.microsoft.com/office/drawing/2014/main" id="{3D9006B3-0209-4B5B-8089-6CE0CCE8CC89}"/>
                    </a:ext>
                  </a:extLst>
                </p:cNvPr>
                <p:cNvSpPr/>
                <p:nvPr/>
              </p:nvSpPr>
              <p:spPr bwMode="auto">
                <a:xfrm rot="16200000">
                  <a:off x="4457323" y="3257969"/>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41" name="Picture 6">
                  <a:extLst>
                    <a:ext uri="{FF2B5EF4-FFF2-40B4-BE49-F238E27FC236}">
                      <a16:creationId xmlns:a16="http://schemas.microsoft.com/office/drawing/2014/main" id="{15119953-C916-459B-99B4-6630BA2D68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0415" y="3371613"/>
                  <a:ext cx="404346" cy="42324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a:extLst>
                    <a:ext uri="{FF2B5EF4-FFF2-40B4-BE49-F238E27FC236}">
                      <a16:creationId xmlns:a16="http://schemas.microsoft.com/office/drawing/2014/main" id="{5253A6ED-EA16-4930-A221-87924B841DF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814957" y="4242679"/>
                  <a:ext cx="355359" cy="401536"/>
                </a:xfrm>
                <a:prstGeom prst="rect">
                  <a:avLst/>
                </a:prstGeom>
                <a:noFill/>
                <a:extLst>
                  <a:ext uri="{909E8E84-426E-40DD-AFC4-6F175D3DCCD1}">
                    <a14:hiddenFill xmlns:a14="http://schemas.microsoft.com/office/drawing/2010/main">
                      <a:solidFill>
                        <a:srgbClr val="FFFFFF"/>
                      </a:solidFill>
                    </a14:hiddenFill>
                  </a:ext>
                </a:extLst>
              </p:spPr>
            </p:pic>
            <p:sp>
              <p:nvSpPr>
                <p:cNvPr id="44" name="Oval 43">
                  <a:extLst>
                    <a:ext uri="{FF2B5EF4-FFF2-40B4-BE49-F238E27FC236}">
                      <a16:creationId xmlns:a16="http://schemas.microsoft.com/office/drawing/2014/main" id="{9A7917AE-EBCA-4CDD-8FF1-F5E08DB17B74}"/>
                    </a:ext>
                  </a:extLst>
                </p:cNvPr>
                <p:cNvSpPr/>
                <p:nvPr/>
              </p:nvSpPr>
              <p:spPr bwMode="auto">
                <a:xfrm rot="16200000">
                  <a:off x="5098029" y="5966427"/>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45" name="Picture 16">
                  <a:extLst>
                    <a:ext uri="{FF2B5EF4-FFF2-40B4-BE49-F238E27FC236}">
                      <a16:creationId xmlns:a16="http://schemas.microsoft.com/office/drawing/2014/main" id="{C1C1A747-818A-4D2D-A6E7-D3816CFA5CB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3011" y="6162118"/>
                  <a:ext cx="526568" cy="31115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8">
                  <a:extLst>
                    <a:ext uri="{FF2B5EF4-FFF2-40B4-BE49-F238E27FC236}">
                      <a16:creationId xmlns:a16="http://schemas.microsoft.com/office/drawing/2014/main" id="{F5ECC613-0C42-4049-9919-B657453BAB9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78722" y="6164814"/>
                  <a:ext cx="338656" cy="324090"/>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0F3F6B15-C195-460C-8627-2343EE6585F5}"/>
                    </a:ext>
                  </a:extLst>
                </p:cNvPr>
                <p:cNvSpPr txBox="1"/>
                <p:nvPr/>
              </p:nvSpPr>
              <p:spPr>
                <a:xfrm>
                  <a:off x="3758501" y="3500135"/>
                  <a:ext cx="623878" cy="169558"/>
                </a:xfrm>
                <a:prstGeom prst="rect">
                  <a:avLst/>
                </a:prstGeom>
                <a:noFill/>
              </p:spPr>
              <p:txBody>
                <a:bodyPr wrap="square" lIns="0" tIns="0" rIns="0" bIns="0" rtlCol="0">
                  <a:spAutoFit/>
                </a:bodyPr>
                <a:lstStyle/>
                <a:p>
                  <a:pPr algn="r">
                    <a:lnSpc>
                      <a:spcPct val="90000"/>
                    </a:lnSpc>
                    <a:spcAft>
                      <a:spcPts val="612"/>
                    </a:spcAft>
                  </a:pPr>
                  <a:r>
                    <a:rPr lang="en-US" sz="1224" dirty="0">
                      <a:solidFill>
                        <a:srgbClr val="000000"/>
                      </a:solidFill>
                    </a:rPr>
                    <a:t>Helm</a:t>
                  </a:r>
                </a:p>
              </p:txBody>
            </p:sp>
            <p:grpSp>
              <p:nvGrpSpPr>
                <p:cNvPr id="49" name="Group 48">
                  <a:extLst>
                    <a:ext uri="{FF2B5EF4-FFF2-40B4-BE49-F238E27FC236}">
                      <a16:creationId xmlns:a16="http://schemas.microsoft.com/office/drawing/2014/main" id="{996A4D94-9EC6-4DD6-8AAA-22BA2D6BFF9A}"/>
                    </a:ext>
                  </a:extLst>
                </p:cNvPr>
                <p:cNvGrpSpPr/>
                <p:nvPr/>
              </p:nvGrpSpPr>
              <p:grpSpPr>
                <a:xfrm>
                  <a:off x="6391635" y="2672237"/>
                  <a:ext cx="1354409" cy="650530"/>
                  <a:chOff x="6721345" y="2808516"/>
                  <a:chExt cx="1354409" cy="650530"/>
                </a:xfrm>
              </p:grpSpPr>
              <p:grpSp>
                <p:nvGrpSpPr>
                  <p:cNvPr id="68" name="Group 67">
                    <a:extLst>
                      <a:ext uri="{FF2B5EF4-FFF2-40B4-BE49-F238E27FC236}">
                        <a16:creationId xmlns:a16="http://schemas.microsoft.com/office/drawing/2014/main" id="{F2E111E4-3078-4536-869B-FD40D5B0211A}"/>
                      </a:ext>
                    </a:extLst>
                  </p:cNvPr>
                  <p:cNvGrpSpPr/>
                  <p:nvPr/>
                </p:nvGrpSpPr>
                <p:grpSpPr>
                  <a:xfrm>
                    <a:off x="6721345" y="2808516"/>
                    <a:ext cx="650530" cy="650530"/>
                    <a:chOff x="4681611" y="2921188"/>
                    <a:chExt cx="650530" cy="650530"/>
                  </a:xfrm>
                </p:grpSpPr>
                <p:sp>
                  <p:nvSpPr>
                    <p:cNvPr id="70" name="Oval 69">
                      <a:extLst>
                        <a:ext uri="{FF2B5EF4-FFF2-40B4-BE49-F238E27FC236}">
                          <a16:creationId xmlns:a16="http://schemas.microsoft.com/office/drawing/2014/main" id="{CACED96F-9B28-4E49-995E-9829F637238E}"/>
                        </a:ext>
                      </a:extLst>
                    </p:cNvPr>
                    <p:cNvSpPr/>
                    <p:nvPr/>
                  </p:nvSpPr>
                  <p:spPr bwMode="auto">
                    <a:xfrm rot="16200000">
                      <a:off x="4681611" y="2921188"/>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71" name="Picture 70">
                      <a:extLst>
                        <a:ext uri="{FF2B5EF4-FFF2-40B4-BE49-F238E27FC236}">
                          <a16:creationId xmlns:a16="http://schemas.microsoft.com/office/drawing/2014/main" id="{80BE6609-6D9A-4245-859D-E17391FDFE18}"/>
                        </a:ext>
                      </a:extLst>
                    </p:cNvPr>
                    <p:cNvPicPr>
                      <a:picLocks noChangeAspect="1"/>
                    </p:cNvPicPr>
                    <p:nvPr/>
                  </p:nvPicPr>
                  <p:blipFill>
                    <a:blip r:embed="rId7"/>
                    <a:stretch>
                      <a:fillRect/>
                    </a:stretch>
                  </p:blipFill>
                  <p:spPr>
                    <a:xfrm>
                      <a:off x="4842910" y="3057426"/>
                      <a:ext cx="352821" cy="382036"/>
                    </a:xfrm>
                    <a:prstGeom prst="rect">
                      <a:avLst/>
                    </a:prstGeom>
                  </p:spPr>
                </p:pic>
              </p:grpSp>
              <p:sp>
                <p:nvSpPr>
                  <p:cNvPr id="69" name="TextBox 68">
                    <a:extLst>
                      <a:ext uri="{FF2B5EF4-FFF2-40B4-BE49-F238E27FC236}">
                        <a16:creationId xmlns:a16="http://schemas.microsoft.com/office/drawing/2014/main" id="{A785BDB8-B438-4091-9A5C-C6F238A0A932}"/>
                      </a:ext>
                    </a:extLst>
                  </p:cNvPr>
                  <p:cNvSpPr txBox="1"/>
                  <p:nvPr/>
                </p:nvSpPr>
                <p:spPr>
                  <a:xfrm>
                    <a:off x="7451876" y="3011677"/>
                    <a:ext cx="623878" cy="169558"/>
                  </a:xfrm>
                  <a:prstGeom prst="rect">
                    <a:avLst/>
                  </a:prstGeom>
                  <a:noFill/>
                </p:spPr>
                <p:txBody>
                  <a:bodyPr wrap="square" lIns="0" tIns="0" rIns="0" bIns="0" rtlCol="0">
                    <a:spAutoFit/>
                  </a:bodyPr>
                  <a:lstStyle/>
                  <a:p>
                    <a:pPr>
                      <a:lnSpc>
                        <a:spcPct val="90000"/>
                      </a:lnSpc>
                      <a:spcAft>
                        <a:spcPts val="612"/>
                      </a:spcAft>
                    </a:pPr>
                    <a:r>
                      <a:rPr lang="en-US" sz="1224" dirty="0">
                        <a:solidFill>
                          <a:srgbClr val="000000"/>
                        </a:solidFill>
                      </a:rPr>
                      <a:t>CNAB</a:t>
                    </a:r>
                  </a:p>
                </p:txBody>
              </p:sp>
            </p:grpSp>
            <p:sp>
              <p:nvSpPr>
                <p:cNvPr id="50" name="TextBox 49">
                  <a:extLst>
                    <a:ext uri="{FF2B5EF4-FFF2-40B4-BE49-F238E27FC236}">
                      <a16:creationId xmlns:a16="http://schemas.microsoft.com/office/drawing/2014/main" id="{9D99DB05-663E-49FB-8C26-3248643BFD47}"/>
                    </a:ext>
                  </a:extLst>
                </p:cNvPr>
                <p:cNvSpPr txBox="1"/>
                <p:nvPr/>
              </p:nvSpPr>
              <p:spPr>
                <a:xfrm>
                  <a:off x="2886211" y="4360348"/>
                  <a:ext cx="1144805" cy="169558"/>
                </a:xfrm>
                <a:prstGeom prst="rect">
                  <a:avLst/>
                </a:prstGeom>
                <a:noFill/>
              </p:spPr>
              <p:txBody>
                <a:bodyPr wrap="square" lIns="0" tIns="0" rIns="0" bIns="0" rtlCol="0">
                  <a:spAutoFit/>
                </a:bodyPr>
                <a:lstStyle/>
                <a:p>
                  <a:pPr algn="r">
                    <a:lnSpc>
                      <a:spcPct val="90000"/>
                    </a:lnSpc>
                    <a:spcAft>
                      <a:spcPts val="612"/>
                    </a:spcAft>
                  </a:pPr>
                  <a:r>
                    <a:rPr lang="en-US" sz="1224" dirty="0">
                      <a:solidFill>
                        <a:srgbClr val="000000"/>
                      </a:solidFill>
                    </a:rPr>
                    <a:t>Virtual Kubelet</a:t>
                  </a:r>
                </a:p>
              </p:txBody>
            </p:sp>
            <p:sp>
              <p:nvSpPr>
                <p:cNvPr id="51" name="TextBox 50">
                  <a:extLst>
                    <a:ext uri="{FF2B5EF4-FFF2-40B4-BE49-F238E27FC236}">
                      <a16:creationId xmlns:a16="http://schemas.microsoft.com/office/drawing/2014/main" id="{C0BA9170-4ECC-46EB-B4B4-0B8CEDA76E60}"/>
                    </a:ext>
                  </a:extLst>
                </p:cNvPr>
                <p:cNvSpPr txBox="1"/>
                <p:nvPr/>
              </p:nvSpPr>
              <p:spPr>
                <a:xfrm>
                  <a:off x="8391555" y="4360348"/>
                  <a:ext cx="1333153" cy="169558"/>
                </a:xfrm>
                <a:prstGeom prst="rect">
                  <a:avLst/>
                </a:prstGeom>
                <a:noFill/>
              </p:spPr>
              <p:txBody>
                <a:bodyPr wrap="square" lIns="0" tIns="0" rIns="0" bIns="0" rtlCol="0">
                  <a:spAutoFit/>
                </a:bodyPr>
                <a:lstStyle/>
                <a:p>
                  <a:pPr>
                    <a:lnSpc>
                      <a:spcPct val="90000"/>
                    </a:lnSpc>
                    <a:spcAft>
                      <a:spcPts val="612"/>
                    </a:spcAft>
                  </a:pPr>
                  <a:r>
                    <a:rPr lang="en-US" sz="1224" dirty="0">
                      <a:solidFill>
                        <a:srgbClr val="000000"/>
                      </a:solidFill>
                    </a:rPr>
                    <a:t>Gatekeeper</a:t>
                  </a:r>
                </a:p>
              </p:txBody>
            </p:sp>
            <p:sp>
              <p:nvSpPr>
                <p:cNvPr id="52" name="TextBox 51">
                  <a:extLst>
                    <a:ext uri="{FF2B5EF4-FFF2-40B4-BE49-F238E27FC236}">
                      <a16:creationId xmlns:a16="http://schemas.microsoft.com/office/drawing/2014/main" id="{7585FB93-5906-4229-8C07-524CEFA123CF}"/>
                    </a:ext>
                  </a:extLst>
                </p:cNvPr>
                <p:cNvSpPr txBox="1"/>
                <p:nvPr/>
              </p:nvSpPr>
              <p:spPr>
                <a:xfrm>
                  <a:off x="3875396" y="6208593"/>
                  <a:ext cx="1144805" cy="169558"/>
                </a:xfrm>
                <a:prstGeom prst="rect">
                  <a:avLst/>
                </a:prstGeom>
                <a:noFill/>
              </p:spPr>
              <p:txBody>
                <a:bodyPr wrap="square" lIns="0" tIns="0" rIns="0" bIns="0" rtlCol="0">
                  <a:spAutoFit/>
                </a:bodyPr>
                <a:lstStyle/>
                <a:p>
                  <a:pPr algn="r">
                    <a:lnSpc>
                      <a:spcPct val="90000"/>
                    </a:lnSpc>
                    <a:spcAft>
                      <a:spcPts val="612"/>
                    </a:spcAft>
                  </a:pPr>
                  <a:r>
                    <a:rPr lang="en-US" sz="1224" dirty="0">
                      <a:solidFill>
                        <a:srgbClr val="000000"/>
                      </a:solidFill>
                    </a:rPr>
                    <a:t>Draft</a:t>
                  </a:r>
                </a:p>
              </p:txBody>
            </p:sp>
            <p:sp>
              <p:nvSpPr>
                <p:cNvPr id="54" name="TextBox 53">
                  <a:extLst>
                    <a:ext uri="{FF2B5EF4-FFF2-40B4-BE49-F238E27FC236}">
                      <a16:creationId xmlns:a16="http://schemas.microsoft.com/office/drawing/2014/main" id="{C22C0ADE-5945-44D0-9A88-DACE2B10E647}"/>
                    </a:ext>
                  </a:extLst>
                </p:cNvPr>
                <p:cNvSpPr txBox="1"/>
                <p:nvPr/>
              </p:nvSpPr>
              <p:spPr>
                <a:xfrm>
                  <a:off x="7344634" y="6243758"/>
                  <a:ext cx="1241168" cy="498744"/>
                </a:xfrm>
                <a:prstGeom prst="rect">
                  <a:avLst/>
                </a:prstGeom>
                <a:noFill/>
              </p:spPr>
              <p:txBody>
                <a:bodyPr wrap="square" lIns="0" tIns="0" rIns="0" bIns="0" rtlCol="0">
                  <a:spAutoFit/>
                </a:bodyPr>
                <a:lstStyle/>
                <a:p>
                  <a:pPr>
                    <a:lnSpc>
                      <a:spcPct val="90000"/>
                    </a:lnSpc>
                    <a:spcAft>
                      <a:spcPts val="612"/>
                    </a:spcAft>
                  </a:pPr>
                  <a:r>
                    <a:rPr lang="en-US" sz="1224" dirty="0">
                      <a:solidFill>
                        <a:srgbClr val="000000"/>
                      </a:solidFill>
                    </a:rPr>
                    <a:t>VS Code Kubernetes Extensions</a:t>
                  </a:r>
                </a:p>
              </p:txBody>
            </p:sp>
            <p:pic>
              <p:nvPicPr>
                <p:cNvPr id="55" name="Picture 54">
                  <a:extLst>
                    <a:ext uri="{FF2B5EF4-FFF2-40B4-BE49-F238E27FC236}">
                      <a16:creationId xmlns:a16="http://schemas.microsoft.com/office/drawing/2014/main" id="{D5C6FEB7-07F6-4972-BFEC-93CF9817CDCF}"/>
                    </a:ext>
                  </a:extLst>
                </p:cNvPr>
                <p:cNvPicPr>
                  <a:picLocks noChangeAspect="1"/>
                </p:cNvPicPr>
                <p:nvPr/>
              </p:nvPicPr>
              <p:blipFill>
                <a:blip r:embed="rId8"/>
                <a:stretch>
                  <a:fillRect/>
                </a:stretch>
              </p:blipFill>
              <p:spPr>
                <a:xfrm>
                  <a:off x="4237257" y="4246711"/>
                  <a:ext cx="393472" cy="393472"/>
                </a:xfrm>
                <a:prstGeom prst="rect">
                  <a:avLst/>
                </a:prstGeom>
              </p:spPr>
            </p:pic>
            <p:grpSp>
              <p:nvGrpSpPr>
                <p:cNvPr id="56" name="Group 55">
                  <a:extLst>
                    <a:ext uri="{FF2B5EF4-FFF2-40B4-BE49-F238E27FC236}">
                      <a16:creationId xmlns:a16="http://schemas.microsoft.com/office/drawing/2014/main" id="{5C8B254E-60B6-460E-AC46-F99F9ADB1A25}"/>
                    </a:ext>
                  </a:extLst>
                </p:cNvPr>
                <p:cNvGrpSpPr/>
                <p:nvPr/>
              </p:nvGrpSpPr>
              <p:grpSpPr>
                <a:xfrm>
                  <a:off x="7337678" y="3257969"/>
                  <a:ext cx="1821193" cy="650530"/>
                  <a:chOff x="7412410" y="3257969"/>
                  <a:chExt cx="1821193" cy="650530"/>
                </a:xfrm>
              </p:grpSpPr>
              <p:sp>
                <p:nvSpPr>
                  <p:cNvPr id="65" name="Oval 64">
                    <a:extLst>
                      <a:ext uri="{FF2B5EF4-FFF2-40B4-BE49-F238E27FC236}">
                        <a16:creationId xmlns:a16="http://schemas.microsoft.com/office/drawing/2014/main" id="{65656DD1-BFF4-41AF-A311-A7025E263800}"/>
                      </a:ext>
                    </a:extLst>
                  </p:cNvPr>
                  <p:cNvSpPr/>
                  <p:nvPr/>
                </p:nvSpPr>
                <p:spPr bwMode="auto">
                  <a:xfrm rot="16200000">
                    <a:off x="7412410" y="3257969"/>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66" name="TextBox 65">
                    <a:extLst>
                      <a:ext uri="{FF2B5EF4-FFF2-40B4-BE49-F238E27FC236}">
                        <a16:creationId xmlns:a16="http://schemas.microsoft.com/office/drawing/2014/main" id="{420F324A-E4FC-48AB-A368-039DE14CF0D8}"/>
                      </a:ext>
                    </a:extLst>
                  </p:cNvPr>
                  <p:cNvSpPr txBox="1"/>
                  <p:nvPr/>
                </p:nvSpPr>
                <p:spPr>
                  <a:xfrm>
                    <a:off x="8138263" y="3415671"/>
                    <a:ext cx="1095340" cy="339115"/>
                  </a:xfrm>
                  <a:prstGeom prst="rect">
                    <a:avLst/>
                  </a:prstGeom>
                  <a:noFill/>
                </p:spPr>
                <p:txBody>
                  <a:bodyPr wrap="square" lIns="0" tIns="0" rIns="0" bIns="0" rtlCol="0">
                    <a:spAutoFit/>
                  </a:bodyPr>
                  <a:lstStyle/>
                  <a:p>
                    <a:pPr>
                      <a:lnSpc>
                        <a:spcPct val="90000"/>
                      </a:lnSpc>
                      <a:spcAft>
                        <a:spcPts val="612"/>
                      </a:spcAft>
                    </a:pPr>
                    <a:r>
                      <a:rPr lang="en-US" sz="1224" dirty="0">
                        <a:solidFill>
                          <a:srgbClr val="000000"/>
                        </a:solidFill>
                      </a:rPr>
                      <a:t>Open Container Initiative</a:t>
                    </a:r>
                  </a:p>
                </p:txBody>
              </p:sp>
            </p:grpSp>
            <p:sp>
              <p:nvSpPr>
                <p:cNvPr id="57" name="TextBox 56">
                  <a:extLst>
                    <a:ext uri="{FF2B5EF4-FFF2-40B4-BE49-F238E27FC236}">
                      <a16:creationId xmlns:a16="http://schemas.microsoft.com/office/drawing/2014/main" id="{3818D606-0997-4CEA-9803-ACAA983788DC}"/>
                    </a:ext>
                  </a:extLst>
                </p:cNvPr>
                <p:cNvSpPr txBox="1"/>
                <p:nvPr/>
              </p:nvSpPr>
              <p:spPr>
                <a:xfrm>
                  <a:off x="4365382" y="2875398"/>
                  <a:ext cx="940082" cy="169558"/>
                </a:xfrm>
                <a:prstGeom prst="rect">
                  <a:avLst/>
                </a:prstGeom>
                <a:noFill/>
              </p:spPr>
              <p:txBody>
                <a:bodyPr wrap="square" lIns="0" tIns="0" rIns="0" bIns="0" rtlCol="0">
                  <a:spAutoFit/>
                </a:bodyPr>
                <a:lstStyle/>
                <a:p>
                  <a:pPr algn="r">
                    <a:lnSpc>
                      <a:spcPct val="90000"/>
                    </a:lnSpc>
                    <a:spcAft>
                      <a:spcPts val="612"/>
                    </a:spcAft>
                  </a:pPr>
                  <a:r>
                    <a:rPr lang="en-US" sz="1224" dirty="0" err="1">
                      <a:solidFill>
                        <a:srgbClr val="000000"/>
                      </a:solidFill>
                    </a:rPr>
                    <a:t>Dapr</a:t>
                  </a:r>
                  <a:endParaRPr lang="en-US" sz="1224" dirty="0">
                    <a:solidFill>
                      <a:srgbClr val="000000"/>
                    </a:solidFill>
                  </a:endParaRPr>
                </a:p>
              </p:txBody>
            </p:sp>
            <p:sp>
              <p:nvSpPr>
                <p:cNvPr id="58" name="Oval 57">
                  <a:extLst>
                    <a:ext uri="{FF2B5EF4-FFF2-40B4-BE49-F238E27FC236}">
                      <a16:creationId xmlns:a16="http://schemas.microsoft.com/office/drawing/2014/main" id="{2081E248-905C-4AD9-8D19-E3CE54B32FB5}"/>
                    </a:ext>
                  </a:extLst>
                </p:cNvPr>
                <p:cNvSpPr/>
                <p:nvPr/>
              </p:nvSpPr>
              <p:spPr bwMode="auto">
                <a:xfrm rot="16200000">
                  <a:off x="5386334" y="2672237"/>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60" name="Oval 59">
                  <a:extLst>
                    <a:ext uri="{FF2B5EF4-FFF2-40B4-BE49-F238E27FC236}">
                      <a16:creationId xmlns:a16="http://schemas.microsoft.com/office/drawing/2014/main" id="{F4394BE5-36A0-45B4-8A71-4963C29FCABB}"/>
                    </a:ext>
                  </a:extLst>
                </p:cNvPr>
                <p:cNvSpPr/>
                <p:nvPr/>
              </p:nvSpPr>
              <p:spPr bwMode="auto">
                <a:xfrm rot="16200000">
                  <a:off x="4203978" y="501353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61" name="Oval 60">
                  <a:extLst>
                    <a:ext uri="{FF2B5EF4-FFF2-40B4-BE49-F238E27FC236}">
                      <a16:creationId xmlns:a16="http://schemas.microsoft.com/office/drawing/2014/main" id="{D88D7EF3-B0BE-450B-BDCF-9F8D2767AFE7}"/>
                    </a:ext>
                  </a:extLst>
                </p:cNvPr>
                <p:cNvSpPr/>
                <p:nvPr/>
              </p:nvSpPr>
              <p:spPr bwMode="auto">
                <a:xfrm rot="16200000">
                  <a:off x="7587550" y="501353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62" name="Picture 6" descr="Image result for KEDA kubernetes logo">
                  <a:extLst>
                    <a:ext uri="{FF2B5EF4-FFF2-40B4-BE49-F238E27FC236}">
                      <a16:creationId xmlns:a16="http://schemas.microsoft.com/office/drawing/2014/main" id="{C7808DA2-FF9E-4A2B-977C-9028F53FE68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1137" y="5218208"/>
                  <a:ext cx="648166" cy="241178"/>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8E518F95-A4D9-4F25-AB81-30CF949916A0}"/>
                    </a:ext>
                  </a:extLst>
                </p:cNvPr>
                <p:cNvSpPr txBox="1"/>
                <p:nvPr/>
              </p:nvSpPr>
              <p:spPr>
                <a:xfrm>
                  <a:off x="2972666" y="5255698"/>
                  <a:ext cx="1144805" cy="169558"/>
                </a:xfrm>
                <a:prstGeom prst="rect">
                  <a:avLst/>
                </a:prstGeom>
                <a:noFill/>
              </p:spPr>
              <p:txBody>
                <a:bodyPr wrap="square" lIns="0" tIns="0" rIns="0" bIns="0" rtlCol="0">
                  <a:spAutoFit/>
                </a:bodyPr>
                <a:lstStyle/>
                <a:p>
                  <a:pPr algn="r">
                    <a:lnSpc>
                      <a:spcPct val="90000"/>
                    </a:lnSpc>
                    <a:spcAft>
                      <a:spcPts val="612"/>
                    </a:spcAft>
                  </a:pPr>
                  <a:r>
                    <a:rPr lang="en-US" sz="1224" dirty="0">
                      <a:solidFill>
                        <a:srgbClr val="000000"/>
                      </a:solidFill>
                    </a:rPr>
                    <a:t>KEDA</a:t>
                  </a:r>
                </a:p>
              </p:txBody>
            </p:sp>
            <p:sp>
              <p:nvSpPr>
                <p:cNvPr id="64" name="TextBox 63">
                  <a:extLst>
                    <a:ext uri="{FF2B5EF4-FFF2-40B4-BE49-F238E27FC236}">
                      <a16:creationId xmlns:a16="http://schemas.microsoft.com/office/drawing/2014/main" id="{391C9CA3-D218-451F-89C8-028F4A63DEE2}"/>
                    </a:ext>
                  </a:extLst>
                </p:cNvPr>
                <p:cNvSpPr txBox="1"/>
                <p:nvPr/>
              </p:nvSpPr>
              <p:spPr>
                <a:xfrm>
                  <a:off x="8341302" y="5255698"/>
                  <a:ext cx="1055347" cy="332496"/>
                </a:xfrm>
                <a:prstGeom prst="rect">
                  <a:avLst/>
                </a:prstGeom>
                <a:noFill/>
              </p:spPr>
              <p:txBody>
                <a:bodyPr wrap="square" lIns="0" tIns="0" rIns="0" bIns="0" rtlCol="0">
                  <a:spAutoFit/>
                </a:bodyPr>
                <a:lstStyle/>
                <a:p>
                  <a:pPr>
                    <a:lnSpc>
                      <a:spcPct val="90000"/>
                    </a:lnSpc>
                    <a:spcAft>
                      <a:spcPts val="612"/>
                    </a:spcAft>
                  </a:pPr>
                  <a:r>
                    <a:rPr lang="en-US" sz="1224" dirty="0">
                      <a:solidFill>
                        <a:srgbClr val="000000"/>
                      </a:solidFill>
                    </a:rPr>
                    <a:t>Open Service Mesh</a:t>
                  </a:r>
                </a:p>
              </p:txBody>
            </p:sp>
          </p:grpSp>
          <p:pic>
            <p:nvPicPr>
              <p:cNvPr id="76" name="Picture 75">
                <a:extLst>
                  <a:ext uri="{FF2B5EF4-FFF2-40B4-BE49-F238E27FC236}">
                    <a16:creationId xmlns:a16="http://schemas.microsoft.com/office/drawing/2014/main" id="{2193FB25-0A3B-4B30-8D64-8D7A1CA162A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404953" y="4283356"/>
                <a:ext cx="663480" cy="624899"/>
              </a:xfrm>
              <a:prstGeom prst="rect">
                <a:avLst/>
              </a:prstGeom>
            </p:spPr>
          </p:pic>
        </p:grpSp>
        <p:grpSp>
          <p:nvGrpSpPr>
            <p:cNvPr id="4" name="Group 3">
              <a:extLst>
                <a:ext uri="{FF2B5EF4-FFF2-40B4-BE49-F238E27FC236}">
                  <a16:creationId xmlns:a16="http://schemas.microsoft.com/office/drawing/2014/main" id="{F9033835-DD54-4FFF-88F9-C8050973032B}"/>
                </a:ext>
              </a:extLst>
            </p:cNvPr>
            <p:cNvGrpSpPr/>
            <p:nvPr/>
          </p:nvGrpSpPr>
          <p:grpSpPr>
            <a:xfrm>
              <a:off x="6218237" y="1995366"/>
              <a:ext cx="2419967" cy="960549"/>
              <a:chOff x="6218237" y="1995366"/>
              <a:chExt cx="2419967" cy="960549"/>
            </a:xfrm>
          </p:grpSpPr>
          <p:pic>
            <p:nvPicPr>
              <p:cNvPr id="3" name="Picture 2">
                <a:extLst>
                  <a:ext uri="{FF2B5EF4-FFF2-40B4-BE49-F238E27FC236}">
                    <a16:creationId xmlns:a16="http://schemas.microsoft.com/office/drawing/2014/main" id="{BA18A212-D43B-4117-A089-4EC6B442E7FF}"/>
                  </a:ext>
                </a:extLst>
              </p:cNvPr>
              <p:cNvPicPr>
                <a:picLocks noChangeAspect="1"/>
              </p:cNvPicPr>
              <p:nvPr/>
            </p:nvPicPr>
            <p:blipFill>
              <a:blip r:embed="rId12">
                <a:clrChange>
                  <a:clrFrom>
                    <a:srgbClr val="000000"/>
                  </a:clrFrom>
                  <a:clrTo>
                    <a:srgbClr val="000000">
                      <a:alpha val="0"/>
                    </a:srgbClr>
                  </a:clrTo>
                </a:clrChange>
              </a:blip>
              <a:stretch>
                <a:fillRect/>
              </a:stretch>
            </p:blipFill>
            <p:spPr>
              <a:xfrm>
                <a:off x="6218237" y="1995366"/>
                <a:ext cx="497092" cy="365708"/>
              </a:xfrm>
              <a:prstGeom prst="rect">
                <a:avLst/>
              </a:prstGeom>
            </p:spPr>
          </p:pic>
          <p:pic>
            <p:nvPicPr>
              <p:cNvPr id="5" name="Picture 4">
                <a:extLst>
                  <a:ext uri="{FF2B5EF4-FFF2-40B4-BE49-F238E27FC236}">
                    <a16:creationId xmlns:a16="http://schemas.microsoft.com/office/drawing/2014/main" id="{3B0C822C-ED7E-468F-91DB-43D62A8C2E4E}"/>
                  </a:ext>
                </a:extLst>
              </p:cNvPr>
              <p:cNvPicPr>
                <a:picLocks noChangeAspect="1"/>
              </p:cNvPicPr>
              <p:nvPr/>
            </p:nvPicPr>
            <p:blipFill rotWithShape="1">
              <a:blip r:embed="rId13">
                <a:clrChange>
                  <a:clrFrom>
                    <a:srgbClr val="000000"/>
                  </a:clrFrom>
                  <a:clrTo>
                    <a:srgbClr val="000000">
                      <a:alpha val="0"/>
                    </a:srgbClr>
                  </a:clrTo>
                </a:clrChange>
              </a:blip>
              <a:srcRect r="77695"/>
              <a:stretch/>
            </p:blipFill>
            <p:spPr>
              <a:xfrm>
                <a:off x="8275662" y="2590207"/>
                <a:ext cx="362542" cy="365708"/>
              </a:xfrm>
              <a:prstGeom prst="rect">
                <a:avLst/>
              </a:prstGeom>
            </p:spPr>
          </p:pic>
        </p:grpSp>
      </p:grpSp>
    </p:spTree>
    <p:extLst>
      <p:ext uri="{BB962C8B-B14F-4D97-AF65-F5344CB8AC3E}">
        <p14:creationId xmlns:p14="http://schemas.microsoft.com/office/powerpoint/2010/main" val="19217315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a:t>Resources</a:t>
            </a:r>
          </a:p>
        </p:txBody>
      </p:sp>
    </p:spTree>
    <p:extLst>
      <p:ext uri="{BB962C8B-B14F-4D97-AF65-F5344CB8AC3E}">
        <p14:creationId xmlns:p14="http://schemas.microsoft.com/office/powerpoint/2010/main" val="4566953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0581" y="654550"/>
            <a:ext cx="11794442" cy="410369"/>
          </a:xfrm>
        </p:spPr>
        <p:txBody>
          <a:bodyPr/>
          <a:lstStyle/>
          <a:p>
            <a:r>
              <a:rPr lang="en-US" dirty="0"/>
              <a:t>Best support for your enterprise need </a:t>
            </a:r>
          </a:p>
        </p:txBody>
      </p:sp>
      <p:sp>
        <p:nvSpPr>
          <p:cNvPr id="27" name="TextBox 26">
            <a:extLst>
              <a:ext uri="{FF2B5EF4-FFF2-40B4-BE49-F238E27FC236}">
                <a16:creationId xmlns:a16="http://schemas.microsoft.com/office/drawing/2014/main" id="{B1E73EAE-F3C7-4711-82D1-9915B89E524B}"/>
              </a:ext>
            </a:extLst>
          </p:cNvPr>
          <p:cNvSpPr txBox="1"/>
          <p:nvPr/>
        </p:nvSpPr>
        <p:spPr>
          <a:xfrm>
            <a:off x="2253056" y="6229200"/>
            <a:ext cx="7930362"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a:solidFill>
                  <a:srgbClr val="000000"/>
                </a:solidFill>
              </a:rPr>
              <a:t>Feedback on the roadmap? Tell us at https://aka.ms/aks/feedback</a:t>
            </a:r>
          </a:p>
        </p:txBody>
      </p:sp>
      <p:grpSp>
        <p:nvGrpSpPr>
          <p:cNvPr id="20" name="Group 19" descr="Learning path&#10;aka.ms/LearnKubernetes">
            <a:extLst>
              <a:ext uri="{FF2B5EF4-FFF2-40B4-BE49-F238E27FC236}">
                <a16:creationId xmlns:a16="http://schemas.microsoft.com/office/drawing/2014/main" id="{EACE0BD1-CD81-4FB1-BA0D-7C971E268C5B}"/>
              </a:ext>
            </a:extLst>
          </p:cNvPr>
          <p:cNvGrpSpPr/>
          <p:nvPr/>
        </p:nvGrpSpPr>
        <p:grpSpPr>
          <a:xfrm>
            <a:off x="683939" y="2044168"/>
            <a:ext cx="3657600" cy="1946366"/>
            <a:chOff x="683939" y="2044168"/>
            <a:chExt cx="3657600" cy="1946366"/>
          </a:xfrm>
        </p:grpSpPr>
        <p:grpSp>
          <p:nvGrpSpPr>
            <p:cNvPr id="2" name="Group 1">
              <a:extLst>
                <a:ext uri="{FF2B5EF4-FFF2-40B4-BE49-F238E27FC236}">
                  <a16:creationId xmlns:a16="http://schemas.microsoft.com/office/drawing/2014/main" id="{36CA0552-2DA9-498B-945A-4C4414296C3E}"/>
                </a:ext>
              </a:extLst>
            </p:cNvPr>
            <p:cNvGrpSpPr/>
            <p:nvPr/>
          </p:nvGrpSpPr>
          <p:grpSpPr>
            <a:xfrm>
              <a:off x="683939" y="2044168"/>
              <a:ext cx="3657600" cy="1946366"/>
              <a:chOff x="683939" y="2044168"/>
              <a:chExt cx="3657600" cy="1946366"/>
            </a:xfrm>
          </p:grpSpPr>
          <p:sp>
            <p:nvSpPr>
              <p:cNvPr id="5" name="Rectangle 4">
                <a:extLst>
                  <a:ext uri="{FF2B5EF4-FFF2-40B4-BE49-F238E27FC236}">
                    <a16:creationId xmlns:a16="http://schemas.microsoft.com/office/drawing/2014/main" id="{F79EFE80-2EBB-41A1-A63D-C4FEF89DACB2}"/>
                  </a:ext>
                </a:extLst>
              </p:cNvPr>
              <p:cNvSpPr/>
              <p:nvPr/>
            </p:nvSpPr>
            <p:spPr bwMode="auto">
              <a:xfrm>
                <a:off x="683939"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05416BAB-327A-44CA-8B0D-877F017DC5EA}"/>
                  </a:ext>
                </a:extLst>
              </p:cNvPr>
              <p:cNvSpPr txBox="1"/>
              <p:nvPr/>
            </p:nvSpPr>
            <p:spPr>
              <a:xfrm>
                <a:off x="789095" y="2152499"/>
                <a:ext cx="3447288" cy="877163"/>
              </a:xfrm>
              <a:prstGeom prst="rect">
                <a:avLst/>
              </a:prstGeom>
              <a:noFill/>
            </p:spPr>
            <p:txBody>
              <a:bodyPr wrap="square" lIns="182880" tIns="146304" rIns="182880" bIns="146304" rtlCol="0">
                <a:spAutoFit/>
              </a:bodyPr>
              <a:lstStyle/>
              <a:p>
                <a:pPr>
                  <a:lnSpc>
                    <a:spcPct val="90000"/>
                  </a:lnSpc>
                  <a:spcAft>
                    <a:spcPts val="600"/>
                  </a:spcAft>
                </a:pPr>
                <a:r>
                  <a:rPr lang="en-US" sz="2600" dirty="0">
                    <a:solidFill>
                      <a:schemeClr val="bg1"/>
                    </a:solidFill>
                    <a:latin typeface="+mj-lt"/>
                  </a:rPr>
                  <a:t>Learning path</a:t>
                </a:r>
                <a:br>
                  <a:rPr lang="en-US" sz="2400" dirty="0">
                    <a:solidFill>
                      <a:schemeClr val="bg1"/>
                    </a:solidFill>
                  </a:rPr>
                </a:br>
                <a:r>
                  <a:rPr lang="en-US" sz="1600" dirty="0">
                    <a:solidFill>
                      <a:schemeClr val="bg1"/>
                    </a:solidFill>
                  </a:rPr>
                  <a:t>aka.ms/</a:t>
                </a:r>
                <a:r>
                  <a:rPr lang="en-US" sz="1600" dirty="0" err="1">
                    <a:solidFill>
                      <a:schemeClr val="bg1"/>
                    </a:solidFill>
                  </a:rPr>
                  <a:t>LearnKubernetes</a:t>
                </a:r>
                <a:endParaRPr lang="en-US" sz="1600" dirty="0">
                  <a:solidFill>
                    <a:schemeClr val="bg1"/>
                  </a:solidFill>
                </a:endParaRPr>
              </a:p>
            </p:txBody>
          </p:sp>
        </p:grpSp>
        <p:pic>
          <p:nvPicPr>
            <p:cNvPr id="13" name="Picture 12">
              <a:extLst>
                <a:ext uri="{FF2B5EF4-FFF2-40B4-BE49-F238E27FC236}">
                  <a16:creationId xmlns:a16="http://schemas.microsoft.com/office/drawing/2014/main" id="{10D4DF37-DC45-42D6-A5E0-00FBAEAD9054}"/>
                </a:ext>
              </a:extLst>
            </p:cNvPr>
            <p:cNvPicPr>
              <a:picLocks noChangeAspect="1"/>
            </p:cNvPicPr>
            <p:nvPr/>
          </p:nvPicPr>
          <p:blipFill rotWithShape="1">
            <a:blip r:embed="rId3"/>
            <a:srcRect b="8007"/>
            <a:stretch/>
          </p:blipFill>
          <p:spPr>
            <a:xfrm>
              <a:off x="779913" y="3138060"/>
              <a:ext cx="804742" cy="852474"/>
            </a:xfrm>
            <a:prstGeom prst="rect">
              <a:avLst/>
            </a:prstGeom>
          </p:spPr>
        </p:pic>
      </p:grpSp>
      <p:grpSp>
        <p:nvGrpSpPr>
          <p:cNvPr id="21" name="Group 20" descr="What is Kubernetes&#10;aka.ms/k8sLearning">
            <a:extLst>
              <a:ext uri="{FF2B5EF4-FFF2-40B4-BE49-F238E27FC236}">
                <a16:creationId xmlns:a16="http://schemas.microsoft.com/office/drawing/2014/main" id="{FB8B50CB-E267-4F0B-A222-46FF6C56FE96}"/>
              </a:ext>
            </a:extLst>
          </p:cNvPr>
          <p:cNvGrpSpPr/>
          <p:nvPr/>
        </p:nvGrpSpPr>
        <p:grpSpPr>
          <a:xfrm>
            <a:off x="4389437" y="2044168"/>
            <a:ext cx="3657600" cy="1946366"/>
            <a:chOff x="4389437" y="2044168"/>
            <a:chExt cx="3657600" cy="1946366"/>
          </a:xfrm>
        </p:grpSpPr>
        <p:grpSp>
          <p:nvGrpSpPr>
            <p:cNvPr id="3" name="Group 2">
              <a:extLst>
                <a:ext uri="{FF2B5EF4-FFF2-40B4-BE49-F238E27FC236}">
                  <a16:creationId xmlns:a16="http://schemas.microsoft.com/office/drawing/2014/main" id="{4E945A08-4174-499A-9660-B4536026BC8D}"/>
                </a:ext>
              </a:extLst>
            </p:cNvPr>
            <p:cNvGrpSpPr/>
            <p:nvPr/>
          </p:nvGrpSpPr>
          <p:grpSpPr>
            <a:xfrm>
              <a:off x="4389437" y="2044168"/>
              <a:ext cx="3657600" cy="1946366"/>
              <a:chOff x="4389437" y="2044168"/>
              <a:chExt cx="3657600" cy="1946366"/>
            </a:xfrm>
          </p:grpSpPr>
          <p:sp>
            <p:nvSpPr>
              <p:cNvPr id="42" name="Rectangle 41">
                <a:extLst>
                  <a:ext uri="{FF2B5EF4-FFF2-40B4-BE49-F238E27FC236}">
                    <a16:creationId xmlns:a16="http://schemas.microsoft.com/office/drawing/2014/main" id="{51910071-DB19-40A2-83AE-DD5ACFA98DB8}"/>
                  </a:ext>
                </a:extLst>
              </p:cNvPr>
              <p:cNvSpPr/>
              <p:nvPr/>
            </p:nvSpPr>
            <p:spPr bwMode="auto">
              <a:xfrm>
                <a:off x="4389437" y="2044168"/>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sp>
            <p:nvSpPr>
              <p:cNvPr id="50" name="TextBox 49">
                <a:extLst>
                  <a:ext uri="{FF2B5EF4-FFF2-40B4-BE49-F238E27FC236}">
                    <a16:creationId xmlns:a16="http://schemas.microsoft.com/office/drawing/2014/main" id="{C235C947-4E7E-4142-A9E2-104AEB6494CC}"/>
                  </a:ext>
                </a:extLst>
              </p:cNvPr>
              <p:cNvSpPr txBox="1"/>
              <p:nvPr/>
            </p:nvSpPr>
            <p:spPr>
              <a:xfrm>
                <a:off x="4494593" y="2152499"/>
                <a:ext cx="3447288" cy="877163"/>
              </a:xfrm>
              <a:prstGeom prst="rect">
                <a:avLst/>
              </a:prstGeom>
              <a:noFill/>
            </p:spPr>
            <p:txBody>
              <a:bodyPr wrap="square" lIns="182880" tIns="146304" rIns="182880" bIns="146304" rtlCol="0">
                <a:spAutoFit/>
              </a:bodyPr>
              <a:lstStyle/>
              <a:p>
                <a:pPr>
                  <a:lnSpc>
                    <a:spcPct val="90000"/>
                  </a:lnSpc>
                  <a:spcAft>
                    <a:spcPts val="600"/>
                  </a:spcAft>
                </a:pPr>
                <a:r>
                  <a:rPr lang="en-US" sz="2600" dirty="0">
                    <a:solidFill>
                      <a:srgbClr val="000000"/>
                    </a:solidFill>
                    <a:latin typeface="+mj-lt"/>
                  </a:rPr>
                  <a:t>What is Kubernetes</a:t>
                </a:r>
                <a:br>
                  <a:rPr lang="en-US" sz="2400" dirty="0">
                    <a:solidFill>
                      <a:srgbClr val="000000"/>
                    </a:solidFill>
                  </a:rPr>
                </a:br>
                <a:r>
                  <a:rPr lang="en-US" sz="1600" dirty="0">
                    <a:solidFill>
                      <a:srgbClr val="000000"/>
                    </a:solidFill>
                  </a:rPr>
                  <a:t>aka.ms/k8sLearning</a:t>
                </a:r>
              </a:p>
            </p:txBody>
          </p:sp>
        </p:grpSp>
        <p:pic>
          <p:nvPicPr>
            <p:cNvPr id="14" name="Picture 13">
              <a:extLst>
                <a:ext uri="{FF2B5EF4-FFF2-40B4-BE49-F238E27FC236}">
                  <a16:creationId xmlns:a16="http://schemas.microsoft.com/office/drawing/2014/main" id="{0495A98E-8D6F-45DF-A388-F4A000E18B2D}"/>
                </a:ext>
              </a:extLst>
            </p:cNvPr>
            <p:cNvPicPr>
              <a:picLocks noChangeAspect="1"/>
            </p:cNvPicPr>
            <p:nvPr/>
          </p:nvPicPr>
          <p:blipFill rotWithShape="1">
            <a:blip r:embed="rId4"/>
            <a:srcRect l="9556"/>
            <a:stretch/>
          </p:blipFill>
          <p:spPr>
            <a:xfrm>
              <a:off x="4389437" y="3125226"/>
              <a:ext cx="833383" cy="807496"/>
            </a:xfrm>
            <a:prstGeom prst="rect">
              <a:avLst/>
            </a:prstGeom>
          </p:spPr>
        </p:pic>
      </p:grpSp>
      <p:grpSp>
        <p:nvGrpSpPr>
          <p:cNvPr id="22" name="Group 21" descr="Hear from experts&#10;aka.ms/AKS/videos">
            <a:extLst>
              <a:ext uri="{FF2B5EF4-FFF2-40B4-BE49-F238E27FC236}">
                <a16:creationId xmlns:a16="http://schemas.microsoft.com/office/drawing/2014/main" id="{F0EED14D-A397-4B5C-AF01-0A7A7C3F4706}"/>
              </a:ext>
            </a:extLst>
          </p:cNvPr>
          <p:cNvGrpSpPr/>
          <p:nvPr/>
        </p:nvGrpSpPr>
        <p:grpSpPr>
          <a:xfrm>
            <a:off x="8094934" y="2044168"/>
            <a:ext cx="3657601" cy="1946366"/>
            <a:chOff x="8094934" y="2044168"/>
            <a:chExt cx="3657601" cy="1946366"/>
          </a:xfrm>
        </p:grpSpPr>
        <p:grpSp>
          <p:nvGrpSpPr>
            <p:cNvPr id="6" name="Group 5">
              <a:extLst>
                <a:ext uri="{FF2B5EF4-FFF2-40B4-BE49-F238E27FC236}">
                  <a16:creationId xmlns:a16="http://schemas.microsoft.com/office/drawing/2014/main" id="{0BE0C7FE-7144-4D51-8081-D81813933E3A}"/>
                </a:ext>
              </a:extLst>
            </p:cNvPr>
            <p:cNvGrpSpPr/>
            <p:nvPr/>
          </p:nvGrpSpPr>
          <p:grpSpPr>
            <a:xfrm>
              <a:off x="8094935" y="2044168"/>
              <a:ext cx="3657600" cy="1946366"/>
              <a:chOff x="8094935" y="2044168"/>
              <a:chExt cx="3657600" cy="1946366"/>
            </a:xfrm>
          </p:grpSpPr>
          <p:sp>
            <p:nvSpPr>
              <p:cNvPr id="44" name="Rectangle 43">
                <a:extLst>
                  <a:ext uri="{FF2B5EF4-FFF2-40B4-BE49-F238E27FC236}">
                    <a16:creationId xmlns:a16="http://schemas.microsoft.com/office/drawing/2014/main" id="{71B0AFE2-6193-4401-B8D4-7D27F3206439}"/>
                  </a:ext>
                </a:extLst>
              </p:cNvPr>
              <p:cNvSpPr/>
              <p:nvPr/>
            </p:nvSpPr>
            <p:spPr bwMode="auto">
              <a:xfrm>
                <a:off x="8094935"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C300DB02-E196-4D53-AECD-62F6F6A395BF}"/>
                  </a:ext>
                </a:extLst>
              </p:cNvPr>
              <p:cNvSpPr txBox="1"/>
              <p:nvPr/>
            </p:nvSpPr>
            <p:spPr>
              <a:xfrm>
                <a:off x="8200091" y="2152499"/>
                <a:ext cx="3447288" cy="877163"/>
              </a:xfrm>
              <a:prstGeom prst="rect">
                <a:avLst/>
              </a:prstGeom>
              <a:noFill/>
            </p:spPr>
            <p:txBody>
              <a:bodyPr wrap="square" lIns="182880" tIns="146304" rIns="182880" bIns="146304" rtlCol="0">
                <a:spAutoFit/>
              </a:bodyPr>
              <a:lstStyle/>
              <a:p>
                <a:pPr>
                  <a:lnSpc>
                    <a:spcPct val="90000"/>
                  </a:lnSpc>
                  <a:spcAft>
                    <a:spcPts val="600"/>
                  </a:spcAft>
                </a:pPr>
                <a:r>
                  <a:rPr lang="en-US" sz="2600" dirty="0">
                    <a:solidFill>
                      <a:schemeClr val="bg1"/>
                    </a:solidFill>
                    <a:latin typeface="+mj-lt"/>
                  </a:rPr>
                  <a:t>Hear from experts</a:t>
                </a:r>
                <a:br>
                  <a:rPr lang="en-US" sz="2400" dirty="0">
                    <a:solidFill>
                      <a:schemeClr val="bg1"/>
                    </a:solidFill>
                  </a:rPr>
                </a:br>
                <a:r>
                  <a:rPr lang="en-US" sz="1600" dirty="0">
                    <a:solidFill>
                      <a:schemeClr val="bg1"/>
                    </a:solidFill>
                  </a:rPr>
                  <a:t>aka.ms/AKS/videos</a:t>
                </a:r>
              </a:p>
            </p:txBody>
          </p:sp>
        </p:grpSp>
        <p:pic>
          <p:nvPicPr>
            <p:cNvPr id="19" name="Picture 18">
              <a:extLst>
                <a:ext uri="{FF2B5EF4-FFF2-40B4-BE49-F238E27FC236}">
                  <a16:creationId xmlns:a16="http://schemas.microsoft.com/office/drawing/2014/main" id="{EAECB660-F6A4-4336-9881-32BB380CDFDF}"/>
                </a:ext>
              </a:extLst>
            </p:cNvPr>
            <p:cNvPicPr>
              <a:picLocks noChangeAspect="1"/>
            </p:cNvPicPr>
            <p:nvPr/>
          </p:nvPicPr>
          <p:blipFill rotWithShape="1">
            <a:blip r:embed="rId5"/>
            <a:srcRect l="10500" b="5876"/>
            <a:stretch/>
          </p:blipFill>
          <p:spPr>
            <a:xfrm>
              <a:off x="8094934" y="3124051"/>
              <a:ext cx="867571" cy="866483"/>
            </a:xfrm>
            <a:prstGeom prst="rect">
              <a:avLst/>
            </a:prstGeom>
          </p:spPr>
        </p:pic>
      </p:grpSp>
      <p:grpSp>
        <p:nvGrpSpPr>
          <p:cNvPr id="24" name="Group 23" descr="Case studies&#10;aka.ms/aks/casestudy">
            <a:extLst>
              <a:ext uri="{FF2B5EF4-FFF2-40B4-BE49-F238E27FC236}">
                <a16:creationId xmlns:a16="http://schemas.microsoft.com/office/drawing/2014/main" id="{61F08AD7-D24E-49FB-9A44-B3714F4C66AD}"/>
              </a:ext>
            </a:extLst>
          </p:cNvPr>
          <p:cNvGrpSpPr/>
          <p:nvPr/>
        </p:nvGrpSpPr>
        <p:grpSpPr>
          <a:xfrm>
            <a:off x="683939" y="4047139"/>
            <a:ext cx="3657600" cy="1946366"/>
            <a:chOff x="683939" y="4047139"/>
            <a:chExt cx="3657600" cy="1946366"/>
          </a:xfrm>
        </p:grpSpPr>
        <p:grpSp>
          <p:nvGrpSpPr>
            <p:cNvPr id="7" name="Group 6">
              <a:extLst>
                <a:ext uri="{FF2B5EF4-FFF2-40B4-BE49-F238E27FC236}">
                  <a16:creationId xmlns:a16="http://schemas.microsoft.com/office/drawing/2014/main" id="{0C1FBE94-51F7-4974-98FB-A2CB2C6D58FA}"/>
                </a:ext>
              </a:extLst>
            </p:cNvPr>
            <p:cNvGrpSpPr/>
            <p:nvPr/>
          </p:nvGrpSpPr>
          <p:grpSpPr>
            <a:xfrm>
              <a:off x="683939" y="4047139"/>
              <a:ext cx="3657600" cy="1946366"/>
              <a:chOff x="683939" y="4047139"/>
              <a:chExt cx="3657600" cy="1946366"/>
            </a:xfrm>
          </p:grpSpPr>
          <p:sp>
            <p:nvSpPr>
              <p:cNvPr id="41" name="Rectangle 40">
                <a:extLst>
                  <a:ext uri="{FF2B5EF4-FFF2-40B4-BE49-F238E27FC236}">
                    <a16:creationId xmlns:a16="http://schemas.microsoft.com/office/drawing/2014/main" id="{E0F7495E-EA43-47CB-B21E-0C084AE16398}"/>
                  </a:ext>
                </a:extLst>
              </p:cNvPr>
              <p:cNvSpPr/>
              <p:nvPr/>
            </p:nvSpPr>
            <p:spPr bwMode="auto">
              <a:xfrm>
                <a:off x="683939"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sp>
            <p:nvSpPr>
              <p:cNvPr id="82" name="TextBox 81">
                <a:extLst>
                  <a:ext uri="{FF2B5EF4-FFF2-40B4-BE49-F238E27FC236}">
                    <a16:creationId xmlns:a16="http://schemas.microsoft.com/office/drawing/2014/main" id="{997316B0-E543-40AD-89B0-8044E4294F3D}"/>
                  </a:ext>
                </a:extLst>
              </p:cNvPr>
              <p:cNvSpPr txBox="1"/>
              <p:nvPr/>
            </p:nvSpPr>
            <p:spPr>
              <a:xfrm>
                <a:off x="789095" y="4155470"/>
                <a:ext cx="3447288" cy="877163"/>
              </a:xfrm>
              <a:prstGeom prst="rect">
                <a:avLst/>
              </a:prstGeom>
              <a:noFill/>
            </p:spPr>
            <p:txBody>
              <a:bodyPr wrap="square" lIns="182880" tIns="146304" rIns="182880" bIns="146304" rtlCol="0">
                <a:spAutoFit/>
              </a:bodyPr>
              <a:lstStyle/>
              <a:p>
                <a:pPr>
                  <a:lnSpc>
                    <a:spcPct val="90000"/>
                  </a:lnSpc>
                  <a:spcAft>
                    <a:spcPts val="600"/>
                  </a:spcAft>
                </a:pPr>
                <a:r>
                  <a:rPr lang="en-US" sz="2600" dirty="0">
                    <a:solidFill>
                      <a:srgbClr val="000000"/>
                    </a:solidFill>
                    <a:latin typeface="+mj-lt"/>
                  </a:rPr>
                  <a:t>Case studies</a:t>
                </a:r>
                <a:br>
                  <a:rPr lang="en-US" sz="2400" dirty="0">
                    <a:solidFill>
                      <a:srgbClr val="000000"/>
                    </a:solidFill>
                  </a:rPr>
                </a:br>
                <a:r>
                  <a:rPr lang="en-US" sz="1600" dirty="0">
                    <a:solidFill>
                      <a:srgbClr val="000000"/>
                    </a:solidFill>
                  </a:rPr>
                  <a:t>aka.ms/</a:t>
                </a:r>
                <a:r>
                  <a:rPr lang="en-US" sz="1600" dirty="0" err="1">
                    <a:solidFill>
                      <a:srgbClr val="000000"/>
                    </a:solidFill>
                  </a:rPr>
                  <a:t>aks</a:t>
                </a:r>
                <a:r>
                  <a:rPr lang="en-US" sz="1600" dirty="0">
                    <a:solidFill>
                      <a:srgbClr val="000000"/>
                    </a:solidFill>
                  </a:rPr>
                  <a:t>/</a:t>
                </a:r>
                <a:r>
                  <a:rPr lang="en-US" sz="1600" dirty="0" err="1">
                    <a:solidFill>
                      <a:srgbClr val="000000"/>
                    </a:solidFill>
                  </a:rPr>
                  <a:t>casestudy</a:t>
                </a:r>
                <a:endParaRPr lang="en-US" sz="1600" dirty="0">
                  <a:solidFill>
                    <a:srgbClr val="000000"/>
                  </a:solidFill>
                </a:endParaRPr>
              </a:p>
            </p:txBody>
          </p:sp>
        </p:grpSp>
        <p:pic>
          <p:nvPicPr>
            <p:cNvPr id="23" name="Picture 22">
              <a:extLst>
                <a:ext uri="{FF2B5EF4-FFF2-40B4-BE49-F238E27FC236}">
                  <a16:creationId xmlns:a16="http://schemas.microsoft.com/office/drawing/2014/main" id="{DA08A26D-F4C9-41C0-AAA2-001393447250}"/>
                </a:ext>
              </a:extLst>
            </p:cNvPr>
            <p:cNvPicPr>
              <a:picLocks noChangeAspect="1"/>
            </p:cNvPicPr>
            <p:nvPr/>
          </p:nvPicPr>
          <p:blipFill rotWithShape="1">
            <a:blip r:embed="rId6"/>
            <a:srcRect l="5841" r="-1"/>
            <a:stretch/>
          </p:blipFill>
          <p:spPr>
            <a:xfrm>
              <a:off x="683939" y="5175154"/>
              <a:ext cx="759752" cy="739238"/>
            </a:xfrm>
            <a:prstGeom prst="rect">
              <a:avLst/>
            </a:prstGeom>
          </p:spPr>
        </p:pic>
      </p:grpSp>
      <p:grpSp>
        <p:nvGrpSpPr>
          <p:cNvPr id="38" name="Group 37" descr="See what’s new &#10;aka.ms/k8s/roadmap">
            <a:extLst>
              <a:ext uri="{FF2B5EF4-FFF2-40B4-BE49-F238E27FC236}">
                <a16:creationId xmlns:a16="http://schemas.microsoft.com/office/drawing/2014/main" id="{0922B93F-DB3E-4863-B1BB-5996B80466F9}"/>
              </a:ext>
            </a:extLst>
          </p:cNvPr>
          <p:cNvGrpSpPr/>
          <p:nvPr/>
        </p:nvGrpSpPr>
        <p:grpSpPr>
          <a:xfrm>
            <a:off x="4389437" y="4047139"/>
            <a:ext cx="3657600" cy="1946366"/>
            <a:chOff x="4389437" y="4047139"/>
            <a:chExt cx="3657600" cy="1946366"/>
          </a:xfrm>
        </p:grpSpPr>
        <p:grpSp>
          <p:nvGrpSpPr>
            <p:cNvPr id="8" name="Group 7">
              <a:extLst>
                <a:ext uri="{FF2B5EF4-FFF2-40B4-BE49-F238E27FC236}">
                  <a16:creationId xmlns:a16="http://schemas.microsoft.com/office/drawing/2014/main" id="{8B4D1D0C-307A-447A-8AD1-49A7247DEF53}"/>
                </a:ext>
              </a:extLst>
            </p:cNvPr>
            <p:cNvGrpSpPr/>
            <p:nvPr/>
          </p:nvGrpSpPr>
          <p:grpSpPr>
            <a:xfrm>
              <a:off x="4389437" y="4047139"/>
              <a:ext cx="3657600" cy="1946366"/>
              <a:chOff x="4389437" y="4047139"/>
              <a:chExt cx="3657600" cy="1946366"/>
            </a:xfrm>
          </p:grpSpPr>
          <p:sp>
            <p:nvSpPr>
              <p:cNvPr id="43" name="Rectangle 42">
                <a:extLst>
                  <a:ext uri="{FF2B5EF4-FFF2-40B4-BE49-F238E27FC236}">
                    <a16:creationId xmlns:a16="http://schemas.microsoft.com/office/drawing/2014/main" id="{84DD4916-EF30-435F-BBBB-E162825AD86E}"/>
                  </a:ext>
                </a:extLst>
              </p:cNvPr>
              <p:cNvSpPr/>
              <p:nvPr/>
            </p:nvSpPr>
            <p:spPr bwMode="auto">
              <a:xfrm>
                <a:off x="4389437" y="4047139"/>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3" name="TextBox 82">
                <a:extLst>
                  <a:ext uri="{FF2B5EF4-FFF2-40B4-BE49-F238E27FC236}">
                    <a16:creationId xmlns:a16="http://schemas.microsoft.com/office/drawing/2014/main" id="{E30C1304-5960-4B28-948B-90BDBE7A2A3D}"/>
                  </a:ext>
                </a:extLst>
              </p:cNvPr>
              <p:cNvSpPr txBox="1"/>
              <p:nvPr/>
            </p:nvSpPr>
            <p:spPr>
              <a:xfrm>
                <a:off x="4494593" y="4155470"/>
                <a:ext cx="3447288" cy="7940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latin typeface="+mj-lt"/>
                  </a:rPr>
                  <a:t>See what’s new </a:t>
                </a:r>
                <a:br>
                  <a:rPr lang="en-US" sz="2000" dirty="0">
                    <a:solidFill>
                      <a:schemeClr val="bg1"/>
                    </a:solidFill>
                    <a:latin typeface="+mj-lt"/>
                  </a:rPr>
                </a:br>
                <a:r>
                  <a:rPr lang="en-US" sz="1600" dirty="0">
                    <a:solidFill>
                      <a:schemeClr val="bg1"/>
                    </a:solidFill>
                  </a:rPr>
                  <a:t>aka.ms/k8s/roadmap</a:t>
                </a:r>
              </a:p>
            </p:txBody>
          </p:sp>
        </p:grpSp>
        <p:pic>
          <p:nvPicPr>
            <p:cNvPr id="25" name="Picture 24">
              <a:extLst>
                <a:ext uri="{FF2B5EF4-FFF2-40B4-BE49-F238E27FC236}">
                  <a16:creationId xmlns:a16="http://schemas.microsoft.com/office/drawing/2014/main" id="{F67CB488-8B99-428D-BA8C-8ABD7AF38B2E}"/>
                </a:ext>
              </a:extLst>
            </p:cNvPr>
            <p:cNvPicPr>
              <a:picLocks noChangeAspect="1"/>
            </p:cNvPicPr>
            <p:nvPr/>
          </p:nvPicPr>
          <p:blipFill rotWithShape="1">
            <a:blip r:embed="rId7"/>
            <a:srcRect l="20195" b="6900"/>
            <a:stretch/>
          </p:blipFill>
          <p:spPr>
            <a:xfrm>
              <a:off x="4389437" y="5164778"/>
              <a:ext cx="749260" cy="822994"/>
            </a:xfrm>
            <a:prstGeom prst="rect">
              <a:avLst/>
            </a:prstGeom>
          </p:spPr>
        </p:pic>
      </p:grpSp>
      <p:grpSp>
        <p:nvGrpSpPr>
          <p:cNvPr id="37" name="Group 36" descr="Try for free&#10;aka.ms/aks/trial">
            <a:extLst>
              <a:ext uri="{FF2B5EF4-FFF2-40B4-BE49-F238E27FC236}">
                <a16:creationId xmlns:a16="http://schemas.microsoft.com/office/drawing/2014/main" id="{4E8AA45A-3AD9-40F5-8D1F-0E93EDCF7475}"/>
              </a:ext>
            </a:extLst>
          </p:cNvPr>
          <p:cNvGrpSpPr/>
          <p:nvPr/>
        </p:nvGrpSpPr>
        <p:grpSpPr>
          <a:xfrm>
            <a:off x="8094934" y="4047139"/>
            <a:ext cx="3657601" cy="1946366"/>
            <a:chOff x="8094934" y="4047139"/>
            <a:chExt cx="3657601" cy="1946366"/>
          </a:xfrm>
        </p:grpSpPr>
        <p:grpSp>
          <p:nvGrpSpPr>
            <p:cNvPr id="10" name="Group 9">
              <a:extLst>
                <a:ext uri="{FF2B5EF4-FFF2-40B4-BE49-F238E27FC236}">
                  <a16:creationId xmlns:a16="http://schemas.microsoft.com/office/drawing/2014/main" id="{D963B375-44C9-4BA8-BF9A-6C5F0BD70588}"/>
                </a:ext>
              </a:extLst>
            </p:cNvPr>
            <p:cNvGrpSpPr/>
            <p:nvPr/>
          </p:nvGrpSpPr>
          <p:grpSpPr>
            <a:xfrm>
              <a:off x="8094935" y="4047139"/>
              <a:ext cx="3657600" cy="1946366"/>
              <a:chOff x="8094935" y="4047139"/>
              <a:chExt cx="3657600" cy="1946366"/>
            </a:xfrm>
          </p:grpSpPr>
          <p:sp>
            <p:nvSpPr>
              <p:cNvPr id="45" name="Rectangle 44">
                <a:extLst>
                  <a:ext uri="{FF2B5EF4-FFF2-40B4-BE49-F238E27FC236}">
                    <a16:creationId xmlns:a16="http://schemas.microsoft.com/office/drawing/2014/main" id="{BF24997C-2AF2-47C0-BD43-EF3820D4E3F0}"/>
                  </a:ext>
                </a:extLst>
              </p:cNvPr>
              <p:cNvSpPr/>
              <p:nvPr/>
            </p:nvSpPr>
            <p:spPr bwMode="auto">
              <a:xfrm>
                <a:off x="8094935"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05951E31-50A1-4418-80A0-871BF998695D}"/>
                  </a:ext>
                </a:extLst>
              </p:cNvPr>
              <p:cNvSpPr txBox="1"/>
              <p:nvPr/>
            </p:nvSpPr>
            <p:spPr>
              <a:xfrm>
                <a:off x="8200091" y="4155470"/>
                <a:ext cx="3447288" cy="877163"/>
              </a:xfrm>
              <a:prstGeom prst="rect">
                <a:avLst/>
              </a:prstGeom>
              <a:noFill/>
            </p:spPr>
            <p:txBody>
              <a:bodyPr wrap="square" lIns="182880" tIns="146304" rIns="182880" bIns="146304" rtlCol="0">
                <a:spAutoFit/>
              </a:bodyPr>
              <a:lstStyle/>
              <a:p>
                <a:pPr>
                  <a:lnSpc>
                    <a:spcPct val="90000"/>
                  </a:lnSpc>
                  <a:spcAft>
                    <a:spcPts val="600"/>
                  </a:spcAft>
                </a:pPr>
                <a:r>
                  <a:rPr lang="en-US" sz="2600" dirty="0">
                    <a:solidFill>
                      <a:srgbClr val="000000"/>
                    </a:solidFill>
                    <a:latin typeface="+mj-lt"/>
                  </a:rPr>
                  <a:t>Try for free</a:t>
                </a:r>
                <a:br>
                  <a:rPr lang="en-US" sz="2400" dirty="0">
                    <a:solidFill>
                      <a:srgbClr val="000000"/>
                    </a:solidFill>
                  </a:rPr>
                </a:br>
                <a:r>
                  <a:rPr lang="en-US" sz="1600" dirty="0">
                    <a:solidFill>
                      <a:srgbClr val="000000"/>
                    </a:solidFill>
                  </a:rPr>
                  <a:t>aka.ms/</a:t>
                </a:r>
                <a:r>
                  <a:rPr lang="en-US" sz="1600" dirty="0" err="1">
                    <a:solidFill>
                      <a:srgbClr val="000000"/>
                    </a:solidFill>
                  </a:rPr>
                  <a:t>aks</a:t>
                </a:r>
                <a:r>
                  <a:rPr lang="en-US" sz="1600" dirty="0">
                    <a:solidFill>
                      <a:srgbClr val="000000"/>
                    </a:solidFill>
                  </a:rPr>
                  <a:t>/trial</a:t>
                </a:r>
              </a:p>
            </p:txBody>
          </p:sp>
        </p:grpSp>
        <p:pic>
          <p:nvPicPr>
            <p:cNvPr id="26" name="Picture 25">
              <a:extLst>
                <a:ext uri="{FF2B5EF4-FFF2-40B4-BE49-F238E27FC236}">
                  <a16:creationId xmlns:a16="http://schemas.microsoft.com/office/drawing/2014/main" id="{EFA26D08-9785-43FA-81F4-39A7464CE0F8}"/>
                </a:ext>
              </a:extLst>
            </p:cNvPr>
            <p:cNvPicPr>
              <a:picLocks noChangeAspect="1"/>
            </p:cNvPicPr>
            <p:nvPr/>
          </p:nvPicPr>
          <p:blipFill rotWithShape="1">
            <a:blip r:embed="rId8"/>
            <a:srcRect l="5941" b="6624"/>
            <a:stretch/>
          </p:blipFill>
          <p:spPr>
            <a:xfrm>
              <a:off x="8094934" y="5213565"/>
              <a:ext cx="980570" cy="774207"/>
            </a:xfrm>
            <a:prstGeom prst="rect">
              <a:avLst/>
            </a:prstGeom>
          </p:spPr>
        </p:pic>
      </p:grpSp>
    </p:spTree>
    <p:extLst>
      <p:ext uri="{BB962C8B-B14F-4D97-AF65-F5344CB8AC3E}">
        <p14:creationId xmlns:p14="http://schemas.microsoft.com/office/powerpoint/2010/main" val="265408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br>
              <a:rPr lang="en-US" dirty="0"/>
            </a:br>
            <a:br>
              <a:rPr lang="en-US" dirty="0"/>
            </a:br>
            <a:br>
              <a:rPr lang="en-US" dirty="0"/>
            </a:br>
            <a:r>
              <a:rPr lang="en-US" dirty="0"/>
              <a:t>Backup</a:t>
            </a:r>
          </a:p>
        </p:txBody>
      </p:sp>
    </p:spTree>
    <p:extLst>
      <p:ext uri="{BB962C8B-B14F-4D97-AF65-F5344CB8AC3E}">
        <p14:creationId xmlns:p14="http://schemas.microsoft.com/office/powerpoint/2010/main" val="27441792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533187" cy="410369"/>
          </a:xfrm>
        </p:spPr>
        <p:txBody>
          <a:bodyPr/>
          <a:lstStyle/>
          <a:p>
            <a:r>
              <a:rPr lang="en-US" dirty="0"/>
              <a:t>Increase operational efficiency</a:t>
            </a:r>
          </a:p>
        </p:txBody>
      </p:sp>
      <p:sp>
        <p:nvSpPr>
          <p:cNvPr id="103" name="Rectangle 102">
            <a:extLst>
              <a:ext uri="{FF2B5EF4-FFF2-40B4-BE49-F238E27FC236}">
                <a16:creationId xmlns:a16="http://schemas.microsoft.com/office/drawing/2014/main" id="{806CA152-4E03-4AA9-A67D-22F3CA762C46}"/>
              </a:ext>
            </a:extLst>
          </p:cNvPr>
          <p:cNvSpPr/>
          <p:nvPr/>
        </p:nvSpPr>
        <p:spPr>
          <a:xfrm>
            <a:off x="553653" y="981554"/>
            <a:ext cx="11650979" cy="400110"/>
          </a:xfrm>
          <a:prstGeom prst="rect">
            <a:avLst/>
          </a:prstGeom>
        </p:spPr>
        <p:txBody>
          <a:bodyPr wrap="square" lIns="0">
            <a:spAutoFit/>
          </a:bodyPr>
          <a:lstStyle/>
          <a:p>
            <a:pPr lvl="0" defTabSz="914016">
              <a:spcAft>
                <a:spcPts val="588"/>
              </a:spcAft>
              <a:defRPr/>
            </a:pPr>
            <a:r>
              <a:rPr lang="en-US" sz="2000">
                <a:solidFill>
                  <a:srgbClr val="000000"/>
                </a:solidFill>
                <a:cs typeface="Segoe UI Semibold" panose="020B0702040204020203" pitchFamily="34" charset="0"/>
              </a:rPr>
              <a:t>Focus on your containers and code, not the plumbing of them</a:t>
            </a:r>
          </a:p>
        </p:txBody>
      </p:sp>
      <p:graphicFrame>
        <p:nvGraphicFramePr>
          <p:cNvPr id="108" name="Table 107">
            <a:extLst>
              <a:ext uri="{FF2B5EF4-FFF2-40B4-BE49-F238E27FC236}">
                <a16:creationId xmlns:a16="http://schemas.microsoft.com/office/drawing/2014/main" id="{7F198AD1-BF2D-453A-B1B8-6094BED2AAE8}"/>
              </a:ext>
            </a:extLst>
          </p:cNvPr>
          <p:cNvGraphicFramePr>
            <a:graphicFrameLocks noGrp="1"/>
          </p:cNvGraphicFramePr>
          <p:nvPr>
            <p:extLst>
              <p:ext uri="{D42A27DB-BD31-4B8C-83A1-F6EECF244321}">
                <p14:modId xmlns:p14="http://schemas.microsoft.com/office/powerpoint/2010/main" val="2446126894"/>
              </p:ext>
            </p:extLst>
          </p:nvPr>
        </p:nvGraphicFramePr>
        <p:xfrm>
          <a:off x="389059" y="1709405"/>
          <a:ext cx="4625692" cy="4173841"/>
        </p:xfrm>
        <a:graphic>
          <a:graphicData uri="http://schemas.openxmlformats.org/drawingml/2006/table">
            <a:tbl>
              <a:tblPr firstRow="1" bandRow="1">
                <a:tableStyleId>{5C22544A-7EE6-4342-B048-85BDC9FD1C3A}</a:tableStyleId>
              </a:tblPr>
              <a:tblGrid>
                <a:gridCol w="1882492">
                  <a:extLst>
                    <a:ext uri="{9D8B030D-6E8A-4147-A177-3AD203B41FA5}">
                      <a16:colId xmlns:a16="http://schemas.microsoft.com/office/drawing/2014/main" val="1718013709"/>
                    </a:ext>
                  </a:extLst>
                </a:gridCol>
                <a:gridCol w="1371600">
                  <a:extLst>
                    <a:ext uri="{9D8B030D-6E8A-4147-A177-3AD203B41FA5}">
                      <a16:colId xmlns:a16="http://schemas.microsoft.com/office/drawing/2014/main" val="1990358366"/>
                    </a:ext>
                  </a:extLst>
                </a:gridCol>
                <a:gridCol w="1371600">
                  <a:extLst>
                    <a:ext uri="{9D8B030D-6E8A-4147-A177-3AD203B41FA5}">
                      <a16:colId xmlns:a16="http://schemas.microsoft.com/office/drawing/2014/main" val="1769369918"/>
                    </a:ext>
                  </a:extLst>
                </a:gridCol>
              </a:tblGrid>
              <a:tr h="62474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baseline="0">
                          <a:solidFill>
                            <a:srgbClr val="000000"/>
                          </a:solidFill>
                          <a:latin typeface="Segoe UI Semibold" panose="020B0702040204020203" pitchFamily="34" charset="0"/>
                          <a:ea typeface="+mn-ea"/>
                          <a:cs typeface="Segoe UI Semibold" panose="020B0702040204020203" pitchFamily="34" charset="0"/>
                        </a:rPr>
                        <a:t>Responsibilities</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rgbClr val="0078D4"/>
                          </a:solidFill>
                          <a:latin typeface="Segoe UI Semibold" panose="020B0702040204020203" pitchFamily="34" charset="0"/>
                          <a:cs typeface="Segoe UI Semibold" panose="020B0702040204020203" pitchFamily="34" charset="0"/>
                        </a:rPr>
                        <a:t>DIY with </a:t>
                      </a:r>
                      <a:br>
                        <a:rPr lang="en-US" sz="1200" b="0" dirty="0">
                          <a:solidFill>
                            <a:srgbClr val="0078D4"/>
                          </a:solidFill>
                          <a:latin typeface="Segoe UI Semibold" panose="020B0702040204020203" pitchFamily="34" charset="0"/>
                          <a:cs typeface="Segoe UI Semibold" panose="020B0702040204020203" pitchFamily="34" charset="0"/>
                        </a:rPr>
                      </a:br>
                      <a:r>
                        <a:rPr lang="en-US" sz="1200" b="0" dirty="0">
                          <a:solidFill>
                            <a:srgbClr val="0078D4"/>
                          </a:solidFill>
                          <a:latin typeface="Segoe UI Semibold" panose="020B0702040204020203" pitchFamily="34" charset="0"/>
                          <a:cs typeface="Segoe UI Semibold" panose="020B0702040204020203" pitchFamily="34" charset="0"/>
                        </a:rPr>
                        <a:t>Kubernetes</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rgbClr val="0078D4"/>
                          </a:solidFill>
                          <a:latin typeface="Segoe UI Semibold" panose="020B0702040204020203" pitchFamily="34" charset="0"/>
                          <a:cs typeface="Segoe UI Semibold" panose="020B0702040204020203" pitchFamily="34" charset="0"/>
                        </a:rPr>
                        <a:t>Managed Kubernetes </a:t>
                      </a:r>
                      <a:br>
                        <a:rPr lang="en-US" sz="1200" b="0" dirty="0">
                          <a:solidFill>
                            <a:srgbClr val="0078D4"/>
                          </a:solidFill>
                          <a:latin typeface="Segoe UI Semibold" panose="020B0702040204020203" pitchFamily="34" charset="0"/>
                          <a:cs typeface="Segoe UI Semibold" panose="020B0702040204020203" pitchFamily="34" charset="0"/>
                        </a:rPr>
                      </a:br>
                      <a:r>
                        <a:rPr lang="en-US" sz="1200" b="0" dirty="0">
                          <a:solidFill>
                            <a:srgbClr val="0078D4"/>
                          </a:solidFill>
                          <a:latin typeface="Segoe UI Semibold" panose="020B0702040204020203" pitchFamily="34" charset="0"/>
                          <a:cs typeface="Segoe UI Semibold" panose="020B0702040204020203" pitchFamily="34" charset="0"/>
                        </a:rPr>
                        <a:t>on Azure</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dirty="0">
                          <a:solidFill>
                            <a:srgbClr val="000000"/>
                          </a:solidFill>
                          <a:latin typeface="+mn-lt"/>
                          <a:ea typeface="+mn-ea"/>
                          <a:cs typeface="Segoe UI Semibold" panose="020B0702040204020203" pitchFamily="34" charset="0"/>
                        </a:rPr>
                        <a:t>Containerization </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4825">
                <a:tc>
                  <a:txBody>
                    <a:bodyPr/>
                    <a:lstStyle/>
                    <a:p>
                      <a:pPr marL="0" algn="l" defTabSz="914367" rtl="0" eaLnBrk="1" latinLnBrk="0" hangingPunct="1"/>
                      <a:r>
                        <a:rPr lang="en-US" sz="1200" kern="1200" baseline="0" dirty="0">
                          <a:solidFill>
                            <a:srgbClr val="000000"/>
                          </a:solidFill>
                          <a:latin typeface="+mn-lt"/>
                          <a:ea typeface="+mn-ea"/>
                          <a:cs typeface="Segoe UI Semibold" panose="020B0702040204020203" pitchFamily="34" charset="0"/>
                        </a:rPr>
                        <a:t>Application iteration, debugging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CI/CD</a:t>
                      </a: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04825">
                <a:tc>
                  <a:txBody>
                    <a:bodyPr/>
                    <a:lstStyle/>
                    <a:p>
                      <a:r>
                        <a:rPr lang="en-US" sz="1200" baseline="0">
                          <a:solidFill>
                            <a:srgbClr val="000000"/>
                          </a:solidFill>
                          <a:latin typeface="+mn-lt"/>
                          <a:cs typeface="Segoe UI Semibold" panose="020B0702040204020203" pitchFamily="34" charset="0"/>
                        </a:rPr>
                        <a:t>Provisioning, upgrades, patches</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504825">
                <a:tc>
                  <a:txBody>
                    <a:bodyPr/>
                    <a:lstStyle/>
                    <a:p>
                      <a:r>
                        <a:rPr lang="en-US" sz="1200" baseline="0" dirty="0">
                          <a:solidFill>
                            <a:srgbClr val="000000"/>
                          </a:solidFill>
                          <a:latin typeface="+mn-lt"/>
                          <a:cs typeface="Segoe UI Semibold" panose="020B0702040204020203" pitchFamily="34" charset="0"/>
                        </a:rPr>
                        <a:t>Reliability availability</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Scaling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dirty="0">
                          <a:solidFill>
                            <a:srgbClr val="000000"/>
                          </a:solidFill>
                          <a:latin typeface="+mn-lt"/>
                          <a:ea typeface="+mn-ea"/>
                          <a:cs typeface="Segoe UI Semibold" panose="020B0702040204020203" pitchFamily="34" charset="0"/>
                        </a:rPr>
                        <a:t>Monitoring and logging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bl>
          </a:graphicData>
        </a:graphic>
      </p:graphicFrame>
      <p:grpSp>
        <p:nvGrpSpPr>
          <p:cNvPr id="14" name="Group 13">
            <a:extLst>
              <a:ext uri="{FF2B5EF4-FFF2-40B4-BE49-F238E27FC236}">
                <a16:creationId xmlns:a16="http://schemas.microsoft.com/office/drawing/2014/main" id="{2E32DABB-D1A7-4EF3-992F-0D010FD28902}"/>
              </a:ext>
              <a:ext uri="{C183D7F6-B498-43B3-948B-1728B52AA6E4}">
                <adec:decorative xmlns:adec="http://schemas.microsoft.com/office/drawing/2017/decorative" val="0"/>
              </a:ext>
            </a:extLst>
          </p:cNvPr>
          <p:cNvGrpSpPr/>
          <p:nvPr/>
        </p:nvGrpSpPr>
        <p:grpSpPr>
          <a:xfrm>
            <a:off x="1554952" y="2472429"/>
            <a:ext cx="2900778" cy="3956746"/>
            <a:chOff x="1554952" y="2472429"/>
            <a:chExt cx="2900778" cy="3956746"/>
          </a:xfrm>
        </p:grpSpPr>
        <p:sp>
          <p:nvSpPr>
            <p:cNvPr id="115" name="Rectangle 114">
              <a:extLst>
                <a:ext uri="{FF2B5EF4-FFF2-40B4-BE49-F238E27FC236}">
                  <a16:creationId xmlns:a16="http://schemas.microsoft.com/office/drawing/2014/main" id="{18742A61-76B0-42BF-AF0C-5D97DE3306D3}"/>
                </a:ext>
              </a:extLst>
            </p:cNvPr>
            <p:cNvSpPr/>
            <p:nvPr/>
          </p:nvSpPr>
          <p:spPr>
            <a:xfrm>
              <a:off x="1554952" y="6149876"/>
              <a:ext cx="250999" cy="250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E5BC546C-EF10-4933-AB24-C67B522F976E}"/>
                </a:ext>
              </a:extLst>
            </p:cNvPr>
            <p:cNvSpPr/>
            <p:nvPr/>
          </p:nvSpPr>
          <p:spPr>
            <a:xfrm>
              <a:off x="1888009" y="6148537"/>
              <a:ext cx="760571" cy="280638"/>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Customer</a:t>
              </a:r>
            </a:p>
          </p:txBody>
        </p:sp>
        <p:sp>
          <p:nvSpPr>
            <p:cNvPr id="114" name="Rectangle 113">
              <a:extLst>
                <a:ext uri="{FF2B5EF4-FFF2-40B4-BE49-F238E27FC236}">
                  <a16:creationId xmlns:a16="http://schemas.microsoft.com/office/drawing/2014/main" id="{833C9FCF-A815-4C74-9DA4-1652EBB8BE56}"/>
                </a:ext>
              </a:extLst>
            </p:cNvPr>
            <p:cNvSpPr/>
            <p:nvPr/>
          </p:nvSpPr>
          <p:spPr>
            <a:xfrm>
              <a:off x="3112118" y="6152176"/>
              <a:ext cx="736740" cy="276999"/>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a:t>
              </a:r>
            </a:p>
          </p:txBody>
        </p:sp>
        <p:sp>
          <p:nvSpPr>
            <p:cNvPr id="112" name="Rectangle 111">
              <a:extLst>
                <a:ext uri="{FF2B5EF4-FFF2-40B4-BE49-F238E27FC236}">
                  <a16:creationId xmlns:a16="http://schemas.microsoft.com/office/drawing/2014/main" id="{E9EAFEF1-CFD5-4BF8-8228-36BDEC1C8329}"/>
                </a:ext>
              </a:extLst>
            </p:cNvPr>
            <p:cNvSpPr/>
            <p:nvPr/>
          </p:nvSpPr>
          <p:spPr>
            <a:xfrm>
              <a:off x="2775698" y="6153515"/>
              <a:ext cx="250999" cy="25099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121">
              <a:extLst>
                <a:ext uri="{FF2B5EF4-FFF2-40B4-BE49-F238E27FC236}">
                  <a16:creationId xmlns:a16="http://schemas.microsoft.com/office/drawing/2014/main" id="{3E5DAF3A-9015-46C0-BB54-21996C7F3766}"/>
                </a:ext>
              </a:extLst>
            </p:cNvPr>
            <p:cNvSpPr/>
            <p:nvPr/>
          </p:nvSpPr>
          <p:spPr>
            <a:xfrm>
              <a:off x="2833161" y="3992334"/>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ectangle 122">
              <a:extLst>
                <a:ext uri="{FF2B5EF4-FFF2-40B4-BE49-F238E27FC236}">
                  <a16:creationId xmlns:a16="http://schemas.microsoft.com/office/drawing/2014/main" id="{FCE1785B-61D6-47D9-A41A-474AD09E0153}"/>
                </a:ext>
              </a:extLst>
            </p:cNvPr>
            <p:cNvSpPr/>
            <p:nvPr/>
          </p:nvSpPr>
          <p:spPr>
            <a:xfrm>
              <a:off x="2833161" y="4497255"/>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123">
              <a:extLst>
                <a:ext uri="{FF2B5EF4-FFF2-40B4-BE49-F238E27FC236}">
                  <a16:creationId xmlns:a16="http://schemas.microsoft.com/office/drawing/2014/main" id="{B519B127-AE96-4C43-B1D9-118191AA41F4}"/>
                </a:ext>
              </a:extLst>
            </p:cNvPr>
            <p:cNvSpPr/>
            <p:nvPr/>
          </p:nvSpPr>
          <p:spPr>
            <a:xfrm>
              <a:off x="2833161" y="5002176"/>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5E19D02B-828F-4797-9993-2851D0418659}"/>
                </a:ext>
              </a:extLst>
            </p:cNvPr>
            <p:cNvSpPr/>
            <p:nvPr/>
          </p:nvSpPr>
          <p:spPr>
            <a:xfrm>
              <a:off x="2833161" y="5507098"/>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Rectangle 126">
              <a:extLst>
                <a:ext uri="{FF2B5EF4-FFF2-40B4-BE49-F238E27FC236}">
                  <a16:creationId xmlns:a16="http://schemas.microsoft.com/office/drawing/2014/main" id="{A69F881E-3E7B-4FBD-ACA0-37AA2596376F}"/>
                </a:ext>
              </a:extLst>
            </p:cNvPr>
            <p:cNvSpPr/>
            <p:nvPr/>
          </p:nvSpPr>
          <p:spPr>
            <a:xfrm>
              <a:off x="2833161" y="2477571"/>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8" name="Rectangle 127">
              <a:extLst>
                <a:ext uri="{FF2B5EF4-FFF2-40B4-BE49-F238E27FC236}">
                  <a16:creationId xmlns:a16="http://schemas.microsoft.com/office/drawing/2014/main" id="{D99BF2EC-50ED-49C4-8FED-8FFFBE011968}"/>
                </a:ext>
              </a:extLst>
            </p:cNvPr>
            <p:cNvSpPr/>
            <p:nvPr/>
          </p:nvSpPr>
          <p:spPr>
            <a:xfrm>
              <a:off x="2833161" y="2982492"/>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0" name="Rectangle 129">
              <a:extLst>
                <a:ext uri="{FF2B5EF4-FFF2-40B4-BE49-F238E27FC236}">
                  <a16:creationId xmlns:a16="http://schemas.microsoft.com/office/drawing/2014/main" id="{E5FB8EC2-BFC4-4AF6-A52B-68513BBF2C7A}"/>
                </a:ext>
              </a:extLst>
            </p:cNvPr>
            <p:cNvSpPr/>
            <p:nvPr/>
          </p:nvSpPr>
          <p:spPr>
            <a:xfrm>
              <a:off x="2833161" y="3487413"/>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DB3D4C9A-81F5-4769-BB0E-58AF70A0709A}"/>
                </a:ext>
              </a:extLst>
            </p:cNvPr>
            <p:cNvSpPr/>
            <p:nvPr/>
          </p:nvSpPr>
          <p:spPr>
            <a:xfrm>
              <a:off x="4204762" y="3997476"/>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57B16EB2-471B-4B1C-9E49-A1E1723F0E85}"/>
                </a:ext>
              </a:extLst>
            </p:cNvPr>
            <p:cNvSpPr/>
            <p:nvPr/>
          </p:nvSpPr>
          <p:spPr>
            <a:xfrm>
              <a:off x="4204762" y="5003890"/>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0" name="Rectangle 119">
              <a:extLst>
                <a:ext uri="{FF2B5EF4-FFF2-40B4-BE49-F238E27FC236}">
                  <a16:creationId xmlns:a16="http://schemas.microsoft.com/office/drawing/2014/main" id="{6F85D4BD-3C80-42AC-BBDC-3D4D938FFA2C}"/>
                </a:ext>
              </a:extLst>
            </p:cNvPr>
            <p:cNvSpPr/>
            <p:nvPr/>
          </p:nvSpPr>
          <p:spPr>
            <a:xfrm>
              <a:off x="4204762" y="5507098"/>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00B66AD6-555D-43FA-8CA6-B5501F9E0F75}"/>
                </a:ext>
              </a:extLst>
            </p:cNvPr>
            <p:cNvSpPr/>
            <p:nvPr/>
          </p:nvSpPr>
          <p:spPr>
            <a:xfrm>
              <a:off x="4204762" y="4500683"/>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93BC7304-CE2D-4A7A-879B-CEC9A8A590CE}"/>
                </a:ext>
              </a:extLst>
            </p:cNvPr>
            <p:cNvSpPr/>
            <p:nvPr/>
          </p:nvSpPr>
          <p:spPr>
            <a:xfrm>
              <a:off x="4206181" y="2472429"/>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ight Triangle 132">
              <a:extLst>
                <a:ext uri="{FF2B5EF4-FFF2-40B4-BE49-F238E27FC236}">
                  <a16:creationId xmlns:a16="http://schemas.microsoft.com/office/drawing/2014/main" id="{C11917BB-8087-4AE9-B619-F28D50FED3B5}"/>
                </a:ext>
              </a:extLst>
            </p:cNvPr>
            <p:cNvSpPr/>
            <p:nvPr/>
          </p:nvSpPr>
          <p:spPr bwMode="auto">
            <a:xfrm rot="16200000">
              <a:off x="4203342" y="2477570"/>
              <a:ext cx="249550" cy="249549"/>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093E3E2C-7643-406A-8E8E-E4D3711A64E2}"/>
                </a:ext>
              </a:extLst>
            </p:cNvPr>
            <p:cNvSpPr/>
            <p:nvPr/>
          </p:nvSpPr>
          <p:spPr>
            <a:xfrm>
              <a:off x="4206181" y="2980778"/>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ight Triangle 135">
              <a:extLst>
                <a:ext uri="{FF2B5EF4-FFF2-40B4-BE49-F238E27FC236}">
                  <a16:creationId xmlns:a16="http://schemas.microsoft.com/office/drawing/2014/main" id="{5CE0CD55-5C30-4140-997B-A80D0925BE23}"/>
                </a:ext>
              </a:extLst>
            </p:cNvPr>
            <p:cNvSpPr/>
            <p:nvPr/>
          </p:nvSpPr>
          <p:spPr bwMode="auto">
            <a:xfrm rot="16200000">
              <a:off x="4203342" y="2985919"/>
              <a:ext cx="249550" cy="249549"/>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Rectangle 137">
              <a:extLst>
                <a:ext uri="{FF2B5EF4-FFF2-40B4-BE49-F238E27FC236}">
                  <a16:creationId xmlns:a16="http://schemas.microsoft.com/office/drawing/2014/main" id="{4ED3EDBC-6B34-4190-88D6-2DE15F5075DB}"/>
                </a:ext>
              </a:extLst>
            </p:cNvPr>
            <p:cNvSpPr/>
            <p:nvPr/>
          </p:nvSpPr>
          <p:spPr>
            <a:xfrm>
              <a:off x="4206181" y="3489127"/>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ight Triangle 138">
              <a:extLst>
                <a:ext uri="{FF2B5EF4-FFF2-40B4-BE49-F238E27FC236}">
                  <a16:creationId xmlns:a16="http://schemas.microsoft.com/office/drawing/2014/main" id="{25FA7CA2-903B-415C-A7DD-EACDD574FB27}"/>
                </a:ext>
              </a:extLst>
            </p:cNvPr>
            <p:cNvSpPr/>
            <p:nvPr/>
          </p:nvSpPr>
          <p:spPr bwMode="auto">
            <a:xfrm rot="16200000">
              <a:off x="4203342" y="3494268"/>
              <a:ext cx="249550" cy="249549"/>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descr="conceptual diagram showing Azure managed control plane scheduling pods over private tunnel">
            <a:extLst>
              <a:ext uri="{FF2B5EF4-FFF2-40B4-BE49-F238E27FC236}">
                <a16:creationId xmlns:a16="http://schemas.microsoft.com/office/drawing/2014/main" id="{EC0D03A3-E80C-4ADD-A7FB-5A7B59110DC1}"/>
              </a:ext>
            </a:extLst>
          </p:cNvPr>
          <p:cNvGrpSpPr/>
          <p:nvPr/>
        </p:nvGrpSpPr>
        <p:grpSpPr>
          <a:xfrm>
            <a:off x="5631366" y="1781025"/>
            <a:ext cx="6387952" cy="4290247"/>
            <a:chOff x="5631366" y="1781025"/>
            <a:chExt cx="6387952" cy="4290247"/>
          </a:xfrm>
        </p:grpSpPr>
        <p:sp>
          <p:nvSpPr>
            <p:cNvPr id="266" name="Title 1">
              <a:extLst>
                <a:ext uri="{FF2B5EF4-FFF2-40B4-BE49-F238E27FC236}">
                  <a16:creationId xmlns:a16="http://schemas.microsoft.com/office/drawing/2014/main" id="{0B728689-7424-452E-B620-0B5F384C6386}"/>
                </a:ext>
              </a:extLst>
            </p:cNvPr>
            <p:cNvSpPr txBox="1">
              <a:spLocks/>
            </p:cNvSpPr>
            <p:nvPr/>
          </p:nvSpPr>
          <p:spPr>
            <a:xfrm>
              <a:off x="10830598" y="4612322"/>
              <a:ext cx="118872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 pods over private tunnel</a:t>
              </a:r>
            </a:p>
          </p:txBody>
        </p:sp>
        <p:grpSp>
          <p:nvGrpSpPr>
            <p:cNvPr id="187" name="Group 186">
              <a:extLst>
                <a:ext uri="{FF2B5EF4-FFF2-40B4-BE49-F238E27FC236}">
                  <a16:creationId xmlns:a16="http://schemas.microsoft.com/office/drawing/2014/main" id="{3FD6991F-CDF6-4C31-8D9C-F73D2AA80E48}"/>
                </a:ext>
              </a:extLst>
            </p:cNvPr>
            <p:cNvGrpSpPr/>
            <p:nvPr/>
          </p:nvGrpSpPr>
          <p:grpSpPr>
            <a:xfrm>
              <a:off x="9462435" y="1977817"/>
              <a:ext cx="2468880" cy="2468880"/>
              <a:chOff x="8765093" y="1977817"/>
              <a:chExt cx="2468880" cy="2468880"/>
            </a:xfrm>
          </p:grpSpPr>
          <p:sp>
            <p:nvSpPr>
              <p:cNvPr id="188" name="Rectangle: Rounded Corners 187">
                <a:extLst>
                  <a:ext uri="{FF2B5EF4-FFF2-40B4-BE49-F238E27FC236}">
                    <a16:creationId xmlns:a16="http://schemas.microsoft.com/office/drawing/2014/main" id="{FE7701FB-6964-414F-9FDD-DE29050B5B25}"/>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89" name="Group 188">
                <a:extLst>
                  <a:ext uri="{FF2B5EF4-FFF2-40B4-BE49-F238E27FC236}">
                    <a16:creationId xmlns:a16="http://schemas.microsoft.com/office/drawing/2014/main" id="{7D8E0B41-4196-41F0-8012-9E6D15F9F3E7}"/>
                  </a:ext>
                </a:extLst>
              </p:cNvPr>
              <p:cNvGrpSpPr/>
              <p:nvPr/>
            </p:nvGrpSpPr>
            <p:grpSpPr>
              <a:xfrm>
                <a:off x="8993428" y="2197592"/>
                <a:ext cx="2012210" cy="1990003"/>
                <a:chOff x="8909291" y="2017575"/>
                <a:chExt cx="2012210" cy="1990003"/>
              </a:xfrm>
            </p:grpSpPr>
            <p:grpSp>
              <p:nvGrpSpPr>
                <p:cNvPr id="190" name="Group 189">
                  <a:extLst>
                    <a:ext uri="{FF2B5EF4-FFF2-40B4-BE49-F238E27FC236}">
                      <a16:creationId xmlns:a16="http://schemas.microsoft.com/office/drawing/2014/main" id="{9645B36E-1927-4EFB-A7CF-4B5AD78F9EAC}"/>
                    </a:ext>
                  </a:extLst>
                </p:cNvPr>
                <p:cNvGrpSpPr/>
                <p:nvPr/>
              </p:nvGrpSpPr>
              <p:grpSpPr>
                <a:xfrm>
                  <a:off x="8919965" y="2284216"/>
                  <a:ext cx="1990863" cy="1723362"/>
                  <a:chOff x="8954154" y="2284216"/>
                  <a:chExt cx="1990863" cy="1723362"/>
                </a:xfrm>
              </p:grpSpPr>
              <p:grpSp>
                <p:nvGrpSpPr>
                  <p:cNvPr id="192" name="Group 191">
                    <a:extLst>
                      <a:ext uri="{FF2B5EF4-FFF2-40B4-BE49-F238E27FC236}">
                        <a16:creationId xmlns:a16="http://schemas.microsoft.com/office/drawing/2014/main" id="{2D724157-239C-44DE-84A8-CEC46BA7FCF6}"/>
                      </a:ext>
                    </a:extLst>
                  </p:cNvPr>
                  <p:cNvGrpSpPr/>
                  <p:nvPr/>
                </p:nvGrpSpPr>
                <p:grpSpPr>
                  <a:xfrm>
                    <a:off x="8954154" y="2404118"/>
                    <a:ext cx="601487" cy="703174"/>
                    <a:chOff x="5225756" y="3078294"/>
                    <a:chExt cx="601487" cy="703174"/>
                  </a:xfrm>
                </p:grpSpPr>
                <p:sp>
                  <p:nvSpPr>
                    <p:cNvPr id="209" name="Title 1">
                      <a:extLst>
                        <a:ext uri="{FF2B5EF4-FFF2-40B4-BE49-F238E27FC236}">
                          <a16:creationId xmlns:a16="http://schemas.microsoft.com/office/drawing/2014/main" id="{4B8B32E8-A0D3-4D03-AF63-086C53447066}"/>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210" name="Rectangle: Rounded Corners 209">
                      <a:extLst>
                        <a:ext uri="{FF2B5EF4-FFF2-40B4-BE49-F238E27FC236}">
                          <a16:creationId xmlns:a16="http://schemas.microsoft.com/office/drawing/2014/main" id="{147B6CAC-98EB-4B8D-929B-F988CAA3DAA7}"/>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1" name="plug" title="Icon of a power plug showing an A to B connection">
                      <a:extLst>
                        <a:ext uri="{FF2B5EF4-FFF2-40B4-BE49-F238E27FC236}">
                          <a16:creationId xmlns:a16="http://schemas.microsoft.com/office/drawing/2014/main" id="{D4AB5C47-5FC0-4F4F-B2E1-6514F51036B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3" name="Group 192">
                    <a:extLst>
                      <a:ext uri="{FF2B5EF4-FFF2-40B4-BE49-F238E27FC236}">
                        <a16:creationId xmlns:a16="http://schemas.microsoft.com/office/drawing/2014/main" id="{47B704C1-8C18-457B-9B3F-D4E7C37A5234}"/>
                      </a:ext>
                    </a:extLst>
                  </p:cNvPr>
                  <p:cNvGrpSpPr/>
                  <p:nvPr/>
                </p:nvGrpSpPr>
                <p:grpSpPr>
                  <a:xfrm>
                    <a:off x="9648842" y="3181294"/>
                    <a:ext cx="601487" cy="826284"/>
                    <a:chOff x="5175257" y="3960674"/>
                    <a:chExt cx="601487" cy="826284"/>
                  </a:xfrm>
                </p:grpSpPr>
                <p:sp>
                  <p:nvSpPr>
                    <p:cNvPr id="206" name="Title 1">
                      <a:extLst>
                        <a:ext uri="{FF2B5EF4-FFF2-40B4-BE49-F238E27FC236}">
                          <a16:creationId xmlns:a16="http://schemas.microsoft.com/office/drawing/2014/main" id="{7220CB82-B305-4C28-8472-851FC01DB5B9}"/>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207" name="Rectangle: Rounded Corners 206">
                      <a:extLst>
                        <a:ext uri="{FF2B5EF4-FFF2-40B4-BE49-F238E27FC236}">
                          <a16:creationId xmlns:a16="http://schemas.microsoft.com/office/drawing/2014/main" id="{D1585720-AABA-4A8E-8706-E828366589CA}"/>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8" name="remote" title="Icon of a remote control">
                      <a:extLst>
                        <a:ext uri="{FF2B5EF4-FFF2-40B4-BE49-F238E27FC236}">
                          <a16:creationId xmlns:a16="http://schemas.microsoft.com/office/drawing/2014/main" id="{C0876A93-D3F8-4941-9AAB-C2A705A1D1C4}"/>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AF1CB730-7E57-406A-A91D-50A7B847315E}"/>
                      </a:ext>
                    </a:extLst>
                  </p:cNvPr>
                  <p:cNvGrpSpPr/>
                  <p:nvPr/>
                </p:nvGrpSpPr>
                <p:grpSpPr>
                  <a:xfrm>
                    <a:off x="8954154" y="3304404"/>
                    <a:ext cx="601487" cy="703174"/>
                    <a:chOff x="6300176" y="4082594"/>
                    <a:chExt cx="601487" cy="703174"/>
                  </a:xfrm>
                </p:grpSpPr>
                <p:sp>
                  <p:nvSpPr>
                    <p:cNvPr id="203" name="Title 1">
                      <a:extLst>
                        <a:ext uri="{FF2B5EF4-FFF2-40B4-BE49-F238E27FC236}">
                          <a16:creationId xmlns:a16="http://schemas.microsoft.com/office/drawing/2014/main" id="{D4DB5BA0-2E46-4EE3-8387-1379D911AE84}"/>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04" name="Rectangle: Rounded Corners 203">
                      <a:extLst>
                        <a:ext uri="{FF2B5EF4-FFF2-40B4-BE49-F238E27FC236}">
                          <a16:creationId xmlns:a16="http://schemas.microsoft.com/office/drawing/2014/main" id="{7F8D0C01-B3A3-47B7-92C8-75EB3387EA78}"/>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5" name="Calendar" title="Icon of a calendar">
                      <a:extLst>
                        <a:ext uri="{FF2B5EF4-FFF2-40B4-BE49-F238E27FC236}">
                          <a16:creationId xmlns:a16="http://schemas.microsoft.com/office/drawing/2014/main" id="{9BB43036-DAD6-4813-8834-C410BA2B2137}"/>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5" name="Group 194">
                    <a:extLst>
                      <a:ext uri="{FF2B5EF4-FFF2-40B4-BE49-F238E27FC236}">
                        <a16:creationId xmlns:a16="http://schemas.microsoft.com/office/drawing/2014/main" id="{5B2DC289-FCC5-4EF5-A6B2-FF101FA0FB10}"/>
                      </a:ext>
                    </a:extLst>
                  </p:cNvPr>
                  <p:cNvGrpSpPr/>
                  <p:nvPr/>
                </p:nvGrpSpPr>
                <p:grpSpPr>
                  <a:xfrm>
                    <a:off x="9684409" y="2284216"/>
                    <a:ext cx="530352" cy="823076"/>
                    <a:chOff x="9663646" y="2378342"/>
                    <a:chExt cx="530352" cy="823076"/>
                  </a:xfrm>
                </p:grpSpPr>
                <p:sp>
                  <p:nvSpPr>
                    <p:cNvPr id="200" name="Rectangle: Rounded Corners 199">
                      <a:extLst>
                        <a:ext uri="{FF2B5EF4-FFF2-40B4-BE49-F238E27FC236}">
                          <a16:creationId xmlns:a16="http://schemas.microsoft.com/office/drawing/2014/main" id="{B6C53FD1-D9FA-4E0A-A655-6097D4032624}"/>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Database_EFC7" title="Icon of a cylinder">
                      <a:extLst>
                        <a:ext uri="{FF2B5EF4-FFF2-40B4-BE49-F238E27FC236}">
                          <a16:creationId xmlns:a16="http://schemas.microsoft.com/office/drawing/2014/main" id="{EAA9E05F-091C-46F9-8B89-E278DCE5E7D5}"/>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Title 1">
                      <a:extLst>
                        <a:ext uri="{FF2B5EF4-FFF2-40B4-BE49-F238E27FC236}">
                          <a16:creationId xmlns:a16="http://schemas.microsoft.com/office/drawing/2014/main" id="{1968AB74-4A7B-4F13-BB5E-0CBD127AD6C9}"/>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196" name="Group 195">
                    <a:extLst>
                      <a:ext uri="{FF2B5EF4-FFF2-40B4-BE49-F238E27FC236}">
                        <a16:creationId xmlns:a16="http://schemas.microsoft.com/office/drawing/2014/main" id="{3CA0F691-AC07-4869-BC4C-F9B889C3C23C}"/>
                      </a:ext>
                    </a:extLst>
                  </p:cNvPr>
                  <p:cNvGrpSpPr/>
                  <p:nvPr/>
                </p:nvGrpSpPr>
                <p:grpSpPr>
                  <a:xfrm>
                    <a:off x="10343530" y="3181294"/>
                    <a:ext cx="601487" cy="826284"/>
                    <a:chOff x="10426657" y="3383175"/>
                    <a:chExt cx="601487" cy="826284"/>
                  </a:xfrm>
                </p:grpSpPr>
                <p:sp>
                  <p:nvSpPr>
                    <p:cNvPr id="197" name="Title 1">
                      <a:extLst>
                        <a:ext uri="{FF2B5EF4-FFF2-40B4-BE49-F238E27FC236}">
                          <a16:creationId xmlns:a16="http://schemas.microsoft.com/office/drawing/2014/main" id="{7F044CAA-C945-4F10-81AC-468890A00A32}"/>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98" name="Rectangle: Rounded Corners 197">
                      <a:extLst>
                        <a:ext uri="{FF2B5EF4-FFF2-40B4-BE49-F238E27FC236}">
                          <a16:creationId xmlns:a16="http://schemas.microsoft.com/office/drawing/2014/main" id="{1C7B8029-7808-4E7C-9188-17103BA3BE60}"/>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9" name="Freeform 13" title="Icon of a cloud">
                      <a:extLst>
                        <a:ext uri="{FF2B5EF4-FFF2-40B4-BE49-F238E27FC236}">
                          <a16:creationId xmlns:a16="http://schemas.microsoft.com/office/drawing/2014/main" id="{4F09B2FD-5C78-4F90-BA9F-E4A4BF8599CC}"/>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91" name="Title 1">
                  <a:extLst>
                    <a:ext uri="{FF2B5EF4-FFF2-40B4-BE49-F238E27FC236}">
                      <a16:creationId xmlns:a16="http://schemas.microsoft.com/office/drawing/2014/main" id="{CF32FE30-090F-49FB-A35E-1EE5E61063A8}"/>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grpSp>
          <p:nvGrpSpPr>
            <p:cNvPr id="212" name="Group 211">
              <a:extLst>
                <a:ext uri="{FF2B5EF4-FFF2-40B4-BE49-F238E27FC236}">
                  <a16:creationId xmlns:a16="http://schemas.microsoft.com/office/drawing/2014/main" id="{CFFEE991-FD11-47D6-9979-765C1E6FAA26}"/>
                </a:ext>
              </a:extLst>
            </p:cNvPr>
            <p:cNvGrpSpPr/>
            <p:nvPr/>
          </p:nvGrpSpPr>
          <p:grpSpPr>
            <a:xfrm>
              <a:off x="5631366" y="4903616"/>
              <a:ext cx="6299946" cy="1167656"/>
              <a:chOff x="4934024" y="4903616"/>
              <a:chExt cx="6299946" cy="1167656"/>
            </a:xfrm>
          </p:grpSpPr>
          <p:sp>
            <p:nvSpPr>
              <p:cNvPr id="213" name="Rectangle: Rounded Corners 212">
                <a:extLst>
                  <a:ext uri="{FF2B5EF4-FFF2-40B4-BE49-F238E27FC236}">
                    <a16:creationId xmlns:a16="http://schemas.microsoft.com/office/drawing/2014/main" id="{31051691-762C-4916-8A31-CD068F8E166F}"/>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4" name="Title 1">
                <a:extLst>
                  <a:ext uri="{FF2B5EF4-FFF2-40B4-BE49-F238E27FC236}">
                    <a16:creationId xmlns:a16="http://schemas.microsoft.com/office/drawing/2014/main" id="{2DD2E4D8-6AEF-4681-A077-70BE757EB613}"/>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Customer VMs</a:t>
                </a:r>
              </a:p>
            </p:txBody>
          </p:sp>
        </p:grpSp>
        <p:grpSp>
          <p:nvGrpSpPr>
            <p:cNvPr id="215" name="Group 214">
              <a:extLst>
                <a:ext uri="{FF2B5EF4-FFF2-40B4-BE49-F238E27FC236}">
                  <a16:creationId xmlns:a16="http://schemas.microsoft.com/office/drawing/2014/main" id="{90F075A9-4475-48AA-896F-001A259EF15D}"/>
                </a:ext>
              </a:extLst>
            </p:cNvPr>
            <p:cNvGrpSpPr/>
            <p:nvPr/>
          </p:nvGrpSpPr>
          <p:grpSpPr>
            <a:xfrm>
              <a:off x="6556764" y="2288913"/>
              <a:ext cx="822960" cy="1338869"/>
              <a:chOff x="5859422" y="2288913"/>
              <a:chExt cx="822960" cy="1338869"/>
            </a:xfrm>
          </p:grpSpPr>
          <p:sp>
            <p:nvSpPr>
              <p:cNvPr id="216" name="Title 1">
                <a:extLst>
                  <a:ext uri="{FF2B5EF4-FFF2-40B4-BE49-F238E27FC236}">
                    <a16:creationId xmlns:a16="http://schemas.microsoft.com/office/drawing/2014/main" id="{75686685-2D6B-46AE-921C-F5268F304968}"/>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217" name="Rectangle: Rounded Corners 216">
                <a:extLst>
                  <a:ext uri="{FF2B5EF4-FFF2-40B4-BE49-F238E27FC236}">
                    <a16:creationId xmlns:a16="http://schemas.microsoft.com/office/drawing/2014/main" id="{93B2AA4B-BD7D-46EB-8CA4-E882ED72561E}"/>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8" name="CRMArticles_EFF5" title="Icon of two documents stacked together with writing on them">
                <a:extLst>
                  <a:ext uri="{FF2B5EF4-FFF2-40B4-BE49-F238E27FC236}">
                    <a16:creationId xmlns:a16="http://schemas.microsoft.com/office/drawing/2014/main" id="{62B3157E-2A47-4283-BC04-1CD5A77685CD}"/>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3970B63B-8293-4EE7-A0F9-BB8616CB74C3}"/>
                </a:ext>
              </a:extLst>
            </p:cNvPr>
            <p:cNvGrpSpPr/>
            <p:nvPr/>
          </p:nvGrpSpPr>
          <p:grpSpPr>
            <a:xfrm>
              <a:off x="5631366" y="2596690"/>
              <a:ext cx="822960" cy="1031092"/>
              <a:chOff x="4934024" y="2596690"/>
              <a:chExt cx="822960" cy="1031092"/>
            </a:xfrm>
          </p:grpSpPr>
          <p:sp>
            <p:nvSpPr>
              <p:cNvPr id="220" name="Title 1">
                <a:extLst>
                  <a:ext uri="{FF2B5EF4-FFF2-40B4-BE49-F238E27FC236}">
                    <a16:creationId xmlns:a16="http://schemas.microsoft.com/office/drawing/2014/main" id="{68E4B959-AC64-462C-A6BB-F0C3B8910363}"/>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221" name="Rectangle: Rounded Corners 220">
                <a:extLst>
                  <a:ext uri="{FF2B5EF4-FFF2-40B4-BE49-F238E27FC236}">
                    <a16:creationId xmlns:a16="http://schemas.microsoft.com/office/drawing/2014/main" id="{835D91DF-0612-487D-8585-816AD32638D1}"/>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2" name="people_4" title="Icon of a person">
                <a:extLst>
                  <a:ext uri="{FF2B5EF4-FFF2-40B4-BE49-F238E27FC236}">
                    <a16:creationId xmlns:a16="http://schemas.microsoft.com/office/drawing/2014/main" id="{CD9F8C59-C7F8-4E6E-8153-0BE9857576AC}"/>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23" name="Straight Arrow Connector 222">
              <a:extLst>
                <a:ext uri="{FF2B5EF4-FFF2-40B4-BE49-F238E27FC236}">
                  <a16:creationId xmlns:a16="http://schemas.microsoft.com/office/drawing/2014/main" id="{61E33546-9E20-4621-BABD-DB8F48879CFD}"/>
                </a:ext>
              </a:extLst>
            </p:cNvPr>
            <p:cNvCxnSpPr>
              <a:cxnSpLocks/>
              <a:stCxn id="217" idx="3"/>
              <a:endCxn id="269" idx="1"/>
            </p:cNvCxnSpPr>
            <p:nvPr/>
          </p:nvCxnSpPr>
          <p:spPr>
            <a:xfrm>
              <a:off x="7379724" y="3216302"/>
              <a:ext cx="62909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BB2096A3-EDD6-484A-887B-543DF5608508}"/>
                </a:ext>
              </a:extLst>
            </p:cNvPr>
            <p:cNvCxnSpPr>
              <a:cxnSpLocks/>
              <a:stCxn id="269" idx="3"/>
              <a:endCxn id="276" idx="1"/>
            </p:cNvCxnSpPr>
            <p:nvPr/>
          </p:nvCxnSpPr>
          <p:spPr>
            <a:xfrm>
              <a:off x="8831782" y="3216302"/>
              <a:ext cx="63065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F1F5A5D6-EFBB-432A-8A83-6E2AA4F3B9A6}"/>
                </a:ext>
              </a:extLst>
            </p:cNvPr>
            <p:cNvGrpSpPr/>
            <p:nvPr/>
          </p:nvGrpSpPr>
          <p:grpSpPr>
            <a:xfrm>
              <a:off x="5803616" y="5228502"/>
              <a:ext cx="968156" cy="719981"/>
              <a:chOff x="4931506" y="5768408"/>
              <a:chExt cx="968156" cy="719981"/>
            </a:xfrm>
          </p:grpSpPr>
          <p:sp>
            <p:nvSpPr>
              <p:cNvPr id="226" name="Rectangle: Rounded Corners 225">
                <a:extLst>
                  <a:ext uri="{FF2B5EF4-FFF2-40B4-BE49-F238E27FC236}">
                    <a16:creationId xmlns:a16="http://schemas.microsoft.com/office/drawing/2014/main" id="{FEC324F7-0487-48B2-8123-3D78A843C046}"/>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7" name="Title 1">
                <a:extLst>
                  <a:ext uri="{FF2B5EF4-FFF2-40B4-BE49-F238E27FC236}">
                    <a16:creationId xmlns:a16="http://schemas.microsoft.com/office/drawing/2014/main" id="{C492335A-EAFF-4D6E-9889-2D38F92D2988}"/>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28" name="Title 1">
                <a:extLst>
                  <a:ext uri="{FF2B5EF4-FFF2-40B4-BE49-F238E27FC236}">
                    <a16:creationId xmlns:a16="http://schemas.microsoft.com/office/drawing/2014/main" id="{D478C743-BC87-43C4-B632-8C354B418C6E}"/>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29" name="Group 228">
                <a:extLst>
                  <a:ext uri="{FF2B5EF4-FFF2-40B4-BE49-F238E27FC236}">
                    <a16:creationId xmlns:a16="http://schemas.microsoft.com/office/drawing/2014/main" id="{11A63ECF-8E68-4CF1-9CA7-1D0EF482EB26}"/>
                  </a:ext>
                </a:extLst>
              </p:cNvPr>
              <p:cNvGrpSpPr/>
              <p:nvPr/>
            </p:nvGrpSpPr>
            <p:grpSpPr>
              <a:xfrm>
                <a:off x="5078564" y="6178579"/>
                <a:ext cx="674040" cy="200439"/>
                <a:chOff x="8773830" y="4177977"/>
                <a:chExt cx="757312" cy="225202"/>
              </a:xfrm>
            </p:grpSpPr>
            <p:sp>
              <p:nvSpPr>
                <p:cNvPr id="230" name="Freeform: Shape 229">
                  <a:extLst>
                    <a:ext uri="{FF2B5EF4-FFF2-40B4-BE49-F238E27FC236}">
                      <a16:creationId xmlns:a16="http://schemas.microsoft.com/office/drawing/2014/main" id="{AE861D72-8C73-43A4-99FC-91FF4C5D7C8F}"/>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201783F9-5BF0-4672-8133-E84DBAC3E65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C4D300E0-D888-4A88-BDA4-C79C05B68F7F}"/>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33" name="Group 232">
              <a:extLst>
                <a:ext uri="{FF2B5EF4-FFF2-40B4-BE49-F238E27FC236}">
                  <a16:creationId xmlns:a16="http://schemas.microsoft.com/office/drawing/2014/main" id="{EB6A86D5-DF0D-4B50-8DBE-941F316D5E76}"/>
                </a:ext>
              </a:extLst>
            </p:cNvPr>
            <p:cNvGrpSpPr/>
            <p:nvPr/>
          </p:nvGrpSpPr>
          <p:grpSpPr>
            <a:xfrm>
              <a:off x="7050439" y="5228502"/>
              <a:ext cx="968156" cy="719981"/>
              <a:chOff x="4931506" y="5768408"/>
              <a:chExt cx="968156" cy="719981"/>
            </a:xfrm>
          </p:grpSpPr>
          <p:sp>
            <p:nvSpPr>
              <p:cNvPr id="234" name="Rectangle: Rounded Corners 233">
                <a:extLst>
                  <a:ext uri="{FF2B5EF4-FFF2-40B4-BE49-F238E27FC236}">
                    <a16:creationId xmlns:a16="http://schemas.microsoft.com/office/drawing/2014/main" id="{E7FE48FA-E7F0-4A7C-BC12-EE340A019F51}"/>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35" name="Title 1">
                <a:extLst>
                  <a:ext uri="{FF2B5EF4-FFF2-40B4-BE49-F238E27FC236}">
                    <a16:creationId xmlns:a16="http://schemas.microsoft.com/office/drawing/2014/main" id="{7235E263-0B9B-4636-92EC-39EFDEB7FB0C}"/>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36" name="Title 1">
                <a:extLst>
                  <a:ext uri="{FF2B5EF4-FFF2-40B4-BE49-F238E27FC236}">
                    <a16:creationId xmlns:a16="http://schemas.microsoft.com/office/drawing/2014/main" id="{762961BF-AA8C-467F-AACB-02F73EF74BE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37" name="Group 236">
                <a:extLst>
                  <a:ext uri="{FF2B5EF4-FFF2-40B4-BE49-F238E27FC236}">
                    <a16:creationId xmlns:a16="http://schemas.microsoft.com/office/drawing/2014/main" id="{D2BC3D07-954F-44AF-A0A0-0234917724A1}"/>
                  </a:ext>
                </a:extLst>
              </p:cNvPr>
              <p:cNvGrpSpPr/>
              <p:nvPr/>
            </p:nvGrpSpPr>
            <p:grpSpPr>
              <a:xfrm>
                <a:off x="5078564" y="6178579"/>
                <a:ext cx="674040" cy="200439"/>
                <a:chOff x="8773830" y="4177977"/>
                <a:chExt cx="757312" cy="225202"/>
              </a:xfrm>
            </p:grpSpPr>
            <p:sp>
              <p:nvSpPr>
                <p:cNvPr id="238" name="Freeform: Shape 237">
                  <a:extLst>
                    <a:ext uri="{FF2B5EF4-FFF2-40B4-BE49-F238E27FC236}">
                      <a16:creationId xmlns:a16="http://schemas.microsoft.com/office/drawing/2014/main" id="{1F535978-8142-45C0-88A4-A7FBD093524B}"/>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74C53430-E281-4508-9153-E2E485B227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4B22734B-3673-44A8-8E8D-21E8C362835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41" name="Group 240">
              <a:extLst>
                <a:ext uri="{FF2B5EF4-FFF2-40B4-BE49-F238E27FC236}">
                  <a16:creationId xmlns:a16="http://schemas.microsoft.com/office/drawing/2014/main" id="{CABE06F6-A812-4CE5-867E-524F4A988FB0}"/>
                </a:ext>
              </a:extLst>
            </p:cNvPr>
            <p:cNvGrpSpPr/>
            <p:nvPr/>
          </p:nvGrpSpPr>
          <p:grpSpPr>
            <a:xfrm>
              <a:off x="8297262" y="5228502"/>
              <a:ext cx="968156" cy="719981"/>
              <a:chOff x="4931506" y="5768408"/>
              <a:chExt cx="968156" cy="719981"/>
            </a:xfrm>
          </p:grpSpPr>
          <p:sp>
            <p:nvSpPr>
              <p:cNvPr id="242" name="Rectangle: Rounded Corners 241">
                <a:extLst>
                  <a:ext uri="{FF2B5EF4-FFF2-40B4-BE49-F238E27FC236}">
                    <a16:creationId xmlns:a16="http://schemas.microsoft.com/office/drawing/2014/main" id="{B6FDE03D-65AF-4B3C-BE07-B9A4D7E838C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43" name="Title 1">
                <a:extLst>
                  <a:ext uri="{FF2B5EF4-FFF2-40B4-BE49-F238E27FC236}">
                    <a16:creationId xmlns:a16="http://schemas.microsoft.com/office/drawing/2014/main" id="{03F850A9-8148-455B-8F28-3C2C762D9014}"/>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44" name="Title 1">
                <a:extLst>
                  <a:ext uri="{FF2B5EF4-FFF2-40B4-BE49-F238E27FC236}">
                    <a16:creationId xmlns:a16="http://schemas.microsoft.com/office/drawing/2014/main" id="{F1925F3A-8D3E-44EF-BA62-7C4A4A1AEFB8}"/>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45" name="Group 244">
                <a:extLst>
                  <a:ext uri="{FF2B5EF4-FFF2-40B4-BE49-F238E27FC236}">
                    <a16:creationId xmlns:a16="http://schemas.microsoft.com/office/drawing/2014/main" id="{359B13B5-358F-4706-8D3F-FD706120B1DF}"/>
                  </a:ext>
                </a:extLst>
              </p:cNvPr>
              <p:cNvGrpSpPr/>
              <p:nvPr/>
            </p:nvGrpSpPr>
            <p:grpSpPr>
              <a:xfrm>
                <a:off x="5078564" y="6178579"/>
                <a:ext cx="674040" cy="200439"/>
                <a:chOff x="8773830" y="4177977"/>
                <a:chExt cx="757312" cy="225202"/>
              </a:xfrm>
            </p:grpSpPr>
            <p:sp>
              <p:nvSpPr>
                <p:cNvPr id="246" name="Freeform: Shape 245">
                  <a:extLst>
                    <a:ext uri="{FF2B5EF4-FFF2-40B4-BE49-F238E27FC236}">
                      <a16:creationId xmlns:a16="http://schemas.microsoft.com/office/drawing/2014/main" id="{460FE019-49FB-4061-8F09-1C72179FF603}"/>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9679378B-AD03-4BD6-AC75-7A0825A7A05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F60E7807-83AC-422A-9365-BE1123B9CED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49" name="Group 248">
              <a:extLst>
                <a:ext uri="{FF2B5EF4-FFF2-40B4-BE49-F238E27FC236}">
                  <a16:creationId xmlns:a16="http://schemas.microsoft.com/office/drawing/2014/main" id="{C93A8A57-49E8-4FA2-91CF-85748DC5FE17}"/>
                </a:ext>
              </a:extLst>
            </p:cNvPr>
            <p:cNvGrpSpPr/>
            <p:nvPr/>
          </p:nvGrpSpPr>
          <p:grpSpPr>
            <a:xfrm>
              <a:off x="9544085" y="5228502"/>
              <a:ext cx="968156" cy="719981"/>
              <a:chOff x="4931506" y="5768408"/>
              <a:chExt cx="968156" cy="719981"/>
            </a:xfrm>
          </p:grpSpPr>
          <p:sp>
            <p:nvSpPr>
              <p:cNvPr id="250" name="Rectangle: Rounded Corners 249">
                <a:extLst>
                  <a:ext uri="{FF2B5EF4-FFF2-40B4-BE49-F238E27FC236}">
                    <a16:creationId xmlns:a16="http://schemas.microsoft.com/office/drawing/2014/main" id="{0C57FF8A-D950-4AB9-96BF-A8887DEEB8EF}"/>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1" name="Title 1">
                <a:extLst>
                  <a:ext uri="{FF2B5EF4-FFF2-40B4-BE49-F238E27FC236}">
                    <a16:creationId xmlns:a16="http://schemas.microsoft.com/office/drawing/2014/main" id="{1124B48F-2670-41BC-8DB0-C32AACA1D6E9}"/>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52" name="Title 1">
                <a:extLst>
                  <a:ext uri="{FF2B5EF4-FFF2-40B4-BE49-F238E27FC236}">
                    <a16:creationId xmlns:a16="http://schemas.microsoft.com/office/drawing/2014/main" id="{83CE0591-627F-4E75-AD6B-71E39BFC4F2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53" name="Group 252">
                <a:extLst>
                  <a:ext uri="{FF2B5EF4-FFF2-40B4-BE49-F238E27FC236}">
                    <a16:creationId xmlns:a16="http://schemas.microsoft.com/office/drawing/2014/main" id="{E6E8D472-48AB-4A30-AC34-6085E609AEB1}"/>
                  </a:ext>
                </a:extLst>
              </p:cNvPr>
              <p:cNvGrpSpPr/>
              <p:nvPr/>
            </p:nvGrpSpPr>
            <p:grpSpPr>
              <a:xfrm>
                <a:off x="5078564" y="6178579"/>
                <a:ext cx="674040" cy="200439"/>
                <a:chOff x="8773830" y="4177977"/>
                <a:chExt cx="757312" cy="225202"/>
              </a:xfrm>
            </p:grpSpPr>
            <p:sp>
              <p:nvSpPr>
                <p:cNvPr id="254" name="Freeform: Shape 253">
                  <a:extLst>
                    <a:ext uri="{FF2B5EF4-FFF2-40B4-BE49-F238E27FC236}">
                      <a16:creationId xmlns:a16="http://schemas.microsoft.com/office/drawing/2014/main" id="{23C36DA7-C9F0-42A3-8418-999FFDDA5F04}"/>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5" name="Freeform: Shape 254">
                  <a:extLst>
                    <a:ext uri="{FF2B5EF4-FFF2-40B4-BE49-F238E27FC236}">
                      <a16:creationId xmlns:a16="http://schemas.microsoft.com/office/drawing/2014/main" id="{99CE8415-6CCE-4052-B890-BCEBE1DAF85C}"/>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4EA5B471-ABF8-4521-9A06-3BBBDB2134B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57" name="Group 256">
              <a:extLst>
                <a:ext uri="{FF2B5EF4-FFF2-40B4-BE49-F238E27FC236}">
                  <a16:creationId xmlns:a16="http://schemas.microsoft.com/office/drawing/2014/main" id="{3A039CDE-E339-46AB-99C9-4E83C56088C9}"/>
                </a:ext>
              </a:extLst>
            </p:cNvPr>
            <p:cNvGrpSpPr/>
            <p:nvPr/>
          </p:nvGrpSpPr>
          <p:grpSpPr>
            <a:xfrm>
              <a:off x="10790906" y="5228502"/>
              <a:ext cx="968156" cy="719981"/>
              <a:chOff x="4931506" y="5768408"/>
              <a:chExt cx="968156" cy="719981"/>
            </a:xfrm>
          </p:grpSpPr>
          <p:sp>
            <p:nvSpPr>
              <p:cNvPr id="258" name="Rectangle: Rounded Corners 257">
                <a:extLst>
                  <a:ext uri="{FF2B5EF4-FFF2-40B4-BE49-F238E27FC236}">
                    <a16:creationId xmlns:a16="http://schemas.microsoft.com/office/drawing/2014/main" id="{8FB31678-5F77-4014-974C-EBB43726A3A2}"/>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9" name="Title 1">
                <a:extLst>
                  <a:ext uri="{FF2B5EF4-FFF2-40B4-BE49-F238E27FC236}">
                    <a16:creationId xmlns:a16="http://schemas.microsoft.com/office/drawing/2014/main" id="{0DCE7A34-FD09-4DAF-BA71-E574DB764696}"/>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60" name="Title 1">
                <a:extLst>
                  <a:ext uri="{FF2B5EF4-FFF2-40B4-BE49-F238E27FC236}">
                    <a16:creationId xmlns:a16="http://schemas.microsoft.com/office/drawing/2014/main" id="{46365D51-25FD-4AC8-BDA5-BFE8528C2312}"/>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61" name="Group 260">
                <a:extLst>
                  <a:ext uri="{FF2B5EF4-FFF2-40B4-BE49-F238E27FC236}">
                    <a16:creationId xmlns:a16="http://schemas.microsoft.com/office/drawing/2014/main" id="{A93E7830-89AA-47DF-BF30-82222DAF947E}"/>
                  </a:ext>
                </a:extLst>
              </p:cNvPr>
              <p:cNvGrpSpPr/>
              <p:nvPr/>
            </p:nvGrpSpPr>
            <p:grpSpPr>
              <a:xfrm>
                <a:off x="5078564" y="6178579"/>
                <a:ext cx="674040" cy="200439"/>
                <a:chOff x="8773830" y="4177977"/>
                <a:chExt cx="757312" cy="225202"/>
              </a:xfrm>
            </p:grpSpPr>
            <p:sp>
              <p:nvSpPr>
                <p:cNvPr id="262" name="Freeform: Shape 261">
                  <a:extLst>
                    <a:ext uri="{FF2B5EF4-FFF2-40B4-BE49-F238E27FC236}">
                      <a16:creationId xmlns:a16="http://schemas.microsoft.com/office/drawing/2014/main" id="{68E57A47-126A-4485-8294-CFD0DB104F8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B21A2F6E-E927-4D8C-B54B-B5187DBEBC9A}"/>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4" name="Freeform: Shape 263">
                  <a:extLst>
                    <a:ext uri="{FF2B5EF4-FFF2-40B4-BE49-F238E27FC236}">
                      <a16:creationId xmlns:a16="http://schemas.microsoft.com/office/drawing/2014/main" id="{8D1C072B-7107-4276-95E2-13E60430B59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265" name="Straight Arrow Connector 264">
              <a:extLst>
                <a:ext uri="{FF2B5EF4-FFF2-40B4-BE49-F238E27FC236}">
                  <a16:creationId xmlns:a16="http://schemas.microsoft.com/office/drawing/2014/main" id="{980FFBE7-E4E4-438E-95C9-7E24B1B5E350}"/>
                </a:ext>
              </a:extLst>
            </p:cNvPr>
            <p:cNvCxnSpPr>
              <a:cxnSpLocks/>
            </p:cNvCxnSpPr>
            <p:nvPr/>
          </p:nvCxnSpPr>
          <p:spPr>
            <a:xfrm>
              <a:off x="10696875" y="4450742"/>
              <a:ext cx="0" cy="63093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CC06E252-9E88-432E-81E4-78644489198B}"/>
                </a:ext>
              </a:extLst>
            </p:cNvPr>
            <p:cNvGrpSpPr/>
            <p:nvPr/>
          </p:nvGrpSpPr>
          <p:grpSpPr>
            <a:xfrm>
              <a:off x="8008822" y="2442801"/>
              <a:ext cx="822960" cy="1184981"/>
              <a:chOff x="7311480" y="2442801"/>
              <a:chExt cx="822960" cy="1184981"/>
            </a:xfrm>
          </p:grpSpPr>
          <p:sp>
            <p:nvSpPr>
              <p:cNvPr id="268" name="Title 1">
                <a:extLst>
                  <a:ext uri="{FF2B5EF4-FFF2-40B4-BE49-F238E27FC236}">
                    <a16:creationId xmlns:a16="http://schemas.microsoft.com/office/drawing/2014/main" id="{84CE57BF-21DF-4D41-A05E-C6C438361ECC}"/>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269" name="Rectangle: Rounded Corners 268">
                <a:extLst>
                  <a:ext uri="{FF2B5EF4-FFF2-40B4-BE49-F238E27FC236}">
                    <a16:creationId xmlns:a16="http://schemas.microsoft.com/office/drawing/2014/main" id="{3772E6A3-462B-49E0-9EC5-DD41338DF98A}"/>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70" name="Graphic 13">
                <a:extLst>
                  <a:ext uri="{FF2B5EF4-FFF2-40B4-BE49-F238E27FC236}">
                    <a16:creationId xmlns:a16="http://schemas.microsoft.com/office/drawing/2014/main" id="{A82D610C-21C3-4EAD-8049-475FD018499E}"/>
                  </a:ext>
                </a:extLst>
              </p:cNvPr>
              <p:cNvGrpSpPr/>
              <p:nvPr/>
            </p:nvGrpSpPr>
            <p:grpSpPr>
              <a:xfrm>
                <a:off x="7452453" y="2949973"/>
                <a:ext cx="541014" cy="532658"/>
                <a:chOff x="4862512" y="2214562"/>
                <a:chExt cx="2466975" cy="2428875"/>
              </a:xfrm>
            </p:grpSpPr>
            <p:sp>
              <p:nvSpPr>
                <p:cNvPr id="271" name="Freeform: Shape 270">
                  <a:extLst>
                    <a:ext uri="{FF2B5EF4-FFF2-40B4-BE49-F238E27FC236}">
                      <a16:creationId xmlns:a16="http://schemas.microsoft.com/office/drawing/2014/main" id="{9C1F611A-1EDE-48EE-9DCA-38AA6497B81F}"/>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42A75428-0A1C-4940-9EE7-EC6BE1042137}"/>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3" name="Freeform: Shape 272">
                  <a:extLst>
                    <a:ext uri="{FF2B5EF4-FFF2-40B4-BE49-F238E27FC236}">
                      <a16:creationId xmlns:a16="http://schemas.microsoft.com/office/drawing/2014/main" id="{D6872AD9-1790-4FF8-85D3-20F6D8F5A453}"/>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F3B8AB29-0A47-4AE4-9219-9FFEBC35E638}"/>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75" name="Group 274">
              <a:extLst>
                <a:ext uri="{FF2B5EF4-FFF2-40B4-BE49-F238E27FC236}">
                  <a16:creationId xmlns:a16="http://schemas.microsoft.com/office/drawing/2014/main" id="{D0E64226-7BFE-470F-8AE1-2F39A1C8D7B0}"/>
                </a:ext>
              </a:extLst>
            </p:cNvPr>
            <p:cNvGrpSpPr/>
            <p:nvPr/>
          </p:nvGrpSpPr>
          <p:grpSpPr>
            <a:xfrm>
              <a:off x="9462435" y="1781025"/>
              <a:ext cx="2468880" cy="2669717"/>
              <a:chOff x="8765093" y="1781025"/>
              <a:chExt cx="2468880" cy="2669717"/>
            </a:xfrm>
          </p:grpSpPr>
          <p:sp>
            <p:nvSpPr>
              <p:cNvPr id="276" name="Rectangle: Rounded Corners 275">
                <a:extLst>
                  <a:ext uri="{FF2B5EF4-FFF2-40B4-BE49-F238E27FC236}">
                    <a16:creationId xmlns:a16="http://schemas.microsoft.com/office/drawing/2014/main" id="{E4B82191-2B15-4865-8F5E-1D15544D8C8D}"/>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7" name="Title 1">
                <a:extLst>
                  <a:ext uri="{FF2B5EF4-FFF2-40B4-BE49-F238E27FC236}">
                    <a16:creationId xmlns:a16="http://schemas.microsoft.com/office/drawing/2014/main" id="{33F4FC19-75A8-452A-ABCC-A7ABEFD89134}"/>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278" name="Group 277">
                <a:extLst>
                  <a:ext uri="{FF2B5EF4-FFF2-40B4-BE49-F238E27FC236}">
                    <a16:creationId xmlns:a16="http://schemas.microsoft.com/office/drawing/2014/main" id="{D296040C-7FE7-4274-8A9D-817708F47713}"/>
                  </a:ext>
                </a:extLst>
              </p:cNvPr>
              <p:cNvGrpSpPr/>
              <p:nvPr/>
            </p:nvGrpSpPr>
            <p:grpSpPr>
              <a:xfrm>
                <a:off x="9162785" y="2570190"/>
                <a:ext cx="1673497" cy="1292225"/>
                <a:chOff x="9196711" y="2690054"/>
                <a:chExt cx="1673497" cy="1292225"/>
              </a:xfrm>
            </p:grpSpPr>
            <p:grpSp>
              <p:nvGrpSpPr>
                <p:cNvPr id="279" name="Group 4">
                  <a:extLst>
                    <a:ext uri="{FF2B5EF4-FFF2-40B4-BE49-F238E27FC236}">
                      <a16:creationId xmlns:a16="http://schemas.microsoft.com/office/drawing/2014/main" id="{03F3C2CD-8352-432B-B2D9-F806121AF454}"/>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283" name="Freeform 5">
                    <a:extLst>
                      <a:ext uri="{FF2B5EF4-FFF2-40B4-BE49-F238E27FC236}">
                        <a16:creationId xmlns:a16="http://schemas.microsoft.com/office/drawing/2014/main" id="{BB9ED18F-6529-4712-ADD0-9F253CA48969}"/>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4" name="Freeform 6">
                    <a:extLst>
                      <a:ext uri="{FF2B5EF4-FFF2-40B4-BE49-F238E27FC236}">
                        <a16:creationId xmlns:a16="http://schemas.microsoft.com/office/drawing/2014/main" id="{2192E98A-9A2F-4783-98AD-0D222B456496}"/>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0" name="Group 279">
                  <a:extLst>
                    <a:ext uri="{FF2B5EF4-FFF2-40B4-BE49-F238E27FC236}">
                      <a16:creationId xmlns:a16="http://schemas.microsoft.com/office/drawing/2014/main" id="{59FAED09-854C-461E-A9B8-94A315603B5E}"/>
                    </a:ext>
                  </a:extLst>
                </p:cNvPr>
                <p:cNvGrpSpPr/>
                <p:nvPr/>
              </p:nvGrpSpPr>
              <p:grpSpPr>
                <a:xfrm>
                  <a:off x="10267693" y="2983633"/>
                  <a:ext cx="602515" cy="602515"/>
                  <a:chOff x="7211505" y="4977353"/>
                  <a:chExt cx="989814" cy="989814"/>
                </a:xfrm>
              </p:grpSpPr>
              <p:sp>
                <p:nvSpPr>
                  <p:cNvPr id="281" name="Oval 280">
                    <a:extLst>
                      <a:ext uri="{FF2B5EF4-FFF2-40B4-BE49-F238E27FC236}">
                        <a16:creationId xmlns:a16="http://schemas.microsoft.com/office/drawing/2014/main" id="{01071870-4137-416F-BA88-96B4F1771AB6}"/>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Processing_E9F5" title="Icon of two interlocked gears">
                    <a:extLst>
                      <a:ext uri="{FF2B5EF4-FFF2-40B4-BE49-F238E27FC236}">
                        <a16:creationId xmlns:a16="http://schemas.microsoft.com/office/drawing/2014/main" id="{A7C7F526-0BBB-4260-8014-6C3EF0FF3BDE}"/>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Tree>
    <p:extLst>
      <p:ext uri="{BB962C8B-B14F-4D97-AF65-F5344CB8AC3E}">
        <p14:creationId xmlns:p14="http://schemas.microsoft.com/office/powerpoint/2010/main" val="203412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7" y="632779"/>
            <a:ext cx="7406640" cy="410369"/>
          </a:xfrm>
        </p:spPr>
        <p:txBody>
          <a:bodyPr/>
          <a:lstStyle/>
          <a:p>
            <a:r>
              <a:rPr lang="en-US"/>
              <a:t>Serverless Kubernetes using AKS virtual nodes</a:t>
            </a:r>
          </a:p>
        </p:txBody>
      </p:sp>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175432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Elastically provision compute capacity </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in seconds </a:t>
            </a:r>
          </a:p>
          <a:p>
            <a:pPr marL="274320" lvl="0" indent="-274320">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No infrastructure to manage</a:t>
            </a:r>
          </a:p>
          <a:p>
            <a:pPr marL="274320" lvl="0" indent="-274320">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Built on open sourced Virtual Kubelet </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technology, donated to the Cloud Native</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Computing Foundation (CNCF)</a:t>
            </a:r>
          </a:p>
        </p:txBody>
      </p:sp>
      <p:grpSp>
        <p:nvGrpSpPr>
          <p:cNvPr id="2" name="Group 1" descr="serverless scaling conceptual diagram">
            <a:extLst>
              <a:ext uri="{FF2B5EF4-FFF2-40B4-BE49-F238E27FC236}">
                <a16:creationId xmlns:a16="http://schemas.microsoft.com/office/drawing/2014/main" id="{C91DECCA-0D1D-40BF-93D9-246FAC86E324}"/>
              </a:ext>
            </a:extLst>
          </p:cNvPr>
          <p:cNvGrpSpPr/>
          <p:nvPr/>
        </p:nvGrpSpPr>
        <p:grpSpPr>
          <a:xfrm>
            <a:off x="6015902" y="2196368"/>
            <a:ext cx="4562475" cy="3398596"/>
            <a:chOff x="6015902" y="2196368"/>
            <a:chExt cx="4562475" cy="3398596"/>
          </a:xfrm>
        </p:grpSpPr>
        <p:sp>
          <p:nvSpPr>
            <p:cNvPr id="86" name="Rectangle: Rounded Corners 118">
              <a:extLst>
                <a:ext uri="{FF2B5EF4-FFF2-40B4-BE49-F238E27FC236}">
                  <a16:creationId xmlns:a16="http://schemas.microsoft.com/office/drawing/2014/main" id="{5E240C26-A6BC-4FBD-8C91-53C0F333486F}"/>
                </a:ext>
              </a:extLst>
            </p:cNvPr>
            <p:cNvSpPr/>
            <p:nvPr/>
          </p:nvSpPr>
          <p:spPr bwMode="auto">
            <a:xfrm>
              <a:off x="6015902" y="2453305"/>
              <a:ext cx="945564" cy="107147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8" name="Title 1">
              <a:extLst>
                <a:ext uri="{FF2B5EF4-FFF2-40B4-BE49-F238E27FC236}">
                  <a16:creationId xmlns:a16="http://schemas.microsoft.com/office/drawing/2014/main" id="{7030490F-3A09-4582-8AF1-4BF3F176D8E3}"/>
                </a:ext>
              </a:extLst>
            </p:cNvPr>
            <p:cNvSpPr txBox="1">
              <a:spLocks/>
            </p:cNvSpPr>
            <p:nvPr/>
          </p:nvSpPr>
          <p:spPr>
            <a:xfrm>
              <a:off x="6163143" y="2196368"/>
              <a:ext cx="651082"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Node</a:t>
              </a:r>
            </a:p>
          </p:txBody>
        </p:sp>
        <p:sp>
          <p:nvSpPr>
            <p:cNvPr id="89" name="Title 1">
              <a:extLst>
                <a:ext uri="{FF2B5EF4-FFF2-40B4-BE49-F238E27FC236}">
                  <a16:creationId xmlns:a16="http://schemas.microsoft.com/office/drawing/2014/main" id="{626B7948-9A14-4812-95D2-28D2A8B99F83}"/>
                </a:ext>
              </a:extLst>
            </p:cNvPr>
            <p:cNvSpPr txBox="1">
              <a:spLocks/>
            </p:cNvSpPr>
            <p:nvPr/>
          </p:nvSpPr>
          <p:spPr>
            <a:xfrm>
              <a:off x="6208272" y="2504954"/>
              <a:ext cx="560824"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Pods</a:t>
              </a:r>
            </a:p>
          </p:txBody>
        </p:sp>
        <p:grpSp>
          <p:nvGrpSpPr>
            <p:cNvPr id="90" name="Group 89">
              <a:extLst>
                <a:ext uri="{FF2B5EF4-FFF2-40B4-BE49-F238E27FC236}">
                  <a16:creationId xmlns:a16="http://schemas.microsoft.com/office/drawing/2014/main" id="{B327257B-5F14-4B63-9B0E-D0A08518408A}"/>
                </a:ext>
              </a:extLst>
            </p:cNvPr>
            <p:cNvGrpSpPr/>
            <p:nvPr/>
          </p:nvGrpSpPr>
          <p:grpSpPr>
            <a:xfrm>
              <a:off x="6173928" y="2765789"/>
              <a:ext cx="629512" cy="638065"/>
              <a:chOff x="2288401" y="2560320"/>
              <a:chExt cx="584604" cy="592548"/>
            </a:xfrm>
          </p:grpSpPr>
          <p:sp>
            <p:nvSpPr>
              <p:cNvPr id="91" name="Freeform: Shape 90">
                <a:extLst>
                  <a:ext uri="{FF2B5EF4-FFF2-40B4-BE49-F238E27FC236}">
                    <a16:creationId xmlns:a16="http://schemas.microsoft.com/office/drawing/2014/main" id="{973F1A60-BCD8-467D-A785-A2E6FD5E9FD1}"/>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92" name="Freeform: Shape 91">
                <a:extLst>
                  <a:ext uri="{FF2B5EF4-FFF2-40B4-BE49-F238E27FC236}">
                    <a16:creationId xmlns:a16="http://schemas.microsoft.com/office/drawing/2014/main" id="{98746E66-31A5-42D1-BC18-E717F1C1010E}"/>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93" name="Freeform: Shape 92">
                <a:extLst>
                  <a:ext uri="{FF2B5EF4-FFF2-40B4-BE49-F238E27FC236}">
                    <a16:creationId xmlns:a16="http://schemas.microsoft.com/office/drawing/2014/main" id="{DEFFDB8D-DA88-4A97-9E4F-4E9A54F24649}"/>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94" name="Freeform: Shape 93">
                <a:extLst>
                  <a:ext uri="{FF2B5EF4-FFF2-40B4-BE49-F238E27FC236}">
                    <a16:creationId xmlns:a16="http://schemas.microsoft.com/office/drawing/2014/main" id="{AFA02D9D-2B1A-4F9F-B8A0-045690FC4E84}"/>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sp>
          <p:nvSpPr>
            <p:cNvPr id="95" name="Rectangle: Rounded Corners 118">
              <a:extLst>
                <a:ext uri="{FF2B5EF4-FFF2-40B4-BE49-F238E27FC236}">
                  <a16:creationId xmlns:a16="http://schemas.microsoft.com/office/drawing/2014/main" id="{18A96967-CFED-4DFB-BFEA-F199FC33A3E1}"/>
                </a:ext>
              </a:extLst>
            </p:cNvPr>
            <p:cNvSpPr/>
            <p:nvPr/>
          </p:nvSpPr>
          <p:spPr bwMode="auto">
            <a:xfrm>
              <a:off x="7428337" y="2453305"/>
              <a:ext cx="945564" cy="107147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6" name="Title 1">
              <a:extLst>
                <a:ext uri="{FF2B5EF4-FFF2-40B4-BE49-F238E27FC236}">
                  <a16:creationId xmlns:a16="http://schemas.microsoft.com/office/drawing/2014/main" id="{B97AE4A8-DBBE-40C6-854B-21BCD3080673}"/>
                </a:ext>
              </a:extLst>
            </p:cNvPr>
            <p:cNvSpPr txBox="1">
              <a:spLocks/>
            </p:cNvSpPr>
            <p:nvPr/>
          </p:nvSpPr>
          <p:spPr>
            <a:xfrm>
              <a:off x="7575578" y="2196368"/>
              <a:ext cx="651082"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Node</a:t>
              </a:r>
            </a:p>
          </p:txBody>
        </p:sp>
        <p:sp>
          <p:nvSpPr>
            <p:cNvPr id="97" name="Title 1">
              <a:extLst>
                <a:ext uri="{FF2B5EF4-FFF2-40B4-BE49-F238E27FC236}">
                  <a16:creationId xmlns:a16="http://schemas.microsoft.com/office/drawing/2014/main" id="{DD85A4A6-7055-4D0D-87E0-AC6E78B134DC}"/>
                </a:ext>
              </a:extLst>
            </p:cNvPr>
            <p:cNvSpPr txBox="1">
              <a:spLocks/>
            </p:cNvSpPr>
            <p:nvPr/>
          </p:nvSpPr>
          <p:spPr>
            <a:xfrm>
              <a:off x="7620707" y="2504954"/>
              <a:ext cx="560824"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Pods</a:t>
              </a:r>
            </a:p>
          </p:txBody>
        </p:sp>
        <p:grpSp>
          <p:nvGrpSpPr>
            <p:cNvPr id="98" name="Group 97">
              <a:extLst>
                <a:ext uri="{FF2B5EF4-FFF2-40B4-BE49-F238E27FC236}">
                  <a16:creationId xmlns:a16="http://schemas.microsoft.com/office/drawing/2014/main" id="{DA04B25F-25A0-4BE6-9C33-25813A8ED33E}"/>
                </a:ext>
              </a:extLst>
            </p:cNvPr>
            <p:cNvGrpSpPr/>
            <p:nvPr/>
          </p:nvGrpSpPr>
          <p:grpSpPr>
            <a:xfrm>
              <a:off x="7586363" y="2765789"/>
              <a:ext cx="629512" cy="638065"/>
              <a:chOff x="2288401" y="2560320"/>
              <a:chExt cx="584604" cy="592548"/>
            </a:xfrm>
          </p:grpSpPr>
          <p:sp>
            <p:nvSpPr>
              <p:cNvPr id="99" name="Freeform: Shape 98">
                <a:extLst>
                  <a:ext uri="{FF2B5EF4-FFF2-40B4-BE49-F238E27FC236}">
                    <a16:creationId xmlns:a16="http://schemas.microsoft.com/office/drawing/2014/main" id="{C2EE0922-0210-409A-82B0-BC30976DCEF9}"/>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100" name="Freeform: Shape 99">
                <a:extLst>
                  <a:ext uri="{FF2B5EF4-FFF2-40B4-BE49-F238E27FC236}">
                    <a16:creationId xmlns:a16="http://schemas.microsoft.com/office/drawing/2014/main" id="{C504E019-84D5-4A12-B083-487C48023306}"/>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87B92513-0509-4F51-8854-5C9BD30BE9B4}"/>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102" name="Freeform: Shape 101">
                <a:extLst>
                  <a:ext uri="{FF2B5EF4-FFF2-40B4-BE49-F238E27FC236}">
                    <a16:creationId xmlns:a16="http://schemas.microsoft.com/office/drawing/2014/main" id="{3C3EF221-6133-4C1F-8FDA-846612E2425C}"/>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sp>
          <p:nvSpPr>
            <p:cNvPr id="103" name="Title 1">
              <a:extLst>
                <a:ext uri="{FF2B5EF4-FFF2-40B4-BE49-F238E27FC236}">
                  <a16:creationId xmlns:a16="http://schemas.microsoft.com/office/drawing/2014/main" id="{BDA7F60F-6214-4A98-86C1-FAA43DA49937}"/>
                </a:ext>
              </a:extLst>
            </p:cNvPr>
            <p:cNvSpPr txBox="1">
              <a:spLocks/>
            </p:cNvSpPr>
            <p:nvPr/>
          </p:nvSpPr>
          <p:spPr>
            <a:xfrm>
              <a:off x="6738870" y="3895223"/>
              <a:ext cx="914195" cy="33855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100" spc="0">
                  <a:solidFill>
                    <a:srgbClr val="000000"/>
                  </a:solidFill>
                  <a:latin typeface="Segoe UI Semibold" panose="020B0702040204020203" pitchFamily="34" charset="0"/>
                  <a:cs typeface="Segoe UI Semibold" panose="020B0702040204020203" pitchFamily="34" charset="0"/>
                </a:rPr>
                <a:t>Kubernetes control plane</a:t>
              </a:r>
            </a:p>
          </p:txBody>
        </p:sp>
        <p:cxnSp>
          <p:nvCxnSpPr>
            <p:cNvPr id="104" name="Connector: Elbow 103">
              <a:extLst>
                <a:ext uri="{FF2B5EF4-FFF2-40B4-BE49-F238E27FC236}">
                  <a16:creationId xmlns:a16="http://schemas.microsoft.com/office/drawing/2014/main" id="{A2149D1D-7A1B-40A5-87F2-74479F24F2BD}"/>
                </a:ext>
              </a:extLst>
            </p:cNvPr>
            <p:cNvCxnSpPr>
              <a:cxnSpLocks/>
              <a:stCxn id="103" idx="0"/>
              <a:endCxn id="86" idx="2"/>
            </p:cNvCxnSpPr>
            <p:nvPr/>
          </p:nvCxnSpPr>
          <p:spPr>
            <a:xfrm rot="16200000" flipV="1">
              <a:off x="6657106" y="3356361"/>
              <a:ext cx="370440" cy="707284"/>
            </a:xfrm>
            <a:prstGeom prst="bentConnector3">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5A8A9768-4285-4D9D-8AC3-87AA71543803}"/>
                </a:ext>
              </a:extLst>
            </p:cNvPr>
            <p:cNvCxnSpPr>
              <a:cxnSpLocks/>
              <a:stCxn id="103" idx="0"/>
              <a:endCxn id="95" idx="2"/>
            </p:cNvCxnSpPr>
            <p:nvPr/>
          </p:nvCxnSpPr>
          <p:spPr>
            <a:xfrm rot="5400000" flipH="1" flipV="1">
              <a:off x="7363323" y="3357428"/>
              <a:ext cx="370440" cy="705151"/>
            </a:xfrm>
            <a:prstGeom prst="bentConnector3">
              <a:avLst>
                <a:gd name="adj1" fmla="val 5000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6" name="Title 1">
              <a:extLst>
                <a:ext uri="{FF2B5EF4-FFF2-40B4-BE49-F238E27FC236}">
                  <a16:creationId xmlns:a16="http://schemas.microsoft.com/office/drawing/2014/main" id="{E85D955B-2570-4C1F-8124-4095616CEB0E}"/>
                </a:ext>
              </a:extLst>
            </p:cNvPr>
            <p:cNvSpPr txBox="1">
              <a:spLocks/>
            </p:cNvSpPr>
            <p:nvPr/>
          </p:nvSpPr>
          <p:spPr>
            <a:xfrm>
              <a:off x="9013002" y="3437264"/>
              <a:ext cx="1536346"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200" spc="0">
                  <a:solidFill>
                    <a:srgbClr val="000000"/>
                  </a:solidFill>
                  <a:latin typeface="Segoe UI Semibold" panose="020B0702040204020203" pitchFamily="34" charset="0"/>
                  <a:cs typeface="Segoe UI Semibold" panose="020B0702040204020203" pitchFamily="34" charset="0"/>
                </a:rPr>
                <a:t>Azure Container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Instances (ACI)</a:t>
              </a:r>
            </a:p>
          </p:txBody>
        </p:sp>
        <p:grpSp>
          <p:nvGrpSpPr>
            <p:cNvPr id="107" name="Group 106">
              <a:extLst>
                <a:ext uri="{FF2B5EF4-FFF2-40B4-BE49-F238E27FC236}">
                  <a16:creationId xmlns:a16="http://schemas.microsoft.com/office/drawing/2014/main" id="{09F73F26-445E-41E6-8301-E83383F8A61C}"/>
                </a:ext>
              </a:extLst>
            </p:cNvPr>
            <p:cNvGrpSpPr/>
            <p:nvPr/>
          </p:nvGrpSpPr>
          <p:grpSpPr>
            <a:xfrm>
              <a:off x="9013003" y="3881113"/>
              <a:ext cx="1565374" cy="1576264"/>
              <a:chOff x="8228137" y="3881113"/>
              <a:chExt cx="1565374" cy="1576264"/>
            </a:xfrm>
          </p:grpSpPr>
          <p:sp>
            <p:nvSpPr>
              <p:cNvPr id="108" name="Rectangle: Rounded Corners 118">
                <a:extLst>
                  <a:ext uri="{FF2B5EF4-FFF2-40B4-BE49-F238E27FC236}">
                    <a16:creationId xmlns:a16="http://schemas.microsoft.com/office/drawing/2014/main" id="{9E7815A7-61FD-4B8F-8E58-BB58F8E2DF31}"/>
                  </a:ext>
                </a:extLst>
              </p:cNvPr>
              <p:cNvSpPr/>
              <p:nvPr/>
            </p:nvSpPr>
            <p:spPr bwMode="auto">
              <a:xfrm>
                <a:off x="8228137" y="3881113"/>
                <a:ext cx="1565374" cy="157626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9" name="Title 1">
                <a:extLst>
                  <a:ext uri="{FF2B5EF4-FFF2-40B4-BE49-F238E27FC236}">
                    <a16:creationId xmlns:a16="http://schemas.microsoft.com/office/drawing/2014/main" id="{1652F37C-68C0-4B93-BD1A-DD531C7F71DB}"/>
                  </a:ext>
                </a:extLst>
              </p:cNvPr>
              <p:cNvSpPr txBox="1">
                <a:spLocks/>
              </p:cNvSpPr>
              <p:nvPr/>
            </p:nvSpPr>
            <p:spPr>
              <a:xfrm>
                <a:off x="8621536" y="4012870"/>
                <a:ext cx="778576"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Pods</a:t>
                </a:r>
              </a:p>
            </p:txBody>
          </p:sp>
        </p:grpSp>
        <p:cxnSp>
          <p:nvCxnSpPr>
            <p:cNvPr id="110" name="Straight Arrow Connector 109">
              <a:extLst>
                <a:ext uri="{FF2B5EF4-FFF2-40B4-BE49-F238E27FC236}">
                  <a16:creationId xmlns:a16="http://schemas.microsoft.com/office/drawing/2014/main" id="{ECFA73B3-B3DC-4DE9-A790-2F30E480582F}"/>
                </a:ext>
              </a:extLst>
            </p:cNvPr>
            <p:cNvCxnSpPr>
              <a:cxnSpLocks/>
            </p:cNvCxnSpPr>
            <p:nvPr/>
          </p:nvCxnSpPr>
          <p:spPr>
            <a:xfrm>
              <a:off x="7726388" y="4835207"/>
              <a:ext cx="127719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1" name="Rectangle: Rounded Corners 118">
              <a:extLst>
                <a:ext uri="{FF2B5EF4-FFF2-40B4-BE49-F238E27FC236}">
                  <a16:creationId xmlns:a16="http://schemas.microsoft.com/office/drawing/2014/main" id="{57317407-E990-4433-98D7-6762955262A1}"/>
                </a:ext>
              </a:extLst>
            </p:cNvPr>
            <p:cNvSpPr/>
            <p:nvPr/>
          </p:nvSpPr>
          <p:spPr bwMode="auto">
            <a:xfrm>
              <a:off x="6663416" y="4304855"/>
              <a:ext cx="1062972" cy="106070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12" name="Group 111">
              <a:extLst>
                <a:ext uri="{FF2B5EF4-FFF2-40B4-BE49-F238E27FC236}">
                  <a16:creationId xmlns:a16="http://schemas.microsoft.com/office/drawing/2014/main" id="{F7702660-DE41-4752-AF88-72B12F793534}"/>
                </a:ext>
              </a:extLst>
            </p:cNvPr>
            <p:cNvGrpSpPr/>
            <p:nvPr/>
          </p:nvGrpSpPr>
          <p:grpSpPr>
            <a:xfrm>
              <a:off x="6905111" y="4411376"/>
              <a:ext cx="579583" cy="285236"/>
              <a:chOff x="7548107" y="3974103"/>
              <a:chExt cx="579583" cy="285236"/>
            </a:xfrm>
          </p:grpSpPr>
          <p:sp>
            <p:nvSpPr>
              <p:cNvPr id="113" name="Freeform: Shape 112">
                <a:extLst>
                  <a:ext uri="{FF2B5EF4-FFF2-40B4-BE49-F238E27FC236}">
                    <a16:creationId xmlns:a16="http://schemas.microsoft.com/office/drawing/2014/main" id="{43285338-E73F-4BD6-A6CC-A78C672D2950}"/>
                  </a:ext>
                </a:extLst>
              </p:cNvPr>
              <p:cNvSpPr/>
              <p:nvPr/>
            </p:nvSpPr>
            <p:spPr>
              <a:xfrm>
                <a:off x="7548107" y="3974103"/>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14" name="Freeform: Shape 113">
                <a:extLst>
                  <a:ext uri="{FF2B5EF4-FFF2-40B4-BE49-F238E27FC236}">
                    <a16:creationId xmlns:a16="http://schemas.microsoft.com/office/drawing/2014/main" id="{EF1F89C7-0194-4694-B929-F05B746A5852}"/>
                  </a:ext>
                </a:extLst>
              </p:cNvPr>
              <p:cNvSpPr/>
              <p:nvPr/>
            </p:nvSpPr>
            <p:spPr>
              <a:xfrm>
                <a:off x="7867419" y="3974103"/>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sp>
          <p:nvSpPr>
            <p:cNvPr id="115" name="Freeform: Shape 114">
              <a:extLst>
                <a:ext uri="{FF2B5EF4-FFF2-40B4-BE49-F238E27FC236}">
                  <a16:creationId xmlns:a16="http://schemas.microsoft.com/office/drawing/2014/main" id="{AB3C3792-3543-4620-B002-D8AB5B83C4AE}"/>
                </a:ext>
              </a:extLst>
            </p:cNvPr>
            <p:cNvSpPr/>
            <p:nvPr/>
          </p:nvSpPr>
          <p:spPr>
            <a:xfrm>
              <a:off x="6745455" y="4692590"/>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16" name="Freeform: Shape 115">
              <a:extLst>
                <a:ext uri="{FF2B5EF4-FFF2-40B4-BE49-F238E27FC236}">
                  <a16:creationId xmlns:a16="http://schemas.microsoft.com/office/drawing/2014/main" id="{8E28AAA8-31B2-4BE5-8937-AF6EEE4E35C1}"/>
                </a:ext>
              </a:extLst>
            </p:cNvPr>
            <p:cNvSpPr/>
            <p:nvPr/>
          </p:nvSpPr>
          <p:spPr>
            <a:xfrm>
              <a:off x="7064767" y="4692590"/>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nvGrpSpPr>
            <p:cNvPr id="117" name="Group 116">
              <a:extLst>
                <a:ext uri="{FF2B5EF4-FFF2-40B4-BE49-F238E27FC236}">
                  <a16:creationId xmlns:a16="http://schemas.microsoft.com/office/drawing/2014/main" id="{D17AC927-012D-4D20-8202-63F70836AF6F}"/>
                </a:ext>
              </a:extLst>
            </p:cNvPr>
            <p:cNvGrpSpPr/>
            <p:nvPr/>
          </p:nvGrpSpPr>
          <p:grpSpPr>
            <a:xfrm>
              <a:off x="6905111" y="4973803"/>
              <a:ext cx="579583" cy="285236"/>
              <a:chOff x="7548107" y="3974103"/>
              <a:chExt cx="579583" cy="285236"/>
            </a:xfrm>
          </p:grpSpPr>
          <p:sp>
            <p:nvSpPr>
              <p:cNvPr id="118" name="Freeform: Shape 117">
                <a:extLst>
                  <a:ext uri="{FF2B5EF4-FFF2-40B4-BE49-F238E27FC236}">
                    <a16:creationId xmlns:a16="http://schemas.microsoft.com/office/drawing/2014/main" id="{72A5344C-0637-4A74-9F67-F7A311AC5EC9}"/>
                  </a:ext>
                </a:extLst>
              </p:cNvPr>
              <p:cNvSpPr/>
              <p:nvPr/>
            </p:nvSpPr>
            <p:spPr>
              <a:xfrm>
                <a:off x="7548107" y="3974103"/>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19" name="Freeform: Shape 118">
                <a:extLst>
                  <a:ext uri="{FF2B5EF4-FFF2-40B4-BE49-F238E27FC236}">
                    <a16:creationId xmlns:a16="http://schemas.microsoft.com/office/drawing/2014/main" id="{8D009F2A-784D-498C-AA56-8BAE65374266}"/>
                  </a:ext>
                </a:extLst>
              </p:cNvPr>
              <p:cNvSpPr/>
              <p:nvPr/>
            </p:nvSpPr>
            <p:spPr>
              <a:xfrm>
                <a:off x="7867419" y="3974103"/>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sp>
          <p:nvSpPr>
            <p:cNvPr id="120" name="Freeform: Shape 119">
              <a:extLst>
                <a:ext uri="{FF2B5EF4-FFF2-40B4-BE49-F238E27FC236}">
                  <a16:creationId xmlns:a16="http://schemas.microsoft.com/office/drawing/2014/main" id="{7D515CE3-AD32-441A-874A-95634CB45055}"/>
                </a:ext>
              </a:extLst>
            </p:cNvPr>
            <p:cNvSpPr/>
            <p:nvPr/>
          </p:nvSpPr>
          <p:spPr>
            <a:xfrm>
              <a:off x="7384079" y="4692590"/>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21" name="Freeform: Shape 120">
              <a:extLst>
                <a:ext uri="{FF2B5EF4-FFF2-40B4-BE49-F238E27FC236}">
                  <a16:creationId xmlns:a16="http://schemas.microsoft.com/office/drawing/2014/main" id="{E25A068B-F9BE-4A27-9D49-D154E7B8B2EF}"/>
                </a:ext>
              </a:extLst>
            </p:cNvPr>
            <p:cNvSpPr/>
            <p:nvPr/>
          </p:nvSpPr>
          <p:spPr>
            <a:xfrm>
              <a:off x="7384079" y="4692590"/>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22" name="Freeform: Shape 121">
              <a:extLst>
                <a:ext uri="{FF2B5EF4-FFF2-40B4-BE49-F238E27FC236}">
                  <a16:creationId xmlns:a16="http://schemas.microsoft.com/office/drawing/2014/main" id="{7D5EA257-CC7D-4241-B28D-967F07F0F7F8}"/>
                </a:ext>
              </a:extLst>
            </p:cNvPr>
            <p:cNvSpPr/>
            <p:nvPr/>
          </p:nvSpPr>
          <p:spPr>
            <a:xfrm>
              <a:off x="9153926" y="4690782"/>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23" name="Freeform: Shape 122">
              <a:extLst>
                <a:ext uri="{FF2B5EF4-FFF2-40B4-BE49-F238E27FC236}">
                  <a16:creationId xmlns:a16="http://schemas.microsoft.com/office/drawing/2014/main" id="{2B45C6CC-25A0-4B19-A2D8-CD94E96A3BB3}"/>
                </a:ext>
              </a:extLst>
            </p:cNvPr>
            <p:cNvSpPr/>
            <p:nvPr/>
          </p:nvSpPr>
          <p:spPr>
            <a:xfrm>
              <a:off x="9153926" y="4690782"/>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24" name="Freeform: Shape 123">
              <a:extLst>
                <a:ext uri="{FF2B5EF4-FFF2-40B4-BE49-F238E27FC236}">
                  <a16:creationId xmlns:a16="http://schemas.microsoft.com/office/drawing/2014/main" id="{714DF1F8-E396-462E-93B1-49259C9535C5}"/>
                </a:ext>
              </a:extLst>
            </p:cNvPr>
            <p:cNvSpPr/>
            <p:nvPr/>
          </p:nvSpPr>
          <p:spPr>
            <a:xfrm>
              <a:off x="9153926" y="4690782"/>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grpSp>
          <p:nvGrpSpPr>
            <p:cNvPr id="125" name="Group 124">
              <a:extLst>
                <a:ext uri="{FF2B5EF4-FFF2-40B4-BE49-F238E27FC236}">
                  <a16:creationId xmlns:a16="http://schemas.microsoft.com/office/drawing/2014/main" id="{B6C2D86E-858D-4447-931F-F9EE63ECEAE1}"/>
                </a:ext>
              </a:extLst>
            </p:cNvPr>
            <p:cNvGrpSpPr/>
            <p:nvPr/>
          </p:nvGrpSpPr>
          <p:grpSpPr>
            <a:xfrm>
              <a:off x="9153926" y="4690782"/>
              <a:ext cx="1283529" cy="285236"/>
              <a:chOff x="8369060" y="4322481"/>
              <a:chExt cx="1283529" cy="285236"/>
            </a:xfrm>
          </p:grpSpPr>
          <p:sp>
            <p:nvSpPr>
              <p:cNvPr id="126" name="Freeform: Shape 125">
                <a:extLst>
                  <a:ext uri="{FF2B5EF4-FFF2-40B4-BE49-F238E27FC236}">
                    <a16:creationId xmlns:a16="http://schemas.microsoft.com/office/drawing/2014/main" id="{085C0601-4258-43B2-AD17-55758E411E89}"/>
                  </a:ext>
                </a:extLst>
              </p:cNvPr>
              <p:cNvSpPr/>
              <p:nvPr/>
            </p:nvSpPr>
            <p:spPr>
              <a:xfrm>
                <a:off x="8369060" y="432248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27" name="Freeform: Shape 126">
                <a:extLst>
                  <a:ext uri="{FF2B5EF4-FFF2-40B4-BE49-F238E27FC236}">
                    <a16:creationId xmlns:a16="http://schemas.microsoft.com/office/drawing/2014/main" id="{0DD46FEF-17A7-49D1-8FD8-C8E07AEDAEAC}"/>
                  </a:ext>
                </a:extLst>
              </p:cNvPr>
              <p:cNvSpPr/>
              <p:nvPr/>
            </p:nvSpPr>
            <p:spPr>
              <a:xfrm>
                <a:off x="8710146" y="432248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30" name="Freeform: Shape 129">
                <a:extLst>
                  <a:ext uri="{FF2B5EF4-FFF2-40B4-BE49-F238E27FC236}">
                    <a16:creationId xmlns:a16="http://schemas.microsoft.com/office/drawing/2014/main" id="{ECDD6895-6B57-491A-927B-A889F7A48D84}"/>
                  </a:ext>
                </a:extLst>
              </p:cNvPr>
              <p:cNvSpPr/>
              <p:nvPr/>
            </p:nvSpPr>
            <p:spPr>
              <a:xfrm>
                <a:off x="9051232" y="432248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31" name="Freeform: Shape 130">
                <a:extLst>
                  <a:ext uri="{FF2B5EF4-FFF2-40B4-BE49-F238E27FC236}">
                    <a16:creationId xmlns:a16="http://schemas.microsoft.com/office/drawing/2014/main" id="{4BA4A718-DA34-4865-AA95-4A56868F5029}"/>
                  </a:ext>
                </a:extLst>
              </p:cNvPr>
              <p:cNvSpPr/>
              <p:nvPr/>
            </p:nvSpPr>
            <p:spPr>
              <a:xfrm>
                <a:off x="9392318" y="432248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grpSp>
        <p:grpSp>
          <p:nvGrpSpPr>
            <p:cNvPr id="133" name="Group 132">
              <a:extLst>
                <a:ext uri="{FF2B5EF4-FFF2-40B4-BE49-F238E27FC236}">
                  <a16:creationId xmlns:a16="http://schemas.microsoft.com/office/drawing/2014/main" id="{7653B254-394C-462C-B079-B3B6ADE0B45F}"/>
                </a:ext>
              </a:extLst>
            </p:cNvPr>
            <p:cNvGrpSpPr/>
            <p:nvPr/>
          </p:nvGrpSpPr>
          <p:grpSpPr>
            <a:xfrm>
              <a:off x="9153926" y="4690782"/>
              <a:ext cx="1283529" cy="285236"/>
              <a:chOff x="9030356" y="4678076"/>
              <a:chExt cx="1283529" cy="285236"/>
            </a:xfrm>
          </p:grpSpPr>
          <p:sp>
            <p:nvSpPr>
              <p:cNvPr id="134" name="Freeform: Shape 133">
                <a:extLst>
                  <a:ext uri="{FF2B5EF4-FFF2-40B4-BE49-F238E27FC236}">
                    <a16:creationId xmlns:a16="http://schemas.microsoft.com/office/drawing/2014/main" id="{1F1ED034-0132-44D3-AEBC-7FD50868B8A7}"/>
                  </a:ext>
                </a:extLst>
              </p:cNvPr>
              <p:cNvSpPr/>
              <p:nvPr/>
            </p:nvSpPr>
            <p:spPr>
              <a:xfrm>
                <a:off x="9030356" y="467807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35" name="Freeform: Shape 134">
                <a:extLst>
                  <a:ext uri="{FF2B5EF4-FFF2-40B4-BE49-F238E27FC236}">
                    <a16:creationId xmlns:a16="http://schemas.microsoft.com/office/drawing/2014/main" id="{8335EBF8-BBF9-4E6C-B6E8-7356C1803835}"/>
                  </a:ext>
                </a:extLst>
              </p:cNvPr>
              <p:cNvSpPr/>
              <p:nvPr/>
            </p:nvSpPr>
            <p:spPr>
              <a:xfrm>
                <a:off x="9371442" y="467807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36" name="Freeform: Shape 135">
                <a:extLst>
                  <a:ext uri="{FF2B5EF4-FFF2-40B4-BE49-F238E27FC236}">
                    <a16:creationId xmlns:a16="http://schemas.microsoft.com/office/drawing/2014/main" id="{646429B2-BE54-4BD6-A70D-06A2997F1C78}"/>
                  </a:ext>
                </a:extLst>
              </p:cNvPr>
              <p:cNvSpPr/>
              <p:nvPr/>
            </p:nvSpPr>
            <p:spPr>
              <a:xfrm>
                <a:off x="9712528" y="467807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sp>
            <p:nvSpPr>
              <p:cNvPr id="137" name="Freeform: Shape 136">
                <a:extLst>
                  <a:ext uri="{FF2B5EF4-FFF2-40B4-BE49-F238E27FC236}">
                    <a16:creationId xmlns:a16="http://schemas.microsoft.com/office/drawing/2014/main" id="{8A5D3813-C352-4292-A0AA-FE145188DBEC}"/>
                  </a:ext>
                </a:extLst>
              </p:cNvPr>
              <p:cNvSpPr/>
              <p:nvPr/>
            </p:nvSpPr>
            <p:spPr>
              <a:xfrm>
                <a:off x="10053614" y="467807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367"/>
                <a:endParaRPr lang="en-US" sz="1765">
                  <a:solidFill>
                    <a:srgbClr val="FFFFFF"/>
                  </a:solidFill>
                  <a:latin typeface="Segoe UI"/>
                </a:endParaRPr>
              </a:p>
            </p:txBody>
          </p:sp>
        </p:grpSp>
        <p:grpSp>
          <p:nvGrpSpPr>
            <p:cNvPr id="138" name="Group 137">
              <a:extLst>
                <a:ext uri="{FF2B5EF4-FFF2-40B4-BE49-F238E27FC236}">
                  <a16:creationId xmlns:a16="http://schemas.microsoft.com/office/drawing/2014/main" id="{47039C71-5BA7-4DA6-935F-0010ADA9B377}"/>
                </a:ext>
              </a:extLst>
            </p:cNvPr>
            <p:cNvGrpSpPr/>
            <p:nvPr/>
          </p:nvGrpSpPr>
          <p:grpSpPr>
            <a:xfrm>
              <a:off x="7946385" y="4932081"/>
              <a:ext cx="837199" cy="662883"/>
              <a:chOff x="7161519" y="4932081"/>
              <a:chExt cx="837199" cy="662883"/>
            </a:xfrm>
          </p:grpSpPr>
          <p:sp>
            <p:nvSpPr>
              <p:cNvPr id="139" name="plug" title="Icon of a power plug showing an A to B connection">
                <a:extLst>
                  <a:ext uri="{FF2B5EF4-FFF2-40B4-BE49-F238E27FC236}">
                    <a16:creationId xmlns:a16="http://schemas.microsoft.com/office/drawing/2014/main" id="{2B05B2C3-AFAD-4974-944C-176FA7421C63}"/>
                  </a:ext>
                </a:extLst>
              </p:cNvPr>
              <p:cNvSpPr>
                <a:spLocks noChangeAspect="1" noEditPoints="1"/>
              </p:cNvSpPr>
              <p:nvPr/>
            </p:nvSpPr>
            <p:spPr bwMode="auto">
              <a:xfrm>
                <a:off x="7372363" y="4932081"/>
                <a:ext cx="415511" cy="39385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3" name="Title 1">
                <a:extLst>
                  <a:ext uri="{FF2B5EF4-FFF2-40B4-BE49-F238E27FC236}">
                    <a16:creationId xmlns:a16="http://schemas.microsoft.com/office/drawing/2014/main" id="{C3E8FB07-FCDB-4C58-B4F6-467056C13696}"/>
                  </a:ext>
                </a:extLst>
              </p:cNvPr>
              <p:cNvSpPr txBox="1">
                <a:spLocks/>
              </p:cNvSpPr>
              <p:nvPr/>
            </p:nvSpPr>
            <p:spPr>
              <a:xfrm>
                <a:off x="7161519" y="5425687"/>
                <a:ext cx="837199" cy="1692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100" spc="0">
                    <a:solidFill>
                      <a:srgbClr val="000000"/>
                    </a:solidFill>
                    <a:latin typeface="Segoe UI Semibold" panose="020B0702040204020203" pitchFamily="34" charset="0"/>
                    <a:cs typeface="Segoe UI Semibold" panose="020B0702040204020203" pitchFamily="34" charset="0"/>
                  </a:rPr>
                  <a:t>Virtual node</a:t>
                </a:r>
              </a:p>
            </p:txBody>
          </p:sp>
        </p:grpSp>
      </p:grpSp>
    </p:spTree>
    <p:extLst>
      <p:ext uri="{BB962C8B-B14F-4D97-AF65-F5344CB8AC3E}">
        <p14:creationId xmlns:p14="http://schemas.microsoft.com/office/powerpoint/2010/main" val="41726301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dirty="0"/>
              <a:t>What is a container?</a:t>
            </a:r>
          </a:p>
        </p:txBody>
      </p:sp>
      <p:grpSp>
        <p:nvGrpSpPr>
          <p:cNvPr id="2" name="Group 1" descr="imaghe showing two virtual machines side by side with Guest OS, binaries and libraries and Apps">
            <a:extLst>
              <a:ext uri="{FF2B5EF4-FFF2-40B4-BE49-F238E27FC236}">
                <a16:creationId xmlns:a16="http://schemas.microsoft.com/office/drawing/2014/main" id="{40428A41-0EE5-4B62-B68F-757ABBBFFE65}"/>
              </a:ext>
            </a:extLst>
          </p:cNvPr>
          <p:cNvGrpSpPr/>
          <p:nvPr/>
        </p:nvGrpSpPr>
        <p:grpSpPr>
          <a:xfrm>
            <a:off x="2498808" y="2183244"/>
            <a:ext cx="3008543" cy="1819130"/>
            <a:chOff x="2498808" y="2183244"/>
            <a:chExt cx="3008543" cy="1819130"/>
          </a:xfrm>
        </p:grpSpPr>
        <p:cxnSp>
          <p:nvCxnSpPr>
            <p:cNvPr id="21" name="Straight Connector 20">
              <a:extLst>
                <a:ext uri="{FF2B5EF4-FFF2-40B4-BE49-F238E27FC236}">
                  <a16:creationId xmlns:a16="http://schemas.microsoft.com/office/drawing/2014/main" id="{4D38BB0D-B6EF-47D6-8B82-98163C16A445}"/>
                </a:ext>
              </a:extLst>
            </p:cNvPr>
            <p:cNvCxnSpPr>
              <a:stCxn id="10" idx="2"/>
              <a:endCxn id="51" idx="0"/>
            </p:cNvCxnSpPr>
            <p:nvPr/>
          </p:nvCxnSpPr>
          <p:spPr>
            <a:xfrm>
              <a:off x="3184867" y="2863462"/>
              <a:ext cx="0" cy="67700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6B8656C-576E-47CF-BE72-1DAA0A37EE72}"/>
                </a:ext>
              </a:extLst>
            </p:cNvPr>
            <p:cNvSpPr txBox="1"/>
            <p:nvPr/>
          </p:nvSpPr>
          <p:spPr>
            <a:xfrm>
              <a:off x="2635804" y="298702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7" name="TextBox 56">
              <a:extLst>
                <a:ext uri="{FF2B5EF4-FFF2-40B4-BE49-F238E27FC236}">
                  <a16:creationId xmlns:a16="http://schemas.microsoft.com/office/drawing/2014/main" id="{A9F4582C-DBCD-43CD-BDEC-796BACEC0122}"/>
                </a:ext>
              </a:extLst>
            </p:cNvPr>
            <p:cNvSpPr txBox="1"/>
            <p:nvPr/>
          </p:nvSpPr>
          <p:spPr>
            <a:xfrm>
              <a:off x="2700155" y="3042304"/>
              <a:ext cx="969422" cy="332399"/>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sp>
          <p:nvSpPr>
            <p:cNvPr id="10" name="TextBox 9">
              <a:extLst>
                <a:ext uri="{FF2B5EF4-FFF2-40B4-BE49-F238E27FC236}">
                  <a16:creationId xmlns:a16="http://schemas.microsoft.com/office/drawing/2014/main" id="{8C7ED48D-7607-49C3-9CA4-E359A936D7E7}"/>
                </a:ext>
              </a:extLst>
            </p:cNvPr>
            <p:cNvSpPr txBox="1"/>
            <p:nvPr/>
          </p:nvSpPr>
          <p:spPr>
            <a:xfrm>
              <a:off x="2636814" y="2561908"/>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App1</a:t>
              </a:r>
            </a:p>
          </p:txBody>
        </p:sp>
        <p:grpSp>
          <p:nvGrpSpPr>
            <p:cNvPr id="6" name="Group 5">
              <a:extLst>
                <a:ext uri="{FF2B5EF4-FFF2-40B4-BE49-F238E27FC236}">
                  <a16:creationId xmlns:a16="http://schemas.microsoft.com/office/drawing/2014/main" id="{AA253574-D6E0-4F49-866B-71F1E55E2E48}"/>
                </a:ext>
              </a:extLst>
            </p:cNvPr>
            <p:cNvGrpSpPr/>
            <p:nvPr/>
          </p:nvGrpSpPr>
          <p:grpSpPr>
            <a:xfrm>
              <a:off x="2636814" y="3540469"/>
              <a:ext cx="1096105" cy="301554"/>
              <a:chOff x="2063827" y="2949939"/>
              <a:chExt cx="1096105" cy="301554"/>
            </a:xfrm>
          </p:grpSpPr>
          <p:sp>
            <p:nvSpPr>
              <p:cNvPr id="51" name="TextBox 50">
                <a:extLst>
                  <a:ext uri="{FF2B5EF4-FFF2-40B4-BE49-F238E27FC236}">
                    <a16:creationId xmlns:a16="http://schemas.microsoft.com/office/drawing/2014/main" id="{C388D19C-10AE-4446-9DE1-BE5371C6E585}"/>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2" name="TextBox 51">
                <a:extLst>
                  <a:ext uri="{FF2B5EF4-FFF2-40B4-BE49-F238E27FC236}">
                    <a16:creationId xmlns:a16="http://schemas.microsoft.com/office/drawing/2014/main" id="{D39D6F18-6DFF-4A0F-AFC2-41642FD9580E}"/>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7" name="TextBox 6">
              <a:extLst>
                <a:ext uri="{FF2B5EF4-FFF2-40B4-BE49-F238E27FC236}">
                  <a16:creationId xmlns:a16="http://schemas.microsoft.com/office/drawing/2014/main" id="{E5BB47E9-8789-446A-B075-175AD43CAA3B}"/>
                </a:ext>
              </a:extLst>
            </p:cNvPr>
            <p:cNvSpPr txBox="1"/>
            <p:nvPr/>
          </p:nvSpPr>
          <p:spPr>
            <a:xfrm>
              <a:off x="2700155" y="3587875"/>
              <a:ext cx="969422" cy="166199"/>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Guest OS</a:t>
              </a:r>
            </a:p>
          </p:txBody>
        </p:sp>
        <p:sp>
          <p:nvSpPr>
            <p:cNvPr id="76" name="Rectangle: Rounded Corners 85">
              <a:extLst>
                <a:ext uri="{FF2B5EF4-FFF2-40B4-BE49-F238E27FC236}">
                  <a16:creationId xmlns:a16="http://schemas.microsoft.com/office/drawing/2014/main" id="{BF92E824-B9E2-4C78-8780-88C2E75C5AFD}"/>
                </a:ext>
              </a:extLst>
            </p:cNvPr>
            <p:cNvSpPr/>
            <p:nvPr/>
          </p:nvSpPr>
          <p:spPr bwMode="auto">
            <a:xfrm>
              <a:off x="2498808"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4738BC7C-A4FA-4257-817C-7A0BE86F8301}"/>
                </a:ext>
              </a:extLst>
            </p:cNvPr>
            <p:cNvSpPr txBox="1">
              <a:spLocks/>
            </p:cNvSpPr>
            <p:nvPr/>
          </p:nvSpPr>
          <p:spPr>
            <a:xfrm>
              <a:off x="2498808" y="2183244"/>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VM</a:t>
              </a:r>
            </a:p>
          </p:txBody>
        </p:sp>
        <p:cxnSp>
          <p:nvCxnSpPr>
            <p:cNvPr id="82" name="Straight Connector 81">
              <a:extLst>
                <a:ext uri="{FF2B5EF4-FFF2-40B4-BE49-F238E27FC236}">
                  <a16:creationId xmlns:a16="http://schemas.microsoft.com/office/drawing/2014/main" id="{596F3FD5-F655-45DA-9D32-9B8952FC7D2E}"/>
                </a:ext>
              </a:extLst>
            </p:cNvPr>
            <p:cNvCxnSpPr>
              <a:stCxn id="84" idx="2"/>
              <a:endCxn id="88" idx="0"/>
            </p:cNvCxnSpPr>
            <p:nvPr/>
          </p:nvCxnSpPr>
          <p:spPr>
            <a:xfrm>
              <a:off x="4821294" y="2863462"/>
              <a:ext cx="0" cy="67700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46BDC6D-5BC1-4B38-BB95-8487E9DB8267}"/>
                </a:ext>
              </a:extLst>
            </p:cNvPr>
            <p:cNvGrpSpPr/>
            <p:nvPr/>
          </p:nvGrpSpPr>
          <p:grpSpPr>
            <a:xfrm>
              <a:off x="4272231" y="2987022"/>
              <a:ext cx="1098124" cy="442962"/>
              <a:chOff x="4272231" y="2998382"/>
              <a:chExt cx="1098124" cy="442962"/>
            </a:xfrm>
          </p:grpSpPr>
          <p:sp>
            <p:nvSpPr>
              <p:cNvPr id="90" name="TextBox 89">
                <a:extLst>
                  <a:ext uri="{FF2B5EF4-FFF2-40B4-BE49-F238E27FC236}">
                    <a16:creationId xmlns:a16="http://schemas.microsoft.com/office/drawing/2014/main" id="{7814086D-763E-47D3-BFF6-79B13B624B8A}"/>
                  </a:ext>
                </a:extLst>
              </p:cNvPr>
              <p:cNvSpPr txBox="1"/>
              <p:nvPr/>
            </p:nvSpPr>
            <p:spPr>
              <a:xfrm>
                <a:off x="4272231"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2" name="TextBox 91">
                <a:extLst>
                  <a:ext uri="{FF2B5EF4-FFF2-40B4-BE49-F238E27FC236}">
                    <a16:creationId xmlns:a16="http://schemas.microsoft.com/office/drawing/2014/main" id="{B28A10BF-C3A7-47B4-B7B2-06356183533F}"/>
                  </a:ext>
                </a:extLst>
              </p:cNvPr>
              <p:cNvSpPr txBox="1"/>
              <p:nvPr/>
            </p:nvSpPr>
            <p:spPr>
              <a:xfrm>
                <a:off x="4336582" y="3053664"/>
                <a:ext cx="969422" cy="332399"/>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grpSp>
        <p:sp>
          <p:nvSpPr>
            <p:cNvPr id="84" name="TextBox 83">
              <a:extLst>
                <a:ext uri="{FF2B5EF4-FFF2-40B4-BE49-F238E27FC236}">
                  <a16:creationId xmlns:a16="http://schemas.microsoft.com/office/drawing/2014/main" id="{9AF0660C-3198-4909-A0AA-E02AFC0379F0}"/>
                </a:ext>
              </a:extLst>
            </p:cNvPr>
            <p:cNvSpPr txBox="1"/>
            <p:nvPr/>
          </p:nvSpPr>
          <p:spPr>
            <a:xfrm>
              <a:off x="4273241" y="2561908"/>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App2</a:t>
              </a:r>
            </a:p>
          </p:txBody>
        </p:sp>
        <p:grpSp>
          <p:nvGrpSpPr>
            <p:cNvPr id="85" name="Group 84">
              <a:extLst>
                <a:ext uri="{FF2B5EF4-FFF2-40B4-BE49-F238E27FC236}">
                  <a16:creationId xmlns:a16="http://schemas.microsoft.com/office/drawing/2014/main" id="{001F867C-AEAD-4171-97CE-06D464DF2379}"/>
                </a:ext>
              </a:extLst>
            </p:cNvPr>
            <p:cNvGrpSpPr/>
            <p:nvPr/>
          </p:nvGrpSpPr>
          <p:grpSpPr>
            <a:xfrm>
              <a:off x="4273241" y="3540469"/>
              <a:ext cx="1096105" cy="301554"/>
              <a:chOff x="2063827" y="2936839"/>
              <a:chExt cx="1096105" cy="301554"/>
            </a:xfrm>
          </p:grpSpPr>
          <p:grpSp>
            <p:nvGrpSpPr>
              <p:cNvPr id="86" name="Group 85">
                <a:extLst>
                  <a:ext uri="{FF2B5EF4-FFF2-40B4-BE49-F238E27FC236}">
                    <a16:creationId xmlns:a16="http://schemas.microsoft.com/office/drawing/2014/main" id="{62F263BD-5485-47EA-918F-438074E28B8F}"/>
                  </a:ext>
                </a:extLst>
              </p:cNvPr>
              <p:cNvGrpSpPr/>
              <p:nvPr/>
            </p:nvGrpSpPr>
            <p:grpSpPr>
              <a:xfrm>
                <a:off x="2063827" y="2936839"/>
                <a:ext cx="1096105" cy="301554"/>
                <a:chOff x="2063827" y="2949939"/>
                <a:chExt cx="1096105" cy="301554"/>
              </a:xfrm>
            </p:grpSpPr>
            <p:sp>
              <p:nvSpPr>
                <p:cNvPr id="88" name="TextBox 87">
                  <a:extLst>
                    <a:ext uri="{FF2B5EF4-FFF2-40B4-BE49-F238E27FC236}">
                      <a16:creationId xmlns:a16="http://schemas.microsoft.com/office/drawing/2014/main" id="{E9CC9C7D-1296-4FF2-BA44-61C855F75264}"/>
                    </a:ext>
                  </a:extLst>
                </p:cNvPr>
                <p:cNvSpPr txBox="1"/>
                <p:nvPr/>
              </p:nvSpPr>
              <p:spPr>
                <a:xfrm>
                  <a:off x="2063827" y="2949939"/>
                  <a:ext cx="1096105" cy="301554"/>
                </a:xfrm>
                <a:prstGeom prst="rect">
                  <a:avLst/>
                </a:prstGeom>
                <a:noFill/>
                <a:ln w="12700">
                  <a:solidFill>
                    <a:schemeClr val="tx1"/>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9" name="TextBox 88">
                  <a:extLst>
                    <a:ext uri="{FF2B5EF4-FFF2-40B4-BE49-F238E27FC236}">
                      <a16:creationId xmlns:a16="http://schemas.microsoft.com/office/drawing/2014/main" id="{1A22004D-CA6C-4F3B-BD91-944C389835AD}"/>
                    </a:ext>
                  </a:extLst>
                </p:cNvPr>
                <p:cNvSpPr txBox="1"/>
                <p:nvPr/>
              </p:nvSpPr>
              <p:spPr>
                <a:xfrm>
                  <a:off x="2063827" y="3205774"/>
                  <a:ext cx="1096105" cy="45719"/>
                </a:xfrm>
                <a:prstGeom prst="rect">
                  <a:avLst/>
                </a:prstGeom>
                <a:solidFill>
                  <a:srgbClr val="000000"/>
                </a:solidFill>
                <a:ln w="12700">
                  <a:solidFill>
                    <a:schemeClr val="tx1"/>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87" name="TextBox 86">
                <a:extLst>
                  <a:ext uri="{FF2B5EF4-FFF2-40B4-BE49-F238E27FC236}">
                    <a16:creationId xmlns:a16="http://schemas.microsoft.com/office/drawing/2014/main" id="{39BC40D3-CD1C-44FB-8507-A125F2F06D93}"/>
                  </a:ext>
                </a:extLst>
              </p:cNvPr>
              <p:cNvSpPr txBox="1"/>
              <p:nvPr/>
            </p:nvSpPr>
            <p:spPr>
              <a:xfrm>
                <a:off x="2127168" y="2984245"/>
                <a:ext cx="969422" cy="166199"/>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Guest OS</a:t>
                </a:r>
              </a:p>
            </p:txBody>
          </p:sp>
        </p:grpSp>
        <p:sp>
          <p:nvSpPr>
            <p:cNvPr id="80" name="Rectangle: Rounded Corners 85">
              <a:extLst>
                <a:ext uri="{FF2B5EF4-FFF2-40B4-BE49-F238E27FC236}">
                  <a16:creationId xmlns:a16="http://schemas.microsoft.com/office/drawing/2014/main" id="{52372F48-B91D-48BD-A16A-5CADD4DDE79C}"/>
                </a:ext>
              </a:extLst>
            </p:cNvPr>
            <p:cNvSpPr/>
            <p:nvPr/>
          </p:nvSpPr>
          <p:spPr bwMode="auto">
            <a:xfrm>
              <a:off x="4135235"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1" name="Title 1">
              <a:extLst>
                <a:ext uri="{FF2B5EF4-FFF2-40B4-BE49-F238E27FC236}">
                  <a16:creationId xmlns:a16="http://schemas.microsoft.com/office/drawing/2014/main" id="{A35AB36F-F636-46AD-8279-48D52F675A84}"/>
                </a:ext>
              </a:extLst>
            </p:cNvPr>
            <p:cNvSpPr txBox="1">
              <a:spLocks/>
            </p:cNvSpPr>
            <p:nvPr/>
          </p:nvSpPr>
          <p:spPr>
            <a:xfrm>
              <a:off x="4135235" y="2183244"/>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VM</a:t>
              </a:r>
            </a:p>
          </p:txBody>
        </p:sp>
      </p:grpSp>
      <p:sp>
        <p:nvSpPr>
          <p:cNvPr id="49" name="TextBox 48">
            <a:extLst>
              <a:ext uri="{FF2B5EF4-FFF2-40B4-BE49-F238E27FC236}">
                <a16:creationId xmlns:a16="http://schemas.microsoft.com/office/drawing/2014/main" id="{D4A1FAA4-A463-4AB7-A561-194B4215151C}"/>
              </a:ext>
            </a:extLst>
          </p:cNvPr>
          <p:cNvSpPr txBox="1"/>
          <p:nvPr/>
        </p:nvSpPr>
        <p:spPr>
          <a:xfrm>
            <a:off x="2402879" y="4171047"/>
            <a:ext cx="3200400" cy="461665"/>
          </a:xfrm>
          <a:prstGeom prst="rect">
            <a:avLst/>
          </a:prstGeom>
          <a:noFill/>
        </p:spPr>
        <p:txBody>
          <a:bodyPr wrap="square" lIns="0" tIns="91440" rIns="91440" bIns="91440"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Virtual machines</a:t>
            </a:r>
          </a:p>
        </p:txBody>
      </p:sp>
      <p:sp>
        <p:nvSpPr>
          <p:cNvPr id="55" name="Rectangle 54">
            <a:extLst>
              <a:ext uri="{FF2B5EF4-FFF2-40B4-BE49-F238E27FC236}">
                <a16:creationId xmlns:a16="http://schemas.microsoft.com/office/drawing/2014/main" id="{E1524465-024E-4557-A65C-F2835AA9A0F2}"/>
              </a:ext>
            </a:extLst>
          </p:cNvPr>
          <p:cNvSpPr/>
          <p:nvPr/>
        </p:nvSpPr>
        <p:spPr bwMode="auto">
          <a:xfrm>
            <a:off x="2402879" y="4735507"/>
            <a:ext cx="3200400"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panose="020B0502040204020203" pitchFamily="34" charset="0"/>
              </a:rPr>
              <a:t>Virtualize the hardware</a:t>
            </a:r>
          </a:p>
        </p:txBody>
      </p:sp>
      <p:sp>
        <p:nvSpPr>
          <p:cNvPr id="62" name="Rectangle 61">
            <a:extLst>
              <a:ext uri="{FF2B5EF4-FFF2-40B4-BE49-F238E27FC236}">
                <a16:creationId xmlns:a16="http://schemas.microsoft.com/office/drawing/2014/main" id="{08C7C8B2-01C8-451E-92D7-0D0E5A34E627}"/>
              </a:ext>
            </a:extLst>
          </p:cNvPr>
          <p:cNvSpPr/>
          <p:nvPr/>
        </p:nvSpPr>
        <p:spPr bwMode="auto">
          <a:xfrm>
            <a:off x="2402879" y="5080179"/>
            <a:ext cx="3200400"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panose="020B0502040204020203" pitchFamily="34" charset="0"/>
              </a:rPr>
              <a:t>VMs as units of scaling</a:t>
            </a:r>
          </a:p>
        </p:txBody>
      </p:sp>
      <p:grpSp>
        <p:nvGrpSpPr>
          <p:cNvPr id="5" name="Group 4" descr="Image showing two containers side by side with binaries &amp; libraries and apps.">
            <a:extLst>
              <a:ext uri="{FF2B5EF4-FFF2-40B4-BE49-F238E27FC236}">
                <a16:creationId xmlns:a16="http://schemas.microsoft.com/office/drawing/2014/main" id="{1B059831-C781-4AC5-A4A3-E4841A1852D7}"/>
              </a:ext>
            </a:extLst>
          </p:cNvPr>
          <p:cNvGrpSpPr/>
          <p:nvPr/>
        </p:nvGrpSpPr>
        <p:grpSpPr>
          <a:xfrm>
            <a:off x="6773754" y="1998578"/>
            <a:ext cx="3301482" cy="2003796"/>
            <a:chOff x="6773754" y="1998578"/>
            <a:chExt cx="3301482" cy="2003796"/>
          </a:xfrm>
        </p:grpSpPr>
        <p:cxnSp>
          <p:nvCxnSpPr>
            <p:cNvPr id="133" name="Straight Connector 132">
              <a:extLst>
                <a:ext uri="{FF2B5EF4-FFF2-40B4-BE49-F238E27FC236}">
                  <a16:creationId xmlns:a16="http://schemas.microsoft.com/office/drawing/2014/main" id="{8879C5A5-13E1-4CEB-BF22-26847B8AAA9B}"/>
                </a:ext>
              </a:extLst>
            </p:cNvPr>
            <p:cNvCxnSpPr>
              <a:cxnSpLocks/>
              <a:stCxn id="135" idx="2"/>
            </p:cNvCxnSpPr>
            <p:nvPr/>
          </p:nvCxnSpPr>
          <p:spPr>
            <a:xfrm>
              <a:off x="7459814" y="3069481"/>
              <a:ext cx="0" cy="48675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202DAA46-C108-4288-8078-BEDDA5C42546}"/>
                </a:ext>
              </a:extLst>
            </p:cNvPr>
            <p:cNvSpPr txBox="1"/>
            <p:nvPr/>
          </p:nvSpPr>
          <p:spPr>
            <a:xfrm>
              <a:off x="6910751" y="3193041"/>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42" name="TextBox 141">
              <a:extLst>
                <a:ext uri="{FF2B5EF4-FFF2-40B4-BE49-F238E27FC236}">
                  <a16:creationId xmlns:a16="http://schemas.microsoft.com/office/drawing/2014/main" id="{29B842DE-8A75-41A4-8C2E-32372ABD6C15}"/>
                </a:ext>
              </a:extLst>
            </p:cNvPr>
            <p:cNvSpPr txBox="1"/>
            <p:nvPr/>
          </p:nvSpPr>
          <p:spPr>
            <a:xfrm>
              <a:off x="6975102" y="3248323"/>
              <a:ext cx="969422" cy="332399"/>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sp>
          <p:nvSpPr>
            <p:cNvPr id="135" name="TextBox 134">
              <a:extLst>
                <a:ext uri="{FF2B5EF4-FFF2-40B4-BE49-F238E27FC236}">
                  <a16:creationId xmlns:a16="http://schemas.microsoft.com/office/drawing/2014/main" id="{A77126C0-1B7F-4425-B5E0-208F807F3131}"/>
                </a:ext>
              </a:extLst>
            </p:cNvPr>
            <p:cNvSpPr txBox="1"/>
            <p:nvPr/>
          </p:nvSpPr>
          <p:spPr>
            <a:xfrm>
              <a:off x="6911761" y="2767927"/>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App1</a:t>
              </a:r>
            </a:p>
          </p:txBody>
        </p:sp>
        <p:sp>
          <p:nvSpPr>
            <p:cNvPr id="120" name="Rectangle: Rounded Corners 85">
              <a:extLst>
                <a:ext uri="{FF2B5EF4-FFF2-40B4-BE49-F238E27FC236}">
                  <a16:creationId xmlns:a16="http://schemas.microsoft.com/office/drawing/2014/main" id="{6F22A75C-1791-4842-8789-95FFB1DCD972}"/>
                </a:ext>
              </a:extLst>
            </p:cNvPr>
            <p:cNvSpPr/>
            <p:nvPr/>
          </p:nvSpPr>
          <p:spPr bwMode="auto">
            <a:xfrm>
              <a:off x="6773755"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2" name="Title 1">
              <a:extLst>
                <a:ext uri="{FF2B5EF4-FFF2-40B4-BE49-F238E27FC236}">
                  <a16:creationId xmlns:a16="http://schemas.microsoft.com/office/drawing/2014/main" id="{2579D254-437D-4F3E-8C75-DA48C90C0880}"/>
                </a:ext>
              </a:extLst>
            </p:cNvPr>
            <p:cNvSpPr txBox="1">
              <a:spLocks/>
            </p:cNvSpPr>
            <p:nvPr/>
          </p:nvSpPr>
          <p:spPr>
            <a:xfrm>
              <a:off x="6773754" y="1998578"/>
              <a:ext cx="914400" cy="36933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125" name="Oval 124">
              <a:extLst>
                <a:ext uri="{FF2B5EF4-FFF2-40B4-BE49-F238E27FC236}">
                  <a16:creationId xmlns:a16="http://schemas.microsoft.com/office/drawing/2014/main" id="{1BD8E270-5329-43C6-B755-F6BF7FC68950}"/>
                </a:ext>
              </a:extLst>
            </p:cNvPr>
            <p:cNvSpPr/>
            <p:nvPr/>
          </p:nvSpPr>
          <p:spPr bwMode="auto">
            <a:xfrm>
              <a:off x="7963283" y="2207967"/>
              <a:ext cx="378726" cy="37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Freeform: Shape 125">
              <a:extLst>
                <a:ext uri="{FF2B5EF4-FFF2-40B4-BE49-F238E27FC236}">
                  <a16:creationId xmlns:a16="http://schemas.microsoft.com/office/drawing/2014/main" id="{11C5CFD2-15A6-4B9F-B9E3-2A6C56CD2319}"/>
                </a:ext>
              </a:extLst>
            </p:cNvPr>
            <p:cNvSpPr/>
            <p:nvPr/>
          </p:nvSpPr>
          <p:spPr>
            <a:xfrm>
              <a:off x="8025967" y="2250585"/>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50" name="Straight Connector 149">
              <a:extLst>
                <a:ext uri="{FF2B5EF4-FFF2-40B4-BE49-F238E27FC236}">
                  <a16:creationId xmlns:a16="http://schemas.microsoft.com/office/drawing/2014/main" id="{AB93C169-BAD2-49E3-9EFD-19DF1BA0EC4F}"/>
                </a:ext>
              </a:extLst>
            </p:cNvPr>
            <p:cNvCxnSpPr>
              <a:cxnSpLocks/>
              <a:stCxn id="152" idx="2"/>
            </p:cNvCxnSpPr>
            <p:nvPr/>
          </p:nvCxnSpPr>
          <p:spPr>
            <a:xfrm>
              <a:off x="9193041" y="3069481"/>
              <a:ext cx="0" cy="48675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B368B5E2-B0E7-44A5-9A4C-49241D6BB5D1}"/>
                </a:ext>
              </a:extLst>
            </p:cNvPr>
            <p:cNvGrpSpPr/>
            <p:nvPr/>
          </p:nvGrpSpPr>
          <p:grpSpPr>
            <a:xfrm>
              <a:off x="8643978" y="3193041"/>
              <a:ext cx="1098124" cy="442962"/>
              <a:chOff x="2635804" y="2998382"/>
              <a:chExt cx="1098124" cy="442962"/>
            </a:xfrm>
          </p:grpSpPr>
          <p:sp>
            <p:nvSpPr>
              <p:cNvPr id="153" name="TextBox 152">
                <a:extLst>
                  <a:ext uri="{FF2B5EF4-FFF2-40B4-BE49-F238E27FC236}">
                    <a16:creationId xmlns:a16="http://schemas.microsoft.com/office/drawing/2014/main" id="{2DE9D1F5-7CDE-4A79-8B19-DE89AE1856E8}"/>
                  </a:ext>
                </a:extLst>
              </p:cNvPr>
              <p:cNvSpPr txBox="1"/>
              <p:nvPr/>
            </p:nvSpPr>
            <p:spPr>
              <a:xfrm>
                <a:off x="2635804" y="2998382"/>
                <a:ext cx="1098124" cy="442962"/>
              </a:xfrm>
              <a:custGeom>
                <a:avLst/>
                <a:gdLst>
                  <a:gd name="connsiteX0" fmla="*/ 0 w 1096105"/>
                  <a:gd name="connsiteY0" fmla="*/ 0 h 301554"/>
                  <a:gd name="connsiteX1" fmla="*/ 1096105 w 1096105"/>
                  <a:gd name="connsiteY1" fmla="*/ 0 h 301554"/>
                  <a:gd name="connsiteX2" fmla="*/ 1096105 w 1096105"/>
                  <a:gd name="connsiteY2" fmla="*/ 301554 h 301554"/>
                  <a:gd name="connsiteX3" fmla="*/ 0 w 1096105"/>
                  <a:gd name="connsiteY3" fmla="*/ 301554 h 301554"/>
                  <a:gd name="connsiteX4" fmla="*/ 0 w 1096105"/>
                  <a:gd name="connsiteY4" fmla="*/ 0 h 301554"/>
                  <a:gd name="connsiteX0" fmla="*/ 0 w 1096105"/>
                  <a:gd name="connsiteY0" fmla="*/ 1169 h 302723"/>
                  <a:gd name="connsiteX1" fmla="*/ 121271 w 1096105"/>
                  <a:gd name="connsiteY1" fmla="*/ 0 h 302723"/>
                  <a:gd name="connsiteX2" fmla="*/ 1096105 w 1096105"/>
                  <a:gd name="connsiteY2" fmla="*/ 1169 h 302723"/>
                  <a:gd name="connsiteX3" fmla="*/ 1096105 w 1096105"/>
                  <a:gd name="connsiteY3" fmla="*/ 302723 h 302723"/>
                  <a:gd name="connsiteX4" fmla="*/ 0 w 1096105"/>
                  <a:gd name="connsiteY4" fmla="*/ 302723 h 302723"/>
                  <a:gd name="connsiteX5" fmla="*/ 0 w 1096105"/>
                  <a:gd name="connsiteY5" fmla="*/ 1169 h 302723"/>
                  <a:gd name="connsiteX0" fmla="*/ 2019 w 1098124"/>
                  <a:gd name="connsiteY0" fmla="*/ 1169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 name="connsiteX6" fmla="*/ 2019 w 1098124"/>
                  <a:gd name="connsiteY6" fmla="*/ 1169 h 302723"/>
                  <a:gd name="connsiteX0" fmla="*/ 0 w 1098124"/>
                  <a:gd name="connsiteY0" fmla="*/ 106167 h 302723"/>
                  <a:gd name="connsiteX1" fmla="*/ 123290 w 1098124"/>
                  <a:gd name="connsiteY1" fmla="*/ 0 h 302723"/>
                  <a:gd name="connsiteX2" fmla="*/ 1098124 w 1098124"/>
                  <a:gd name="connsiteY2" fmla="*/ 1169 h 302723"/>
                  <a:gd name="connsiteX3" fmla="*/ 1098124 w 1098124"/>
                  <a:gd name="connsiteY3" fmla="*/ 302723 h 302723"/>
                  <a:gd name="connsiteX4" fmla="*/ 2019 w 1098124"/>
                  <a:gd name="connsiteY4" fmla="*/ 302723 h 302723"/>
                  <a:gd name="connsiteX5" fmla="*/ 0 w 1098124"/>
                  <a:gd name="connsiteY5" fmla="*/ 106167 h 30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8124" h="302723">
                    <a:moveTo>
                      <a:pt x="0" y="106167"/>
                    </a:moveTo>
                    <a:lnTo>
                      <a:pt x="123290" y="0"/>
                    </a:lnTo>
                    <a:lnTo>
                      <a:pt x="1098124" y="1169"/>
                    </a:lnTo>
                    <a:lnTo>
                      <a:pt x="1098124" y="302723"/>
                    </a:lnTo>
                    <a:lnTo>
                      <a:pt x="2019" y="302723"/>
                    </a:lnTo>
                    <a:lnTo>
                      <a:pt x="0" y="106167"/>
                    </a:lnTo>
                    <a:close/>
                  </a:path>
                </a:pathLst>
              </a:custGeom>
              <a:solidFill>
                <a:schemeClr val="bg1"/>
              </a:solidFill>
              <a:ln w="12700">
                <a:solidFill>
                  <a:schemeClr val="tx1"/>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54" name="TextBox 153">
                <a:extLst>
                  <a:ext uri="{FF2B5EF4-FFF2-40B4-BE49-F238E27FC236}">
                    <a16:creationId xmlns:a16="http://schemas.microsoft.com/office/drawing/2014/main" id="{03CA0112-19C3-436B-94F6-B2DF65AB943F}"/>
                  </a:ext>
                </a:extLst>
              </p:cNvPr>
              <p:cNvSpPr txBox="1"/>
              <p:nvPr/>
            </p:nvSpPr>
            <p:spPr>
              <a:xfrm>
                <a:off x="2700155" y="3053664"/>
                <a:ext cx="969422" cy="332399"/>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Binaries &amp; libraries</a:t>
                </a:r>
              </a:p>
            </p:txBody>
          </p:sp>
        </p:grpSp>
        <p:sp>
          <p:nvSpPr>
            <p:cNvPr id="152" name="TextBox 151">
              <a:extLst>
                <a:ext uri="{FF2B5EF4-FFF2-40B4-BE49-F238E27FC236}">
                  <a16:creationId xmlns:a16="http://schemas.microsoft.com/office/drawing/2014/main" id="{4D3AD7FF-8EA0-415B-8383-A0F415CD7AB7}"/>
                </a:ext>
              </a:extLst>
            </p:cNvPr>
            <p:cNvSpPr txBox="1"/>
            <p:nvPr/>
          </p:nvSpPr>
          <p:spPr>
            <a:xfrm>
              <a:off x="8644988" y="2767927"/>
              <a:ext cx="1096105" cy="301554"/>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App1</a:t>
              </a:r>
            </a:p>
          </p:txBody>
        </p:sp>
        <p:sp>
          <p:nvSpPr>
            <p:cNvPr id="145" name="Rectangle: Rounded Corners 85">
              <a:extLst>
                <a:ext uri="{FF2B5EF4-FFF2-40B4-BE49-F238E27FC236}">
                  <a16:creationId xmlns:a16="http://schemas.microsoft.com/office/drawing/2014/main" id="{A3EFEF4E-FD7A-439D-8659-075FE3783432}"/>
                </a:ext>
              </a:extLst>
            </p:cNvPr>
            <p:cNvSpPr/>
            <p:nvPr/>
          </p:nvSpPr>
          <p:spPr bwMode="auto">
            <a:xfrm>
              <a:off x="8506982" y="2401556"/>
              <a:ext cx="1372116" cy="160081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6" name="Title 1">
              <a:extLst>
                <a:ext uri="{FF2B5EF4-FFF2-40B4-BE49-F238E27FC236}">
                  <a16:creationId xmlns:a16="http://schemas.microsoft.com/office/drawing/2014/main" id="{B348B659-208B-41DE-9528-D49A6022BC2E}"/>
                </a:ext>
              </a:extLst>
            </p:cNvPr>
            <p:cNvSpPr txBox="1">
              <a:spLocks/>
            </p:cNvSpPr>
            <p:nvPr/>
          </p:nvSpPr>
          <p:spPr>
            <a:xfrm>
              <a:off x="8506981" y="1998578"/>
              <a:ext cx="914400" cy="36933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148" name="Oval 147">
              <a:extLst>
                <a:ext uri="{FF2B5EF4-FFF2-40B4-BE49-F238E27FC236}">
                  <a16:creationId xmlns:a16="http://schemas.microsoft.com/office/drawing/2014/main" id="{6654961B-7CED-4A1F-9774-3EC621CEB454}"/>
                </a:ext>
              </a:extLst>
            </p:cNvPr>
            <p:cNvSpPr/>
            <p:nvPr/>
          </p:nvSpPr>
          <p:spPr bwMode="auto">
            <a:xfrm>
              <a:off x="9696510" y="2207967"/>
              <a:ext cx="378726" cy="3787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Freeform: Shape 148">
              <a:extLst>
                <a:ext uri="{FF2B5EF4-FFF2-40B4-BE49-F238E27FC236}">
                  <a16:creationId xmlns:a16="http://schemas.microsoft.com/office/drawing/2014/main" id="{F6867B47-678C-46ED-A096-2FD3B7D2EA8A}"/>
                </a:ext>
              </a:extLst>
            </p:cNvPr>
            <p:cNvSpPr/>
            <p:nvPr/>
          </p:nvSpPr>
          <p:spPr>
            <a:xfrm>
              <a:off x="9759194" y="2250585"/>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50" name="TextBox 49">
            <a:extLst>
              <a:ext uri="{FF2B5EF4-FFF2-40B4-BE49-F238E27FC236}">
                <a16:creationId xmlns:a16="http://schemas.microsoft.com/office/drawing/2014/main" id="{AD9F8254-DBA2-46AB-A2ED-6FD1F119B6C2}"/>
              </a:ext>
            </a:extLst>
          </p:cNvPr>
          <p:cNvSpPr txBox="1"/>
          <p:nvPr/>
        </p:nvSpPr>
        <p:spPr>
          <a:xfrm>
            <a:off x="6740178" y="4171047"/>
            <a:ext cx="3200400" cy="461665"/>
          </a:xfrm>
          <a:prstGeom prst="rect">
            <a:avLst/>
          </a:prstGeom>
          <a:noFill/>
        </p:spPr>
        <p:txBody>
          <a:bodyPr wrap="square" lIns="0" tIns="91440" rIns="91440" bIns="91440" rtlCol="0">
            <a:no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Containers</a:t>
            </a:r>
          </a:p>
        </p:txBody>
      </p:sp>
      <p:sp>
        <p:nvSpPr>
          <p:cNvPr id="56" name="Rectangle 55">
            <a:extLst>
              <a:ext uri="{FF2B5EF4-FFF2-40B4-BE49-F238E27FC236}">
                <a16:creationId xmlns:a16="http://schemas.microsoft.com/office/drawing/2014/main" id="{5202221E-2427-4B96-A8E9-147DF3C4E164}"/>
              </a:ext>
            </a:extLst>
          </p:cNvPr>
          <p:cNvSpPr/>
          <p:nvPr/>
        </p:nvSpPr>
        <p:spPr bwMode="auto">
          <a:xfrm>
            <a:off x="6740178" y="4735507"/>
            <a:ext cx="3200400"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a:ea typeface="+mn-ea"/>
                <a:cs typeface="Segoe UI Semibold" panose="020B0502040204020203" pitchFamily="34" charset="0"/>
              </a:rPr>
              <a:t>Virtualize the </a:t>
            </a: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operating system</a:t>
            </a:r>
          </a:p>
        </p:txBody>
      </p:sp>
      <p:sp>
        <p:nvSpPr>
          <p:cNvPr id="63" name="Rectangle 62">
            <a:extLst>
              <a:ext uri="{FF2B5EF4-FFF2-40B4-BE49-F238E27FC236}">
                <a16:creationId xmlns:a16="http://schemas.microsoft.com/office/drawing/2014/main" id="{EFE4618C-4C70-4DF5-B4B7-8C8CBB23E848}"/>
              </a:ext>
            </a:extLst>
          </p:cNvPr>
          <p:cNvSpPr/>
          <p:nvPr/>
        </p:nvSpPr>
        <p:spPr bwMode="auto">
          <a:xfrm>
            <a:off x="6740178" y="5080179"/>
            <a:ext cx="3200400"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Applications</a:t>
            </a:r>
            <a:r>
              <a:rPr kumimoji="0" lang="en-US" sz="1600" b="0" i="0" u="none" strike="noStrike" kern="1200" cap="none" spc="0" normalizeH="0" baseline="0" noProof="0">
                <a:ln w="3175">
                  <a:noFill/>
                </a:ln>
                <a:solidFill>
                  <a:srgbClr val="000000"/>
                </a:solidFill>
                <a:effectLst/>
                <a:uLnTx/>
                <a:uFillTx/>
                <a:latin typeface="Segoe UI"/>
                <a:ea typeface="+mn-ea"/>
                <a:cs typeface="Segoe UI Semibold" panose="020B0502040204020203" pitchFamily="34" charset="0"/>
              </a:rPr>
              <a:t> as units of scaling</a:t>
            </a:r>
          </a:p>
        </p:txBody>
      </p:sp>
    </p:spTree>
    <p:extLst>
      <p:ext uri="{BB962C8B-B14F-4D97-AF65-F5344CB8AC3E}">
        <p14:creationId xmlns:p14="http://schemas.microsoft.com/office/powerpoint/2010/main" val="1419268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ntr" presetSubtype="0" fill="hold" grpId="0" nodeType="withEffect">
                                  <p:stCondLst>
                                    <p:cond delay="30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2" grpId="0"/>
      <p:bldP spid="50" grpId="0"/>
      <p:bldP spid="56" grpId="0"/>
      <p:bldP spid="6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dirty="0"/>
              <a:t>Horizontal Pod </a:t>
            </a:r>
            <a:r>
              <a:rPr lang="en-US" dirty="0" err="1"/>
              <a:t>Autoscaler</a:t>
            </a:r>
            <a:endParaRPr lang="en-US" dirty="0"/>
          </a:p>
        </p:txBody>
      </p:sp>
      <p:sp>
        <p:nvSpPr>
          <p:cNvPr id="4" name="Rectangle 3">
            <a:extLst>
              <a:ext uri="{FF2B5EF4-FFF2-40B4-BE49-F238E27FC236}">
                <a16:creationId xmlns:a16="http://schemas.microsoft.com/office/drawing/2014/main" id="{5D38F762-867A-4AC8-9FE4-08E9027403FC}"/>
              </a:ext>
            </a:extLst>
          </p:cNvPr>
          <p:cNvSpPr/>
          <p:nvPr/>
        </p:nvSpPr>
        <p:spPr>
          <a:xfrm>
            <a:off x="465138" y="1054347"/>
            <a:ext cx="11438147" cy="584775"/>
          </a:xfrm>
          <a:prstGeom prst="rect">
            <a:avLst/>
          </a:prstGeom>
        </p:spPr>
        <p:txBody>
          <a:bodyPr wrap="square" lIns="0">
            <a:spAutoFit/>
          </a:bodyPr>
          <a:lstStyle/>
          <a:p>
            <a:r>
              <a:rPr lang="en-US" sz="1600" i="1" dirty="0"/>
              <a:t>The horizontal pod </a:t>
            </a:r>
            <a:r>
              <a:rPr lang="en-US" sz="1600" i="1" dirty="0" err="1"/>
              <a:t>autoscaler</a:t>
            </a:r>
            <a:r>
              <a:rPr lang="en-US" sz="1600" i="1" dirty="0"/>
              <a:t> (HPA) uses the Metrics Server in a Kubernetes cluster to monitor the resource demand </a:t>
            </a:r>
            <a:br>
              <a:rPr lang="en-US" sz="1600" i="1" dirty="0"/>
            </a:br>
            <a:r>
              <a:rPr lang="en-US" sz="1600" i="1" dirty="0"/>
              <a:t>of pods. If a service needs more resources, the number of pods is automatically increased to meet the demand.</a:t>
            </a:r>
          </a:p>
        </p:txBody>
      </p:sp>
      <p:sp>
        <p:nvSpPr>
          <p:cNvPr id="77" name="Title 16">
            <a:extLst>
              <a:ext uri="{FF2B5EF4-FFF2-40B4-BE49-F238E27FC236}">
                <a16:creationId xmlns:a16="http://schemas.microsoft.com/office/drawing/2014/main" id="{CFDB6AED-5620-4C7D-A77A-772A46232D70}"/>
              </a:ext>
            </a:extLst>
          </p:cNvPr>
          <p:cNvSpPr txBox="1">
            <a:spLocks/>
          </p:cNvSpPr>
          <p:nvPr/>
        </p:nvSpPr>
        <p:spPr>
          <a:xfrm>
            <a:off x="465138" y="2006209"/>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a:t>
            </a:r>
            <a:r>
              <a:rPr lang="en-US" sz="1400" b="0" spc="0" err="1">
                <a:solidFill>
                  <a:srgbClr val="0078D4"/>
                </a:solidFill>
                <a:latin typeface="Segoe UI" panose="020B0502040204020203" pitchFamily="34" charset="0"/>
              </a:rPr>
              <a:t>HPA</a:t>
            </a:r>
            <a:r>
              <a:rPr lang="en-US" sz="1400" b="0" spc="0">
                <a:solidFill>
                  <a:srgbClr val="0078D4"/>
                </a:solidFill>
                <a:latin typeface="Segoe UI" panose="020B0502040204020203" pitchFamily="34" charset="0"/>
              </a:rPr>
              <a:t> obtains resource metrics and compares them to user-specified threshold</a:t>
            </a:r>
          </a:p>
        </p:txBody>
      </p:sp>
      <p:sp>
        <p:nvSpPr>
          <p:cNvPr id="78" name="Title 16">
            <a:extLst>
              <a:ext uri="{FF2B5EF4-FFF2-40B4-BE49-F238E27FC236}">
                <a16:creationId xmlns:a16="http://schemas.microsoft.com/office/drawing/2014/main" id="{26382CFB-F971-4460-B781-EAE2997DB74D}"/>
              </a:ext>
            </a:extLst>
          </p:cNvPr>
          <p:cNvSpPr txBox="1">
            <a:spLocks/>
          </p:cNvSpPr>
          <p:nvPr/>
        </p:nvSpPr>
        <p:spPr>
          <a:xfrm>
            <a:off x="465138" y="2842753"/>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͏HPA evaluates whether user specified threshold is met or not</a:t>
            </a:r>
          </a:p>
        </p:txBody>
      </p:sp>
      <p:sp>
        <p:nvSpPr>
          <p:cNvPr id="79" name="Title 16">
            <a:extLst>
              <a:ext uri="{FF2B5EF4-FFF2-40B4-BE49-F238E27FC236}">
                <a16:creationId xmlns:a16="http://schemas.microsoft.com/office/drawing/2014/main" id="{7520892D-5F59-4639-8E27-798E02572675}"/>
              </a:ext>
            </a:extLst>
          </p:cNvPr>
          <p:cNvSpPr txBox="1">
            <a:spLocks/>
          </p:cNvSpPr>
          <p:nvPr/>
        </p:nvSpPr>
        <p:spPr>
          <a:xfrm>
            <a:off x="465138" y="3463853"/>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͏HPA increases/decreases the replicas based on the specified threshold</a:t>
            </a:r>
          </a:p>
        </p:txBody>
      </p:sp>
      <p:sp>
        <p:nvSpPr>
          <p:cNvPr id="80" name="Title 16">
            <a:extLst>
              <a:ext uri="{FF2B5EF4-FFF2-40B4-BE49-F238E27FC236}">
                <a16:creationId xmlns:a16="http://schemas.microsoft.com/office/drawing/2014/main" id="{1F903346-64F2-40FC-9E4E-777A88F69C49}"/>
              </a:ext>
            </a:extLst>
          </p:cNvPr>
          <p:cNvSpPr txBox="1">
            <a:spLocks/>
          </p:cNvSpPr>
          <p:nvPr/>
        </p:nvSpPr>
        <p:spPr>
          <a:xfrm>
            <a:off x="465138" y="4084954"/>
            <a:ext cx="347821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400" b="0" spc="0">
                <a:solidFill>
                  <a:srgbClr val="0078D4"/>
                </a:solidFill>
                <a:latin typeface="Segoe UI" panose="020B0502040204020203" pitchFamily="34" charset="0"/>
              </a:rPr>
              <a:t>͏The Deployment controller adjusts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the deployment based on increase/decrease in replicas</a:t>
            </a:r>
          </a:p>
        </p:txBody>
      </p:sp>
      <p:grpSp>
        <p:nvGrpSpPr>
          <p:cNvPr id="2" name="Group 1" descr="diagram illustrating the concept of horizontal pod autoscaling">
            <a:extLst>
              <a:ext uri="{FF2B5EF4-FFF2-40B4-BE49-F238E27FC236}">
                <a16:creationId xmlns:a16="http://schemas.microsoft.com/office/drawing/2014/main" id="{B87EDA5A-313B-43A0-94C3-143BE1DF3EF5}"/>
              </a:ext>
            </a:extLst>
          </p:cNvPr>
          <p:cNvGrpSpPr/>
          <p:nvPr/>
        </p:nvGrpSpPr>
        <p:grpSpPr>
          <a:xfrm>
            <a:off x="4711403" y="2057911"/>
            <a:ext cx="7193902" cy="3765142"/>
            <a:chOff x="4711403" y="2057911"/>
            <a:chExt cx="7193902" cy="3765142"/>
          </a:xfrm>
        </p:grpSpPr>
        <p:grpSp>
          <p:nvGrpSpPr>
            <p:cNvPr id="5" name="Group 4">
              <a:extLst>
                <a:ext uri="{FF2B5EF4-FFF2-40B4-BE49-F238E27FC236}">
                  <a16:creationId xmlns:a16="http://schemas.microsoft.com/office/drawing/2014/main" id="{10C6B301-B6D4-4DD4-9EB2-6380699891DD}"/>
                </a:ext>
              </a:extLst>
            </p:cNvPr>
            <p:cNvGrpSpPr/>
            <p:nvPr/>
          </p:nvGrpSpPr>
          <p:grpSpPr>
            <a:xfrm>
              <a:off x="4765472" y="2388374"/>
              <a:ext cx="926720" cy="989016"/>
              <a:chOff x="5167423" y="2687016"/>
              <a:chExt cx="1188720" cy="1290068"/>
            </a:xfrm>
          </p:grpSpPr>
          <p:sp>
            <p:nvSpPr>
              <p:cNvPr id="131" name="Rectangle: Rounded Corners 118">
                <a:extLst>
                  <a:ext uri="{FF2B5EF4-FFF2-40B4-BE49-F238E27FC236}">
                    <a16:creationId xmlns:a16="http://schemas.microsoft.com/office/drawing/2014/main" id="{AEC25BAC-7794-40DD-B31E-75AC88945897}"/>
                  </a:ext>
                </a:extLst>
              </p:cNvPr>
              <p:cNvSpPr/>
              <p:nvPr/>
            </p:nvSpPr>
            <p:spPr bwMode="auto">
              <a:xfrm>
                <a:off x="5381831" y="3165927"/>
                <a:ext cx="759905" cy="811157"/>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29" name="Title 1">
                <a:extLst>
                  <a:ext uri="{FF2B5EF4-FFF2-40B4-BE49-F238E27FC236}">
                    <a16:creationId xmlns:a16="http://schemas.microsoft.com/office/drawing/2014/main" id="{3D615E84-A607-4809-844F-A2828230D9B5}"/>
                  </a:ext>
                </a:extLst>
              </p:cNvPr>
              <p:cNvSpPr txBox="1">
                <a:spLocks/>
              </p:cNvSpPr>
              <p:nvPr/>
            </p:nvSpPr>
            <p:spPr>
              <a:xfrm>
                <a:off x="5167423" y="2687016"/>
                <a:ext cx="1188720" cy="4014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Horizontal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 </a:t>
                </a: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Autoscaler</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35" name="Group 134">
                <a:extLst>
                  <a:ext uri="{FF2B5EF4-FFF2-40B4-BE49-F238E27FC236}">
                    <a16:creationId xmlns:a16="http://schemas.microsoft.com/office/drawing/2014/main" id="{555B9CA3-2664-459E-8430-88C6C31BB7DD}"/>
                  </a:ext>
                </a:extLst>
              </p:cNvPr>
              <p:cNvGrpSpPr/>
              <p:nvPr/>
            </p:nvGrpSpPr>
            <p:grpSpPr>
              <a:xfrm>
                <a:off x="5476407" y="3389903"/>
                <a:ext cx="570752" cy="363205"/>
                <a:chOff x="3876923" y="2971034"/>
                <a:chExt cx="937282" cy="596452"/>
              </a:xfrm>
            </p:grpSpPr>
            <p:sp>
              <p:nvSpPr>
                <p:cNvPr id="137" name="Freeform: Shape 136">
                  <a:extLst>
                    <a:ext uri="{FF2B5EF4-FFF2-40B4-BE49-F238E27FC236}">
                      <a16:creationId xmlns:a16="http://schemas.microsoft.com/office/drawing/2014/main" id="{9ED756CB-5CF1-4DB0-BB19-7015BDE1805A}"/>
                    </a:ext>
                  </a:extLst>
                </p:cNvPr>
                <p:cNvSpPr/>
                <p:nvPr/>
              </p:nvSpPr>
              <p:spPr>
                <a:xfrm>
                  <a:off x="3876923" y="2971034"/>
                  <a:ext cx="937282" cy="596452"/>
                </a:xfrm>
                <a:custGeom>
                  <a:avLst/>
                  <a:gdLst>
                    <a:gd name="connsiteX0" fmla="*/ 210026 w 419100"/>
                    <a:gd name="connsiteY0" fmla="*/ 41434 h 266700"/>
                    <a:gd name="connsiteX1" fmla="*/ 7144 w 419100"/>
                    <a:gd name="connsiteY1" fmla="*/ 7144 h 266700"/>
                    <a:gd name="connsiteX2" fmla="*/ 7144 w 419100"/>
                    <a:gd name="connsiteY2" fmla="*/ 265271 h 266700"/>
                    <a:gd name="connsiteX3" fmla="*/ 210026 w 419100"/>
                    <a:gd name="connsiteY3" fmla="*/ 230981 h 266700"/>
                    <a:gd name="connsiteX4" fmla="*/ 412909 w 419100"/>
                    <a:gd name="connsiteY4" fmla="*/ 265271 h 266700"/>
                    <a:gd name="connsiteX5" fmla="*/ 412909 w 419100"/>
                    <a:gd name="connsiteY5" fmla="*/ 7144 h 266700"/>
                    <a:gd name="connsiteX6" fmla="*/ 210026 w 419100"/>
                    <a:gd name="connsiteY6" fmla="*/ 41434 h 266700"/>
                    <a:gd name="connsiteX7" fmla="*/ 282416 w 419100"/>
                    <a:gd name="connsiteY7" fmla="*/ 144304 h 266700"/>
                    <a:gd name="connsiteX8" fmla="*/ 262414 w 419100"/>
                    <a:gd name="connsiteY8" fmla="*/ 151924 h 266700"/>
                    <a:gd name="connsiteX9" fmla="*/ 257651 w 419100"/>
                    <a:gd name="connsiteY9" fmla="*/ 162401 h 266700"/>
                    <a:gd name="connsiteX10" fmla="*/ 266224 w 419100"/>
                    <a:gd name="connsiteY10" fmla="*/ 178594 h 266700"/>
                    <a:gd name="connsiteX11" fmla="*/ 267176 w 419100"/>
                    <a:gd name="connsiteY11" fmla="*/ 180499 h 266700"/>
                    <a:gd name="connsiteX12" fmla="*/ 255746 w 419100"/>
                    <a:gd name="connsiteY12" fmla="*/ 191929 h 266700"/>
                    <a:gd name="connsiteX13" fmla="*/ 236696 w 419100"/>
                    <a:gd name="connsiteY13" fmla="*/ 182404 h 266700"/>
                    <a:gd name="connsiteX14" fmla="*/ 225266 w 419100"/>
                    <a:gd name="connsiteY14" fmla="*/ 187166 h 266700"/>
                    <a:gd name="connsiteX15" fmla="*/ 219551 w 419100"/>
                    <a:gd name="connsiteY15" fmla="*/ 206216 h 266700"/>
                    <a:gd name="connsiteX16" fmla="*/ 218599 w 419100"/>
                    <a:gd name="connsiteY16" fmla="*/ 208121 h 266700"/>
                    <a:gd name="connsiteX17" fmla="*/ 202406 w 419100"/>
                    <a:gd name="connsiteY17" fmla="*/ 208121 h 266700"/>
                    <a:gd name="connsiteX18" fmla="*/ 194786 w 419100"/>
                    <a:gd name="connsiteY18" fmla="*/ 188119 h 266700"/>
                    <a:gd name="connsiteX19" fmla="*/ 183356 w 419100"/>
                    <a:gd name="connsiteY19" fmla="*/ 183356 h 266700"/>
                    <a:gd name="connsiteX20" fmla="*/ 167164 w 419100"/>
                    <a:gd name="connsiteY20" fmla="*/ 191929 h 266700"/>
                    <a:gd name="connsiteX21" fmla="*/ 165259 w 419100"/>
                    <a:gd name="connsiteY21" fmla="*/ 192881 h 266700"/>
                    <a:gd name="connsiteX22" fmla="*/ 152876 w 419100"/>
                    <a:gd name="connsiteY22" fmla="*/ 181451 h 266700"/>
                    <a:gd name="connsiteX23" fmla="*/ 162401 w 419100"/>
                    <a:gd name="connsiteY23" fmla="*/ 162401 h 266700"/>
                    <a:gd name="connsiteX24" fmla="*/ 157639 w 419100"/>
                    <a:gd name="connsiteY24" fmla="*/ 150971 h 266700"/>
                    <a:gd name="connsiteX25" fmla="*/ 140494 w 419100"/>
                    <a:gd name="connsiteY25" fmla="*/ 145256 h 266700"/>
                    <a:gd name="connsiteX26" fmla="*/ 137636 w 419100"/>
                    <a:gd name="connsiteY26" fmla="*/ 144304 h 266700"/>
                    <a:gd name="connsiteX27" fmla="*/ 137636 w 419100"/>
                    <a:gd name="connsiteY27" fmla="*/ 128111 h 266700"/>
                    <a:gd name="connsiteX28" fmla="*/ 157639 w 419100"/>
                    <a:gd name="connsiteY28" fmla="*/ 120491 h 266700"/>
                    <a:gd name="connsiteX29" fmla="*/ 162401 w 419100"/>
                    <a:gd name="connsiteY29" fmla="*/ 110014 h 266700"/>
                    <a:gd name="connsiteX30" fmla="*/ 153829 w 419100"/>
                    <a:gd name="connsiteY30" fmla="*/ 93821 h 266700"/>
                    <a:gd name="connsiteX31" fmla="*/ 152876 w 419100"/>
                    <a:gd name="connsiteY31" fmla="*/ 90964 h 266700"/>
                    <a:gd name="connsiteX32" fmla="*/ 164306 w 419100"/>
                    <a:gd name="connsiteY32" fmla="*/ 79534 h 266700"/>
                    <a:gd name="connsiteX33" fmla="*/ 183356 w 419100"/>
                    <a:gd name="connsiteY33" fmla="*/ 89059 h 266700"/>
                    <a:gd name="connsiteX34" fmla="*/ 194786 w 419100"/>
                    <a:gd name="connsiteY34" fmla="*/ 84296 h 266700"/>
                    <a:gd name="connsiteX35" fmla="*/ 200501 w 419100"/>
                    <a:gd name="connsiteY35" fmla="*/ 66199 h 266700"/>
                    <a:gd name="connsiteX36" fmla="*/ 201454 w 419100"/>
                    <a:gd name="connsiteY36" fmla="*/ 63341 h 266700"/>
                    <a:gd name="connsiteX37" fmla="*/ 217646 w 419100"/>
                    <a:gd name="connsiteY37" fmla="*/ 63341 h 266700"/>
                    <a:gd name="connsiteX38" fmla="*/ 225266 w 419100"/>
                    <a:gd name="connsiteY38" fmla="*/ 83344 h 266700"/>
                    <a:gd name="connsiteX39" fmla="*/ 236696 w 419100"/>
                    <a:gd name="connsiteY39" fmla="*/ 88106 h 266700"/>
                    <a:gd name="connsiteX40" fmla="*/ 252889 w 419100"/>
                    <a:gd name="connsiteY40" fmla="*/ 79534 h 266700"/>
                    <a:gd name="connsiteX41" fmla="*/ 254794 w 419100"/>
                    <a:gd name="connsiteY41" fmla="*/ 78581 h 266700"/>
                    <a:gd name="connsiteX42" fmla="*/ 261461 w 419100"/>
                    <a:gd name="connsiteY42" fmla="*/ 85249 h 266700"/>
                    <a:gd name="connsiteX43" fmla="*/ 266224 w 419100"/>
                    <a:gd name="connsiteY43" fmla="*/ 92869 h 266700"/>
                    <a:gd name="connsiteX44" fmla="*/ 257651 w 419100"/>
                    <a:gd name="connsiteY44" fmla="*/ 110014 h 266700"/>
                    <a:gd name="connsiteX45" fmla="*/ 262414 w 419100"/>
                    <a:gd name="connsiteY45" fmla="*/ 121444 h 266700"/>
                    <a:gd name="connsiteX46" fmla="*/ 279559 w 419100"/>
                    <a:gd name="connsiteY46" fmla="*/ 127159 h 266700"/>
                    <a:gd name="connsiteX47" fmla="*/ 282416 w 419100"/>
                    <a:gd name="connsiteY47" fmla="*/ 128111 h 266700"/>
                    <a:gd name="connsiteX48" fmla="*/ 282416 w 419100"/>
                    <a:gd name="connsiteY48" fmla="*/ 14430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19100" h="266700">
                      <a:moveTo>
                        <a:pt x="210026" y="41434"/>
                      </a:moveTo>
                      <a:cubicBezTo>
                        <a:pt x="130016" y="41434"/>
                        <a:pt x="57626" y="28099"/>
                        <a:pt x="7144" y="7144"/>
                      </a:cubicBezTo>
                      <a:lnTo>
                        <a:pt x="7144" y="265271"/>
                      </a:lnTo>
                      <a:cubicBezTo>
                        <a:pt x="57626" y="243364"/>
                        <a:pt x="130016" y="230981"/>
                        <a:pt x="210026" y="230981"/>
                      </a:cubicBezTo>
                      <a:cubicBezTo>
                        <a:pt x="290036" y="230981"/>
                        <a:pt x="362426" y="244316"/>
                        <a:pt x="412909" y="265271"/>
                      </a:cubicBezTo>
                      <a:lnTo>
                        <a:pt x="412909" y="7144"/>
                      </a:lnTo>
                      <a:cubicBezTo>
                        <a:pt x="362426" y="28099"/>
                        <a:pt x="290036" y="41434"/>
                        <a:pt x="210026" y="41434"/>
                      </a:cubicBezTo>
                      <a:close/>
                      <a:moveTo>
                        <a:pt x="282416" y="144304"/>
                      </a:moveTo>
                      <a:lnTo>
                        <a:pt x="262414" y="151924"/>
                      </a:lnTo>
                      <a:lnTo>
                        <a:pt x="257651" y="162401"/>
                      </a:lnTo>
                      <a:lnTo>
                        <a:pt x="266224" y="178594"/>
                      </a:lnTo>
                      <a:lnTo>
                        <a:pt x="267176" y="180499"/>
                      </a:lnTo>
                      <a:lnTo>
                        <a:pt x="255746" y="191929"/>
                      </a:lnTo>
                      <a:lnTo>
                        <a:pt x="236696" y="182404"/>
                      </a:lnTo>
                      <a:lnTo>
                        <a:pt x="225266" y="187166"/>
                      </a:lnTo>
                      <a:lnTo>
                        <a:pt x="219551" y="206216"/>
                      </a:lnTo>
                      <a:lnTo>
                        <a:pt x="218599" y="208121"/>
                      </a:lnTo>
                      <a:lnTo>
                        <a:pt x="202406" y="208121"/>
                      </a:lnTo>
                      <a:lnTo>
                        <a:pt x="194786" y="188119"/>
                      </a:lnTo>
                      <a:lnTo>
                        <a:pt x="183356" y="183356"/>
                      </a:lnTo>
                      <a:lnTo>
                        <a:pt x="167164" y="191929"/>
                      </a:lnTo>
                      <a:lnTo>
                        <a:pt x="165259" y="192881"/>
                      </a:lnTo>
                      <a:lnTo>
                        <a:pt x="152876" y="181451"/>
                      </a:lnTo>
                      <a:lnTo>
                        <a:pt x="162401" y="162401"/>
                      </a:lnTo>
                      <a:lnTo>
                        <a:pt x="157639" y="150971"/>
                      </a:lnTo>
                      <a:lnTo>
                        <a:pt x="140494" y="145256"/>
                      </a:lnTo>
                      <a:lnTo>
                        <a:pt x="137636" y="144304"/>
                      </a:lnTo>
                      <a:lnTo>
                        <a:pt x="137636" y="128111"/>
                      </a:lnTo>
                      <a:lnTo>
                        <a:pt x="157639" y="120491"/>
                      </a:lnTo>
                      <a:lnTo>
                        <a:pt x="162401" y="110014"/>
                      </a:lnTo>
                      <a:lnTo>
                        <a:pt x="153829" y="93821"/>
                      </a:lnTo>
                      <a:lnTo>
                        <a:pt x="152876" y="90964"/>
                      </a:lnTo>
                      <a:lnTo>
                        <a:pt x="164306" y="79534"/>
                      </a:lnTo>
                      <a:lnTo>
                        <a:pt x="183356" y="89059"/>
                      </a:lnTo>
                      <a:lnTo>
                        <a:pt x="194786" y="84296"/>
                      </a:lnTo>
                      <a:lnTo>
                        <a:pt x="200501" y="66199"/>
                      </a:lnTo>
                      <a:lnTo>
                        <a:pt x="201454" y="63341"/>
                      </a:lnTo>
                      <a:lnTo>
                        <a:pt x="217646" y="63341"/>
                      </a:lnTo>
                      <a:lnTo>
                        <a:pt x="225266" y="83344"/>
                      </a:lnTo>
                      <a:lnTo>
                        <a:pt x="236696" y="88106"/>
                      </a:lnTo>
                      <a:lnTo>
                        <a:pt x="252889" y="79534"/>
                      </a:lnTo>
                      <a:lnTo>
                        <a:pt x="254794" y="78581"/>
                      </a:lnTo>
                      <a:lnTo>
                        <a:pt x="261461" y="85249"/>
                      </a:lnTo>
                      <a:cubicBezTo>
                        <a:pt x="263366" y="88106"/>
                        <a:pt x="264319" y="90011"/>
                        <a:pt x="266224" y="92869"/>
                      </a:cubicBezTo>
                      <a:lnTo>
                        <a:pt x="257651" y="110014"/>
                      </a:lnTo>
                      <a:lnTo>
                        <a:pt x="262414" y="121444"/>
                      </a:lnTo>
                      <a:lnTo>
                        <a:pt x="279559" y="127159"/>
                      </a:lnTo>
                      <a:lnTo>
                        <a:pt x="282416" y="128111"/>
                      </a:lnTo>
                      <a:lnTo>
                        <a:pt x="282416" y="144304"/>
                      </a:lnTo>
                      <a:close/>
                    </a:path>
                  </a:pathLst>
                </a:custGeom>
                <a:solidFill>
                  <a:srgbClr val="0078D7"/>
                </a:solidFill>
                <a:ln w="9525" cap="flat">
                  <a:noFill/>
                  <a:prstDash val="solid"/>
                  <a:miter/>
                </a:ln>
              </p:spPr>
              <p:txBody>
                <a:bodyPr rtlCol="0" anchor="ctr"/>
                <a:lstStyle/>
                <a:p>
                  <a:pPr defTabSz="932597">
                    <a:defRPr/>
                  </a:pPr>
                  <a:endParaRPr lang="en-US" sz="1400">
                    <a:solidFill>
                      <a:prstClr val="black"/>
                    </a:solidFill>
                    <a:latin typeface="Calibri" panose="020F0502020204030204"/>
                  </a:endParaRPr>
                </a:p>
              </p:txBody>
            </p:sp>
            <p:sp>
              <p:nvSpPr>
                <p:cNvPr id="140" name="Rectangle 139">
                  <a:extLst>
                    <a:ext uri="{FF2B5EF4-FFF2-40B4-BE49-F238E27FC236}">
                      <a16:creationId xmlns:a16="http://schemas.microsoft.com/office/drawing/2014/main" id="{D6222249-A9BE-44EC-9931-D63ECF780AFA}"/>
                    </a:ext>
                  </a:extLst>
                </p:cNvPr>
                <p:cNvSpPr/>
                <p:nvPr/>
              </p:nvSpPr>
              <p:spPr>
                <a:xfrm>
                  <a:off x="4039263" y="3071853"/>
                  <a:ext cx="646706" cy="39756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400">
                    <a:solidFill>
                      <a:prstClr val="white"/>
                    </a:solidFill>
                    <a:latin typeface="Calibri" panose="020F0502020204030204"/>
                  </a:endParaRPr>
                </a:p>
              </p:txBody>
            </p:sp>
            <p:sp>
              <p:nvSpPr>
                <p:cNvPr id="141" name="Freeform: Shape 140">
                  <a:extLst>
                    <a:ext uri="{FF2B5EF4-FFF2-40B4-BE49-F238E27FC236}">
                      <a16:creationId xmlns:a16="http://schemas.microsoft.com/office/drawing/2014/main" id="{F8B7F6CA-BD89-4773-B207-D0595246AC6D}"/>
                    </a:ext>
                  </a:extLst>
                </p:cNvPr>
                <p:cNvSpPr/>
                <p:nvPr/>
              </p:nvSpPr>
              <p:spPr>
                <a:xfrm>
                  <a:off x="4213504" y="3124533"/>
                  <a:ext cx="264121" cy="2894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solidFill>
                  <a:prstDash val="solid"/>
                  <a:round/>
                </a:ln>
              </p:spPr>
              <p:txBody>
                <a:bodyPr wrap="square">
                  <a:noAutofit/>
                </a:bodyPr>
                <a:lstStyle/>
                <a:p>
                  <a:pPr defTabSz="932563">
                    <a:defRPr/>
                  </a:pPr>
                  <a:endParaRPr lang="en-US" sz="1200">
                    <a:solidFill>
                      <a:srgbClr val="FFFFFF"/>
                    </a:solidFill>
                    <a:latin typeface="Segoe UI"/>
                  </a:endParaRPr>
                </a:p>
              </p:txBody>
            </p:sp>
          </p:grpSp>
        </p:grpSp>
        <p:grpSp>
          <p:nvGrpSpPr>
            <p:cNvPr id="8" name="Group 7">
              <a:extLst>
                <a:ext uri="{FF2B5EF4-FFF2-40B4-BE49-F238E27FC236}">
                  <a16:creationId xmlns:a16="http://schemas.microsoft.com/office/drawing/2014/main" id="{48071239-693C-4B36-8F7E-54B8F2E18AE2}"/>
                </a:ext>
              </a:extLst>
            </p:cNvPr>
            <p:cNvGrpSpPr/>
            <p:nvPr/>
          </p:nvGrpSpPr>
          <p:grpSpPr>
            <a:xfrm>
              <a:off x="6393980" y="2542263"/>
              <a:ext cx="926720" cy="835127"/>
              <a:chOff x="5467114" y="2320574"/>
              <a:chExt cx="1188720" cy="1089336"/>
            </a:xfrm>
          </p:grpSpPr>
          <p:sp>
            <p:nvSpPr>
              <p:cNvPr id="143" name="Rectangle: Rounded Corners 118">
                <a:extLst>
                  <a:ext uri="{FF2B5EF4-FFF2-40B4-BE49-F238E27FC236}">
                    <a16:creationId xmlns:a16="http://schemas.microsoft.com/office/drawing/2014/main" id="{DAE18608-25CE-4070-B8A6-CC126D064482}"/>
                  </a:ext>
                </a:extLst>
              </p:cNvPr>
              <p:cNvSpPr/>
              <p:nvPr/>
            </p:nvSpPr>
            <p:spPr bwMode="auto">
              <a:xfrm>
                <a:off x="5681522" y="2598753"/>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45" name="Title 1">
                <a:extLst>
                  <a:ext uri="{FF2B5EF4-FFF2-40B4-BE49-F238E27FC236}">
                    <a16:creationId xmlns:a16="http://schemas.microsoft.com/office/drawing/2014/main" id="{C3414BA5-0E8B-4773-A5D9-7C35ED3C5600}"/>
                  </a:ext>
                </a:extLst>
              </p:cNvPr>
              <p:cNvSpPr txBox="1">
                <a:spLocks/>
              </p:cNvSpPr>
              <p:nvPr/>
            </p:nvSpPr>
            <p:spPr>
              <a:xfrm>
                <a:off x="5467114" y="2320574"/>
                <a:ext cx="1188720" cy="20073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Deployment</a:t>
                </a:r>
              </a:p>
            </p:txBody>
          </p:sp>
          <p:sp>
            <p:nvSpPr>
              <p:cNvPr id="151" name="arrow_24" title="Icon of an arrow pointing out of a box">
                <a:extLst>
                  <a:ext uri="{FF2B5EF4-FFF2-40B4-BE49-F238E27FC236}">
                    <a16:creationId xmlns:a16="http://schemas.microsoft.com/office/drawing/2014/main" id="{EB23FB2E-98D5-4CEB-88FC-EFA4EC6F559C}"/>
                  </a:ext>
                </a:extLst>
              </p:cNvPr>
              <p:cNvSpPr>
                <a:spLocks noChangeAspect="1" noEditPoints="1"/>
              </p:cNvSpPr>
              <p:nvPr/>
            </p:nvSpPr>
            <p:spPr bwMode="auto">
              <a:xfrm>
                <a:off x="5817246" y="2817811"/>
                <a:ext cx="488457" cy="373041"/>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400">
                  <a:gradFill>
                    <a:gsLst>
                      <a:gs pos="0">
                        <a:srgbClr val="505050"/>
                      </a:gs>
                      <a:gs pos="100000">
                        <a:srgbClr val="505050"/>
                      </a:gs>
                    </a:gsLst>
                    <a:lin ang="5400000" scaled="1"/>
                  </a:gradFill>
                  <a:latin typeface="Calibri" panose="020F0502020204030204"/>
                </a:endParaRPr>
              </a:p>
            </p:txBody>
          </p:sp>
        </p:grpSp>
        <p:grpSp>
          <p:nvGrpSpPr>
            <p:cNvPr id="9" name="Group 8">
              <a:extLst>
                <a:ext uri="{FF2B5EF4-FFF2-40B4-BE49-F238E27FC236}">
                  <a16:creationId xmlns:a16="http://schemas.microsoft.com/office/drawing/2014/main" id="{DEF079D7-3CDF-4DE8-A62A-45863843B0E3}"/>
                </a:ext>
              </a:extLst>
            </p:cNvPr>
            <p:cNvGrpSpPr/>
            <p:nvPr/>
          </p:nvGrpSpPr>
          <p:grpSpPr>
            <a:xfrm>
              <a:off x="7723449" y="2542263"/>
              <a:ext cx="926720" cy="835127"/>
              <a:chOff x="7811385" y="2472974"/>
              <a:chExt cx="1188720" cy="1089336"/>
            </a:xfrm>
          </p:grpSpPr>
          <p:sp>
            <p:nvSpPr>
              <p:cNvPr id="154" name="Rectangle: Rounded Corners 118">
                <a:extLst>
                  <a:ext uri="{FF2B5EF4-FFF2-40B4-BE49-F238E27FC236}">
                    <a16:creationId xmlns:a16="http://schemas.microsoft.com/office/drawing/2014/main" id="{F9C26E23-F9D5-4ED9-B4AC-04599F998E75}"/>
                  </a:ext>
                </a:extLst>
              </p:cNvPr>
              <p:cNvSpPr/>
              <p:nvPr/>
            </p:nvSpPr>
            <p:spPr bwMode="auto">
              <a:xfrm>
                <a:off x="8025793" y="2751153"/>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58" name="Title 1">
                <a:extLst>
                  <a:ext uri="{FF2B5EF4-FFF2-40B4-BE49-F238E27FC236}">
                    <a16:creationId xmlns:a16="http://schemas.microsoft.com/office/drawing/2014/main" id="{ED7A8DF1-6DDA-4BAE-88F0-4637ACD0A456}"/>
                  </a:ext>
                </a:extLst>
              </p:cNvPr>
              <p:cNvSpPr txBox="1">
                <a:spLocks/>
              </p:cNvSpPr>
              <p:nvPr/>
            </p:nvSpPr>
            <p:spPr>
              <a:xfrm>
                <a:off x="7811385" y="2472974"/>
                <a:ext cx="1188720" cy="20073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ReplicaSet</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62" name="Database_EFC7" title="Icon of a cylinder">
                <a:extLst>
                  <a:ext uri="{FF2B5EF4-FFF2-40B4-BE49-F238E27FC236}">
                    <a16:creationId xmlns:a16="http://schemas.microsoft.com/office/drawing/2014/main" id="{800EDED7-6FE8-4666-8E9A-4AECE4A2130E}"/>
                  </a:ext>
                </a:extLst>
              </p:cNvPr>
              <p:cNvSpPr>
                <a:spLocks noChangeAspect="1" noEditPoints="1"/>
              </p:cNvSpPr>
              <p:nvPr/>
            </p:nvSpPr>
            <p:spPr bwMode="auto">
              <a:xfrm>
                <a:off x="8244313" y="2946895"/>
                <a:ext cx="322864" cy="41967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400">
                  <a:solidFill>
                    <a:prstClr val="black"/>
                  </a:solidFill>
                  <a:latin typeface="Calibri" panose="020F0502020204030204"/>
                </a:endParaRPr>
              </a:p>
            </p:txBody>
          </p:sp>
        </p:grpSp>
        <p:sp>
          <p:nvSpPr>
            <p:cNvPr id="180" name="Rectangle: Rounded Corners 118">
              <a:extLst>
                <a:ext uri="{FF2B5EF4-FFF2-40B4-BE49-F238E27FC236}">
                  <a16:creationId xmlns:a16="http://schemas.microsoft.com/office/drawing/2014/main" id="{F42B62E5-F55D-4018-911D-391A9115F623}"/>
                </a:ext>
              </a:extLst>
            </p:cNvPr>
            <p:cNvSpPr/>
            <p:nvPr/>
          </p:nvSpPr>
          <p:spPr bwMode="auto">
            <a:xfrm>
              <a:off x="5575258" y="4011390"/>
              <a:ext cx="1158291" cy="1554004"/>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12" name="Group 11">
              <a:extLst>
                <a:ext uri="{FF2B5EF4-FFF2-40B4-BE49-F238E27FC236}">
                  <a16:creationId xmlns:a16="http://schemas.microsoft.com/office/drawing/2014/main" id="{FCC69FC1-20C6-470E-9C4A-8CD09C32EDA9}"/>
                </a:ext>
              </a:extLst>
            </p:cNvPr>
            <p:cNvGrpSpPr/>
            <p:nvPr/>
          </p:nvGrpSpPr>
          <p:grpSpPr>
            <a:xfrm>
              <a:off x="5624999" y="4087457"/>
              <a:ext cx="1058809" cy="1489581"/>
              <a:chOff x="2827315" y="4396876"/>
              <a:chExt cx="1358153" cy="1943002"/>
            </a:xfrm>
          </p:grpSpPr>
          <p:grpSp>
            <p:nvGrpSpPr>
              <p:cNvPr id="10" name="Group 9">
                <a:extLst>
                  <a:ext uri="{FF2B5EF4-FFF2-40B4-BE49-F238E27FC236}">
                    <a16:creationId xmlns:a16="http://schemas.microsoft.com/office/drawing/2014/main" id="{785E0E1A-4C03-4493-BD64-DCEA9EA6757D}"/>
                  </a:ext>
                </a:extLst>
              </p:cNvPr>
              <p:cNvGrpSpPr/>
              <p:nvPr/>
            </p:nvGrpSpPr>
            <p:grpSpPr>
              <a:xfrm>
                <a:off x="2912031" y="4396876"/>
                <a:ext cx="1188720" cy="1290069"/>
                <a:chOff x="4678220" y="4356535"/>
                <a:chExt cx="1188720" cy="1290069"/>
              </a:xfrm>
            </p:grpSpPr>
            <p:sp>
              <p:nvSpPr>
                <p:cNvPr id="171" name="Rectangle: Rounded Corners 118">
                  <a:extLst>
                    <a:ext uri="{FF2B5EF4-FFF2-40B4-BE49-F238E27FC236}">
                      <a16:creationId xmlns:a16="http://schemas.microsoft.com/office/drawing/2014/main" id="{529656E1-72A0-4E41-AECB-1475C50429EB}"/>
                    </a:ext>
                  </a:extLst>
                </p:cNvPr>
                <p:cNvSpPr/>
                <p:nvPr/>
              </p:nvSpPr>
              <p:spPr bwMode="auto">
                <a:xfrm>
                  <a:off x="4892628" y="4835447"/>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72" name="Title 1">
                  <a:extLst>
                    <a:ext uri="{FF2B5EF4-FFF2-40B4-BE49-F238E27FC236}">
                      <a16:creationId xmlns:a16="http://schemas.microsoft.com/office/drawing/2014/main" id="{90BAF8C7-CEC6-4250-AB9F-4589341CCBA3}"/>
                    </a:ext>
                  </a:extLst>
                </p:cNvPr>
                <p:cNvSpPr txBox="1">
                  <a:spLocks/>
                </p:cNvSpPr>
                <p:nvPr/>
              </p:nvSpPr>
              <p:spPr>
                <a:xfrm>
                  <a:off x="4678220" y="4356535"/>
                  <a:ext cx="1188720" cy="4014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Metrics</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Server</a:t>
                  </a:r>
                </a:p>
              </p:txBody>
            </p:sp>
            <p:sp>
              <p:nvSpPr>
                <p:cNvPr id="179" name="graph_9" title="Icon of a line chart with connected circles at varying points">
                  <a:extLst>
                    <a:ext uri="{FF2B5EF4-FFF2-40B4-BE49-F238E27FC236}">
                      <a16:creationId xmlns:a16="http://schemas.microsoft.com/office/drawing/2014/main" id="{28F1BAED-32D0-4DD6-9C26-BAF3A7187DFA}"/>
                    </a:ext>
                  </a:extLst>
                </p:cNvPr>
                <p:cNvSpPr>
                  <a:spLocks noChangeAspect="1" noEditPoints="1"/>
                </p:cNvSpPr>
                <p:nvPr/>
              </p:nvSpPr>
              <p:spPr bwMode="auto">
                <a:xfrm>
                  <a:off x="5069908" y="5058145"/>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gradFill>
                      <a:gsLst>
                        <a:gs pos="0">
                          <a:srgbClr val="505050"/>
                        </a:gs>
                        <a:gs pos="100000">
                          <a:srgbClr val="505050"/>
                        </a:gs>
                      </a:gsLst>
                    </a:gradFill>
                  </a:endParaRPr>
                </a:p>
              </p:txBody>
            </p:sp>
          </p:grpSp>
          <p:sp>
            <p:nvSpPr>
              <p:cNvPr id="11" name="TextBox 10">
                <a:extLst>
                  <a:ext uri="{FF2B5EF4-FFF2-40B4-BE49-F238E27FC236}">
                    <a16:creationId xmlns:a16="http://schemas.microsoft.com/office/drawing/2014/main" id="{FDA0E67A-3E75-407C-AF65-559510A9DBDD}"/>
                  </a:ext>
                </a:extLst>
              </p:cNvPr>
              <p:cNvSpPr txBox="1"/>
              <p:nvPr/>
            </p:nvSpPr>
            <p:spPr>
              <a:xfrm>
                <a:off x="2827315" y="5701553"/>
                <a:ext cx="1358153" cy="638325"/>
              </a:xfrm>
              <a:prstGeom prst="rect">
                <a:avLst/>
              </a:prstGeom>
              <a:noFill/>
            </p:spPr>
            <p:txBody>
              <a:bodyPr wrap="square" lIns="182880" tIns="146304" rIns="182880" bIns="146304" rtlCol="0">
                <a:spAutoFit/>
              </a:bodyPr>
              <a:lstStyle/>
              <a:p>
                <a:pPr algn="ctr">
                  <a:lnSpc>
                    <a:spcPct val="90000"/>
                  </a:lnSpc>
                  <a:spcAft>
                    <a:spcPts val="600"/>
                  </a:spcAft>
                </a:pPr>
                <a:r>
                  <a:rPr lang="en-US" sz="700">
                    <a:solidFill>
                      <a:srgbClr val="000000"/>
                    </a:solidFill>
                  </a:rPr>
                  <a:t>Collects metrics from all nodes </a:t>
                </a:r>
              </a:p>
            </p:txBody>
          </p:sp>
        </p:grpSp>
        <p:sp>
          <p:nvSpPr>
            <p:cNvPr id="181" name="Title 1">
              <a:extLst>
                <a:ext uri="{FF2B5EF4-FFF2-40B4-BE49-F238E27FC236}">
                  <a16:creationId xmlns:a16="http://schemas.microsoft.com/office/drawing/2014/main" id="{F8F22803-D035-4DB1-B2AC-70FAD3BC802E}"/>
                </a:ext>
              </a:extLst>
            </p:cNvPr>
            <p:cNvSpPr txBox="1">
              <a:spLocks/>
            </p:cNvSpPr>
            <p:nvPr/>
          </p:nvSpPr>
          <p:spPr>
            <a:xfrm>
              <a:off x="5575258" y="3795979"/>
              <a:ext cx="92672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NodeX</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19" name="Connector: Elbow 18">
              <a:extLst>
                <a:ext uri="{FF2B5EF4-FFF2-40B4-BE49-F238E27FC236}">
                  <a16:creationId xmlns:a16="http://schemas.microsoft.com/office/drawing/2014/main" id="{143F9D50-C251-4859-8AE8-C77BDA4D1498}"/>
                </a:ext>
              </a:extLst>
            </p:cNvPr>
            <p:cNvCxnSpPr/>
            <p:nvPr/>
          </p:nvCxnSpPr>
          <p:spPr>
            <a:xfrm rot="16200000" flipH="1">
              <a:off x="4849437" y="3756785"/>
              <a:ext cx="1388153" cy="629362"/>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2DD62518-117C-4D65-90FC-E1B2BB2E20DD}"/>
                </a:ext>
              </a:extLst>
            </p:cNvPr>
            <p:cNvSpPr txBox="1"/>
            <p:nvPr/>
          </p:nvSpPr>
          <p:spPr>
            <a:xfrm>
              <a:off x="4711403" y="3826784"/>
              <a:ext cx="505002" cy="489365"/>
            </a:xfrm>
            <a:prstGeom prst="rect">
              <a:avLst/>
            </a:prstGeom>
            <a:noFill/>
          </p:spPr>
          <p:txBody>
            <a:bodyPr wrap="square" lIns="0" tIns="146304" rIns="182880" bIns="146304" rtlCol="0">
              <a:spAutoFit/>
            </a:bodyPr>
            <a:lstStyle/>
            <a:p>
              <a:pPr algn="r">
                <a:lnSpc>
                  <a:spcPct val="90000"/>
                </a:lnSpc>
                <a:spcAft>
                  <a:spcPts val="600"/>
                </a:spcAft>
              </a:pPr>
              <a:r>
                <a:rPr lang="en-US" sz="700">
                  <a:solidFill>
                    <a:srgbClr val="000000"/>
                  </a:solidFill>
                </a:rPr>
                <a:t>Grabs</a:t>
              </a:r>
              <a:br>
                <a:rPr lang="en-US" sz="700">
                  <a:solidFill>
                    <a:srgbClr val="000000"/>
                  </a:solidFill>
                </a:rPr>
              </a:br>
              <a:r>
                <a:rPr lang="en-US" sz="700">
                  <a:solidFill>
                    <a:srgbClr val="000000"/>
                  </a:solidFill>
                </a:rPr>
                <a:t>metrics</a:t>
              </a:r>
            </a:p>
          </p:txBody>
        </p:sp>
        <p:cxnSp>
          <p:nvCxnSpPr>
            <p:cNvPr id="21" name="Straight Arrow Connector 20">
              <a:extLst>
                <a:ext uri="{FF2B5EF4-FFF2-40B4-BE49-F238E27FC236}">
                  <a16:creationId xmlns:a16="http://schemas.microsoft.com/office/drawing/2014/main" id="{0BD4E407-45D5-4DC1-8EFF-B522E881B6AD}"/>
                </a:ext>
              </a:extLst>
            </p:cNvPr>
            <p:cNvCxnSpPr>
              <a:cxnSpLocks/>
            </p:cNvCxnSpPr>
            <p:nvPr/>
          </p:nvCxnSpPr>
          <p:spPr>
            <a:xfrm>
              <a:off x="5525041" y="3066458"/>
              <a:ext cx="104826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7C898675-1CF2-49AD-9A18-FA72D1F0CE29}"/>
                </a:ext>
              </a:extLst>
            </p:cNvPr>
            <p:cNvCxnSpPr>
              <a:cxnSpLocks/>
            </p:cNvCxnSpPr>
            <p:nvPr/>
          </p:nvCxnSpPr>
          <p:spPr>
            <a:xfrm>
              <a:off x="7153549" y="3066458"/>
              <a:ext cx="73705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94059618-359D-4961-9670-BD854417530C}"/>
                </a:ext>
              </a:extLst>
            </p:cNvPr>
            <p:cNvSpPr txBox="1"/>
            <p:nvPr/>
          </p:nvSpPr>
          <p:spPr>
            <a:xfrm>
              <a:off x="5622969" y="2781786"/>
              <a:ext cx="856134" cy="406265"/>
            </a:xfrm>
            <a:prstGeom prst="rect">
              <a:avLst/>
            </a:prstGeom>
            <a:noFill/>
          </p:spPr>
          <p:txBody>
            <a:bodyPr wrap="square" lIns="182880" tIns="146304" rIns="182880" bIns="146304" rtlCol="0">
              <a:spAutoFit/>
            </a:bodyPr>
            <a:lstStyle/>
            <a:p>
              <a:pPr algn="ctr">
                <a:lnSpc>
                  <a:spcPct val="90000"/>
                </a:lnSpc>
                <a:spcAft>
                  <a:spcPts val="600"/>
                </a:spcAft>
              </a:pPr>
              <a:r>
                <a:rPr lang="en-US" sz="700">
                  <a:solidFill>
                    <a:srgbClr val="000000"/>
                  </a:solidFill>
                </a:rPr>
                <a:t>replicas++</a:t>
              </a:r>
            </a:p>
          </p:txBody>
        </p:sp>
        <p:sp>
          <p:nvSpPr>
            <p:cNvPr id="185" name="TextBox 184">
              <a:extLst>
                <a:ext uri="{FF2B5EF4-FFF2-40B4-BE49-F238E27FC236}">
                  <a16:creationId xmlns:a16="http://schemas.microsoft.com/office/drawing/2014/main" id="{129DB174-B94F-45D7-B133-E663F7388AC9}"/>
                </a:ext>
              </a:extLst>
            </p:cNvPr>
            <p:cNvSpPr txBox="1"/>
            <p:nvPr/>
          </p:nvSpPr>
          <p:spPr>
            <a:xfrm>
              <a:off x="5622969" y="3019867"/>
              <a:ext cx="856134" cy="392415"/>
            </a:xfrm>
            <a:prstGeom prst="rect">
              <a:avLst/>
            </a:prstGeom>
            <a:noFill/>
          </p:spPr>
          <p:txBody>
            <a:bodyPr wrap="square" lIns="182880" tIns="146304" rIns="182880" bIns="146304" rtlCol="0">
              <a:spAutoFit/>
            </a:bodyPr>
            <a:lstStyle/>
            <a:p>
              <a:pPr algn="ctr">
                <a:lnSpc>
                  <a:spcPct val="90000"/>
                </a:lnSpc>
                <a:spcAft>
                  <a:spcPts val="600"/>
                </a:spcAft>
              </a:pPr>
              <a:r>
                <a:rPr lang="en-US" sz="700">
                  <a:solidFill>
                    <a:srgbClr val="000000"/>
                  </a:solidFill>
                </a:rPr>
                <a:t>replicas--</a:t>
              </a:r>
            </a:p>
          </p:txBody>
        </p:sp>
        <p:sp>
          <p:nvSpPr>
            <p:cNvPr id="187" name="Rectangle: Rounded Corners 118">
              <a:extLst>
                <a:ext uri="{FF2B5EF4-FFF2-40B4-BE49-F238E27FC236}">
                  <a16:creationId xmlns:a16="http://schemas.microsoft.com/office/drawing/2014/main" id="{92558B1C-5511-4A6F-8983-7C852B7C7CEE}"/>
                </a:ext>
              </a:extLst>
            </p:cNvPr>
            <p:cNvSpPr/>
            <p:nvPr/>
          </p:nvSpPr>
          <p:spPr bwMode="auto">
            <a:xfrm>
              <a:off x="9017260" y="2358442"/>
              <a:ext cx="1582552" cy="155400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89" name="Title 1">
              <a:extLst>
                <a:ext uri="{FF2B5EF4-FFF2-40B4-BE49-F238E27FC236}">
                  <a16:creationId xmlns:a16="http://schemas.microsoft.com/office/drawing/2014/main" id="{E18ECE69-EC29-432A-A07E-ABBDBACBE730}"/>
                </a:ext>
              </a:extLst>
            </p:cNvPr>
            <p:cNvSpPr txBox="1">
              <a:spLocks/>
            </p:cNvSpPr>
            <p:nvPr/>
          </p:nvSpPr>
          <p:spPr>
            <a:xfrm>
              <a:off x="9017260" y="2143031"/>
              <a:ext cx="92672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Node1</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cs typeface="Segoe UI Semibold" panose="020B0702040204020203" pitchFamily="34" charset="0"/>
              </a:endParaRPr>
            </a:p>
          </p:txBody>
        </p:sp>
        <p:sp>
          <p:nvSpPr>
            <p:cNvPr id="196" name="Rectangle: Rounded Corners 118">
              <a:extLst>
                <a:ext uri="{FF2B5EF4-FFF2-40B4-BE49-F238E27FC236}">
                  <a16:creationId xmlns:a16="http://schemas.microsoft.com/office/drawing/2014/main" id="{0B426428-DDFB-4926-940D-BF5E5012AEDF}"/>
                </a:ext>
              </a:extLst>
            </p:cNvPr>
            <p:cNvSpPr/>
            <p:nvPr/>
          </p:nvSpPr>
          <p:spPr bwMode="auto">
            <a:xfrm>
              <a:off x="9017260" y="4269050"/>
              <a:ext cx="1582552" cy="155400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97" name="Title 1">
              <a:extLst>
                <a:ext uri="{FF2B5EF4-FFF2-40B4-BE49-F238E27FC236}">
                  <a16:creationId xmlns:a16="http://schemas.microsoft.com/office/drawing/2014/main" id="{48BC9262-C748-41B5-BF0D-1062F97677D5}"/>
                </a:ext>
              </a:extLst>
            </p:cNvPr>
            <p:cNvSpPr txBox="1">
              <a:spLocks/>
            </p:cNvSpPr>
            <p:nvPr/>
          </p:nvSpPr>
          <p:spPr>
            <a:xfrm>
              <a:off x="9017260" y="4053639"/>
              <a:ext cx="92672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sz="1000" spc="0">
                  <a:solidFill>
                    <a:srgbClr val="000000"/>
                  </a:solidFill>
                  <a:latin typeface="Segoe UI Semibold" panose="020B0702040204020203" pitchFamily="34" charset="0"/>
                  <a:cs typeface="Segoe UI Semibold" panose="020B0702040204020203" pitchFamily="34" charset="0"/>
                </a:rPr>
                <a:t>Node2</a:t>
              </a:r>
              <a:endPar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cs typeface="Segoe UI Semibold" panose="020B0702040204020203" pitchFamily="34" charset="0"/>
              </a:endParaRPr>
            </a:p>
          </p:txBody>
        </p:sp>
        <p:grpSp>
          <p:nvGrpSpPr>
            <p:cNvPr id="33" name="Group 32">
              <a:extLst>
                <a:ext uri="{FF2B5EF4-FFF2-40B4-BE49-F238E27FC236}">
                  <a16:creationId xmlns:a16="http://schemas.microsoft.com/office/drawing/2014/main" id="{18B554E0-58FA-48C9-801C-0E3F582CE426}"/>
                </a:ext>
              </a:extLst>
            </p:cNvPr>
            <p:cNvGrpSpPr/>
            <p:nvPr/>
          </p:nvGrpSpPr>
          <p:grpSpPr>
            <a:xfrm>
              <a:off x="9198569" y="2520676"/>
              <a:ext cx="427717" cy="588845"/>
              <a:chOff x="8239617" y="2209145"/>
              <a:chExt cx="548640" cy="768087"/>
            </a:xfrm>
          </p:grpSpPr>
          <p:sp>
            <p:nvSpPr>
              <p:cNvPr id="200" name="Title 1">
                <a:extLst>
                  <a:ext uri="{FF2B5EF4-FFF2-40B4-BE49-F238E27FC236}">
                    <a16:creationId xmlns:a16="http://schemas.microsoft.com/office/drawing/2014/main" id="{71F0DB47-52F2-4289-9E66-767425FDB1F6}"/>
                  </a:ext>
                </a:extLst>
              </p:cNvPr>
              <p:cNvSpPr txBox="1">
                <a:spLocks/>
              </p:cNvSpPr>
              <p:nvPr/>
            </p:nvSpPr>
            <p:spPr>
              <a:xfrm>
                <a:off x="8285337" y="2209145"/>
                <a:ext cx="457200" cy="140512"/>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700">
                    <a:solidFill>
                      <a:srgbClr val="000000"/>
                    </a:solidFill>
                  </a:rPr>
                  <a:t>Pod</a:t>
                </a:r>
              </a:p>
            </p:txBody>
          </p:sp>
          <p:sp>
            <p:nvSpPr>
              <p:cNvPr id="203" name="Rectangle: Rounded Corners 202">
                <a:extLst>
                  <a:ext uri="{FF2B5EF4-FFF2-40B4-BE49-F238E27FC236}">
                    <a16:creationId xmlns:a16="http://schemas.microsoft.com/office/drawing/2014/main" id="{35242135-F2AC-4805-9C7B-00624AC0BA98}"/>
                  </a:ext>
                </a:extLst>
              </p:cNvPr>
              <p:cNvSpPr/>
              <p:nvPr/>
            </p:nvSpPr>
            <p:spPr bwMode="auto">
              <a:xfrm>
                <a:off x="8239617" y="2428592"/>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50">
                  <a:solidFill>
                    <a:srgbClr val="505050"/>
                  </a:solidFill>
                  <a:latin typeface="Segoe UI"/>
                  <a:cs typeface="Segoe UI" pitchFamily="34" charset="0"/>
                </a:endParaRPr>
              </a:p>
            </p:txBody>
          </p:sp>
          <p:sp>
            <p:nvSpPr>
              <p:cNvPr id="204" name="Freeform: Shape 203">
                <a:extLst>
                  <a:ext uri="{FF2B5EF4-FFF2-40B4-BE49-F238E27FC236}">
                    <a16:creationId xmlns:a16="http://schemas.microsoft.com/office/drawing/2014/main" id="{C0EFF146-2D58-4EBB-AC79-ACA914068EC1}"/>
                  </a:ext>
                </a:extLst>
              </p:cNvPr>
              <p:cNvSpPr/>
              <p:nvPr/>
            </p:nvSpPr>
            <p:spPr>
              <a:xfrm>
                <a:off x="8345546" y="2518369"/>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563">
                  <a:defRPr/>
                </a:pPr>
                <a:endParaRPr lang="en-US" sz="1200">
                  <a:solidFill>
                    <a:srgbClr val="FFFFFF"/>
                  </a:solidFill>
                  <a:latin typeface="Segoe UI"/>
                </a:endParaRPr>
              </a:p>
            </p:txBody>
          </p:sp>
        </p:grpSp>
        <p:grpSp>
          <p:nvGrpSpPr>
            <p:cNvPr id="214" name="Group 213">
              <a:extLst>
                <a:ext uri="{FF2B5EF4-FFF2-40B4-BE49-F238E27FC236}">
                  <a16:creationId xmlns:a16="http://schemas.microsoft.com/office/drawing/2014/main" id="{67AF3FF6-F4A4-4359-8E18-BEBF3E558F7A}"/>
                </a:ext>
              </a:extLst>
            </p:cNvPr>
            <p:cNvGrpSpPr/>
            <p:nvPr/>
          </p:nvGrpSpPr>
          <p:grpSpPr>
            <a:xfrm>
              <a:off x="9198569" y="3171618"/>
              <a:ext cx="427717" cy="588845"/>
              <a:chOff x="8239617" y="2209145"/>
              <a:chExt cx="548640" cy="768087"/>
            </a:xfrm>
          </p:grpSpPr>
          <p:sp>
            <p:nvSpPr>
              <p:cNvPr id="215" name="Title 1">
                <a:extLst>
                  <a:ext uri="{FF2B5EF4-FFF2-40B4-BE49-F238E27FC236}">
                    <a16:creationId xmlns:a16="http://schemas.microsoft.com/office/drawing/2014/main" id="{85803A99-4E2F-4FC3-A6E8-3769B72CEFB0}"/>
                  </a:ext>
                </a:extLst>
              </p:cNvPr>
              <p:cNvSpPr txBox="1">
                <a:spLocks/>
              </p:cNvSpPr>
              <p:nvPr/>
            </p:nvSpPr>
            <p:spPr>
              <a:xfrm>
                <a:off x="8285337" y="2209145"/>
                <a:ext cx="457200" cy="140512"/>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700">
                    <a:solidFill>
                      <a:srgbClr val="000000"/>
                    </a:solidFill>
                  </a:rPr>
                  <a:t>Pod</a:t>
                </a:r>
              </a:p>
            </p:txBody>
          </p:sp>
          <p:sp>
            <p:nvSpPr>
              <p:cNvPr id="216" name="Rectangle: Rounded Corners 215">
                <a:extLst>
                  <a:ext uri="{FF2B5EF4-FFF2-40B4-BE49-F238E27FC236}">
                    <a16:creationId xmlns:a16="http://schemas.microsoft.com/office/drawing/2014/main" id="{BCB1FB03-0BC8-465C-9CD9-E589DDAFEA44}"/>
                  </a:ext>
                </a:extLst>
              </p:cNvPr>
              <p:cNvSpPr/>
              <p:nvPr/>
            </p:nvSpPr>
            <p:spPr bwMode="auto">
              <a:xfrm>
                <a:off x="8239617" y="2428592"/>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50">
                  <a:solidFill>
                    <a:srgbClr val="505050"/>
                  </a:solidFill>
                  <a:latin typeface="Segoe UI"/>
                  <a:cs typeface="Segoe UI" pitchFamily="34" charset="0"/>
                </a:endParaRPr>
              </a:p>
            </p:txBody>
          </p:sp>
          <p:sp>
            <p:nvSpPr>
              <p:cNvPr id="217" name="Freeform: Shape 216">
                <a:extLst>
                  <a:ext uri="{FF2B5EF4-FFF2-40B4-BE49-F238E27FC236}">
                    <a16:creationId xmlns:a16="http://schemas.microsoft.com/office/drawing/2014/main" id="{8F50BA61-4374-4F6D-8AD8-0D8D8D39E7CB}"/>
                  </a:ext>
                </a:extLst>
              </p:cNvPr>
              <p:cNvSpPr/>
              <p:nvPr/>
            </p:nvSpPr>
            <p:spPr>
              <a:xfrm>
                <a:off x="8345546" y="2518369"/>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563">
                  <a:defRPr/>
                </a:pPr>
                <a:endParaRPr lang="en-US" sz="1200">
                  <a:solidFill>
                    <a:srgbClr val="FFFFFF"/>
                  </a:solidFill>
                  <a:latin typeface="Segoe UI"/>
                </a:endParaRPr>
              </a:p>
            </p:txBody>
          </p:sp>
        </p:grpSp>
        <p:sp>
          <p:nvSpPr>
            <p:cNvPr id="218" name="Rectangle: Rounded Corners 118">
              <a:extLst>
                <a:ext uri="{FF2B5EF4-FFF2-40B4-BE49-F238E27FC236}">
                  <a16:creationId xmlns:a16="http://schemas.microsoft.com/office/drawing/2014/main" id="{42EE08DD-6B10-4093-B271-B3EF2F0E9A54}"/>
                </a:ext>
              </a:extLst>
            </p:cNvPr>
            <p:cNvSpPr/>
            <p:nvPr/>
          </p:nvSpPr>
          <p:spPr bwMode="auto">
            <a:xfrm>
              <a:off x="9910378" y="2913187"/>
              <a:ext cx="592418" cy="621864"/>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19" name="Title 1">
              <a:extLst>
                <a:ext uri="{FF2B5EF4-FFF2-40B4-BE49-F238E27FC236}">
                  <a16:creationId xmlns:a16="http://schemas.microsoft.com/office/drawing/2014/main" id="{287648BC-1A9D-4637-BDB0-1A0095884045}"/>
                </a:ext>
              </a:extLst>
            </p:cNvPr>
            <p:cNvSpPr txBox="1">
              <a:spLocks/>
            </p:cNvSpPr>
            <p:nvPr/>
          </p:nvSpPr>
          <p:spPr>
            <a:xfrm>
              <a:off x="9957085" y="2746090"/>
              <a:ext cx="499003" cy="1077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p>
          </p:txBody>
        </p:sp>
        <p:sp>
          <p:nvSpPr>
            <p:cNvPr id="221" name="Rectangle: Rounded Corners 118">
              <a:extLst>
                <a:ext uri="{FF2B5EF4-FFF2-40B4-BE49-F238E27FC236}">
                  <a16:creationId xmlns:a16="http://schemas.microsoft.com/office/drawing/2014/main" id="{4E51A31F-6508-4CFF-B0A9-1FE14185309D}"/>
                </a:ext>
              </a:extLst>
            </p:cNvPr>
            <p:cNvSpPr/>
            <p:nvPr/>
          </p:nvSpPr>
          <p:spPr bwMode="auto">
            <a:xfrm>
              <a:off x="9970943" y="3061190"/>
              <a:ext cx="471287" cy="32585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700" err="1">
                  <a:ln w="3175">
                    <a:noFill/>
                  </a:ln>
                  <a:solidFill>
                    <a:srgbClr val="000000"/>
                  </a:solidFill>
                  <a:latin typeface="Segoe UI Semibold" panose="020B0702040204020203" pitchFamily="34" charset="0"/>
                  <a:cs typeface="Segoe UI Semibold" panose="020B0702040204020203" pitchFamily="34" charset="0"/>
                </a:rPr>
                <a:t>cAdvisor</a:t>
              </a:r>
              <a:endParaRPr lang="en-US" sz="700">
                <a:ln w="3175">
                  <a:noFill/>
                </a:ln>
                <a:solidFill>
                  <a:srgbClr val="000000"/>
                </a:solidFill>
                <a:latin typeface="Segoe UI Semibold" panose="020B0702040204020203" pitchFamily="34" charset="0"/>
                <a:cs typeface="Segoe UI Semibold" panose="020B0702040204020203" pitchFamily="34" charset="0"/>
              </a:endParaRPr>
            </a:p>
          </p:txBody>
        </p:sp>
        <p:cxnSp>
          <p:nvCxnSpPr>
            <p:cNvPr id="46" name="Connector: Elbow 45">
              <a:extLst>
                <a:ext uri="{FF2B5EF4-FFF2-40B4-BE49-F238E27FC236}">
                  <a16:creationId xmlns:a16="http://schemas.microsoft.com/office/drawing/2014/main" id="{9A069130-0DD7-4387-B8FF-ABA05CC7AF40}"/>
                </a:ext>
              </a:extLst>
            </p:cNvPr>
            <p:cNvCxnSpPr>
              <a:stCxn id="218" idx="1"/>
              <a:endCxn id="203" idx="3"/>
            </p:cNvCxnSpPr>
            <p:nvPr/>
          </p:nvCxnSpPr>
          <p:spPr>
            <a:xfrm rot="10800000">
              <a:off x="9626287" y="2899218"/>
              <a:ext cx="284091" cy="324902"/>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2" name="Connector: Elbow 221">
              <a:extLst>
                <a:ext uri="{FF2B5EF4-FFF2-40B4-BE49-F238E27FC236}">
                  <a16:creationId xmlns:a16="http://schemas.microsoft.com/office/drawing/2014/main" id="{EBC96696-45A5-43DB-B1B9-0DE73CC0D24F}"/>
                </a:ext>
              </a:extLst>
            </p:cNvPr>
            <p:cNvCxnSpPr>
              <a:cxnSpLocks/>
              <a:stCxn id="218" idx="1"/>
              <a:endCxn id="216" idx="3"/>
            </p:cNvCxnSpPr>
            <p:nvPr/>
          </p:nvCxnSpPr>
          <p:spPr>
            <a:xfrm rot="10800000" flipV="1">
              <a:off x="9626287" y="3224119"/>
              <a:ext cx="284091" cy="326040"/>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BD00DA9D-20CC-4B52-8C5B-ECDC3119B41C}"/>
                </a:ext>
              </a:extLst>
            </p:cNvPr>
            <p:cNvCxnSpPr>
              <a:cxnSpLocks/>
              <a:stCxn id="154" idx="3"/>
              <a:endCxn id="203" idx="1"/>
            </p:cNvCxnSpPr>
            <p:nvPr/>
          </p:nvCxnSpPr>
          <p:spPr>
            <a:xfrm flipV="1">
              <a:off x="8483018" y="2899217"/>
              <a:ext cx="715551" cy="167241"/>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97869246-C13D-4F90-B8AF-9395DF9054F5}"/>
                </a:ext>
              </a:extLst>
            </p:cNvPr>
            <p:cNvCxnSpPr>
              <a:cxnSpLocks/>
              <a:stCxn id="154" idx="3"/>
              <a:endCxn id="216" idx="1"/>
            </p:cNvCxnSpPr>
            <p:nvPr/>
          </p:nvCxnSpPr>
          <p:spPr>
            <a:xfrm>
              <a:off x="8483018" y="3066458"/>
              <a:ext cx="715551" cy="483701"/>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8B4F302B-D6F3-40F9-B53E-1BF3F3E8ECD0}"/>
                </a:ext>
              </a:extLst>
            </p:cNvPr>
            <p:cNvGrpSpPr/>
            <p:nvPr/>
          </p:nvGrpSpPr>
          <p:grpSpPr>
            <a:xfrm>
              <a:off x="9198569" y="4431284"/>
              <a:ext cx="427717" cy="588845"/>
              <a:chOff x="8239617" y="2209145"/>
              <a:chExt cx="548640" cy="768087"/>
            </a:xfrm>
          </p:grpSpPr>
          <p:sp>
            <p:nvSpPr>
              <p:cNvPr id="231" name="Title 1">
                <a:extLst>
                  <a:ext uri="{FF2B5EF4-FFF2-40B4-BE49-F238E27FC236}">
                    <a16:creationId xmlns:a16="http://schemas.microsoft.com/office/drawing/2014/main" id="{4191B6DB-D8BB-42A5-B9E0-CAB4F42F9143}"/>
                  </a:ext>
                </a:extLst>
              </p:cNvPr>
              <p:cNvSpPr txBox="1">
                <a:spLocks/>
              </p:cNvSpPr>
              <p:nvPr/>
            </p:nvSpPr>
            <p:spPr>
              <a:xfrm>
                <a:off x="8285337" y="2209145"/>
                <a:ext cx="457200" cy="140512"/>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700">
                    <a:solidFill>
                      <a:srgbClr val="000000"/>
                    </a:solidFill>
                  </a:rPr>
                  <a:t>Pod</a:t>
                </a:r>
              </a:p>
            </p:txBody>
          </p:sp>
          <p:sp>
            <p:nvSpPr>
              <p:cNvPr id="232" name="Rectangle: Rounded Corners 231">
                <a:extLst>
                  <a:ext uri="{FF2B5EF4-FFF2-40B4-BE49-F238E27FC236}">
                    <a16:creationId xmlns:a16="http://schemas.microsoft.com/office/drawing/2014/main" id="{F996FC30-E27F-48BF-A670-A6519A0901B8}"/>
                  </a:ext>
                </a:extLst>
              </p:cNvPr>
              <p:cNvSpPr/>
              <p:nvPr/>
            </p:nvSpPr>
            <p:spPr bwMode="auto">
              <a:xfrm>
                <a:off x="8239617" y="2428592"/>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50">
                  <a:solidFill>
                    <a:srgbClr val="505050"/>
                  </a:solidFill>
                  <a:latin typeface="Segoe UI"/>
                  <a:cs typeface="Segoe UI" pitchFamily="34" charset="0"/>
                </a:endParaRPr>
              </a:p>
            </p:txBody>
          </p:sp>
          <p:sp>
            <p:nvSpPr>
              <p:cNvPr id="233" name="Freeform: Shape 232">
                <a:extLst>
                  <a:ext uri="{FF2B5EF4-FFF2-40B4-BE49-F238E27FC236}">
                    <a16:creationId xmlns:a16="http://schemas.microsoft.com/office/drawing/2014/main" id="{CB9F22F6-3B63-4D89-885B-551D4261651C}"/>
                  </a:ext>
                </a:extLst>
              </p:cNvPr>
              <p:cNvSpPr/>
              <p:nvPr/>
            </p:nvSpPr>
            <p:spPr>
              <a:xfrm>
                <a:off x="8345546" y="2518369"/>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563">
                  <a:defRPr/>
                </a:pPr>
                <a:endParaRPr lang="en-US" sz="1200">
                  <a:solidFill>
                    <a:srgbClr val="FFFFFF"/>
                  </a:solidFill>
                  <a:latin typeface="Segoe UI"/>
                </a:endParaRPr>
              </a:p>
            </p:txBody>
          </p:sp>
        </p:grpSp>
        <p:sp>
          <p:nvSpPr>
            <p:cNvPr id="235" name="Rectangle: Rounded Corners 118">
              <a:extLst>
                <a:ext uri="{FF2B5EF4-FFF2-40B4-BE49-F238E27FC236}">
                  <a16:creationId xmlns:a16="http://schemas.microsoft.com/office/drawing/2014/main" id="{C8105673-5DDA-4248-B913-8E138F7434FE}"/>
                </a:ext>
              </a:extLst>
            </p:cNvPr>
            <p:cNvSpPr/>
            <p:nvPr/>
          </p:nvSpPr>
          <p:spPr bwMode="auto">
            <a:xfrm>
              <a:off x="9910377" y="4823795"/>
              <a:ext cx="592418" cy="621864"/>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236" name="Title 1">
              <a:extLst>
                <a:ext uri="{FF2B5EF4-FFF2-40B4-BE49-F238E27FC236}">
                  <a16:creationId xmlns:a16="http://schemas.microsoft.com/office/drawing/2014/main" id="{41B1F6A2-725C-4334-8582-EEBB7DCD3F43}"/>
                </a:ext>
              </a:extLst>
            </p:cNvPr>
            <p:cNvSpPr txBox="1">
              <a:spLocks/>
            </p:cNvSpPr>
            <p:nvPr/>
          </p:nvSpPr>
          <p:spPr>
            <a:xfrm>
              <a:off x="9957084" y="4656698"/>
              <a:ext cx="499003" cy="1077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p>
          </p:txBody>
        </p:sp>
        <p:sp>
          <p:nvSpPr>
            <p:cNvPr id="237" name="Rectangle: Rounded Corners 118">
              <a:extLst>
                <a:ext uri="{FF2B5EF4-FFF2-40B4-BE49-F238E27FC236}">
                  <a16:creationId xmlns:a16="http://schemas.microsoft.com/office/drawing/2014/main" id="{26BF2B85-EC36-4026-A82E-6F005C8BCE6A}"/>
                </a:ext>
              </a:extLst>
            </p:cNvPr>
            <p:cNvSpPr/>
            <p:nvPr/>
          </p:nvSpPr>
          <p:spPr bwMode="auto">
            <a:xfrm>
              <a:off x="9970942" y="4971798"/>
              <a:ext cx="471287" cy="32585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700" err="1">
                  <a:ln w="3175">
                    <a:noFill/>
                  </a:ln>
                  <a:solidFill>
                    <a:srgbClr val="000000"/>
                  </a:solidFill>
                  <a:latin typeface="Segoe UI Semibold" panose="020B0702040204020203" pitchFamily="34" charset="0"/>
                  <a:cs typeface="Segoe UI Semibold" panose="020B0702040204020203" pitchFamily="34" charset="0"/>
                </a:rPr>
                <a:t>cAdvisor</a:t>
              </a:r>
              <a:endParaRPr lang="en-US" sz="700">
                <a:ln w="3175">
                  <a:noFill/>
                </a:ln>
                <a:solidFill>
                  <a:srgbClr val="000000"/>
                </a:solidFill>
                <a:latin typeface="Segoe UI Semibold" panose="020B0702040204020203" pitchFamily="34" charset="0"/>
                <a:cs typeface="Segoe UI Semibold" panose="020B0702040204020203" pitchFamily="34" charset="0"/>
              </a:endParaRPr>
            </a:p>
          </p:txBody>
        </p:sp>
        <p:cxnSp>
          <p:nvCxnSpPr>
            <p:cNvPr id="238" name="Connector: Elbow 237">
              <a:extLst>
                <a:ext uri="{FF2B5EF4-FFF2-40B4-BE49-F238E27FC236}">
                  <a16:creationId xmlns:a16="http://schemas.microsoft.com/office/drawing/2014/main" id="{75236403-8712-476E-AE2B-7406A8D1ACBF}"/>
                </a:ext>
              </a:extLst>
            </p:cNvPr>
            <p:cNvCxnSpPr>
              <a:stCxn id="235" idx="1"/>
              <a:endCxn id="232" idx="3"/>
            </p:cNvCxnSpPr>
            <p:nvPr/>
          </p:nvCxnSpPr>
          <p:spPr>
            <a:xfrm rot="10800000">
              <a:off x="9626287" y="4809826"/>
              <a:ext cx="284091" cy="324902"/>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08C52A6F-433F-4486-97FE-C5601B9D7DBA}"/>
                </a:ext>
              </a:extLst>
            </p:cNvPr>
            <p:cNvCxnSpPr>
              <a:cxnSpLocks/>
            </p:cNvCxnSpPr>
            <p:nvPr/>
          </p:nvCxnSpPr>
          <p:spPr>
            <a:xfrm>
              <a:off x="6450613" y="4765542"/>
              <a:ext cx="3755973" cy="532113"/>
            </a:xfrm>
            <a:prstGeom prst="bentConnector4">
              <a:avLst>
                <a:gd name="adj1" fmla="val 46863"/>
                <a:gd name="adj2" fmla="val 14297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7EED3F87-3B35-4929-83C8-677D478907DB}"/>
                </a:ext>
              </a:extLst>
            </p:cNvPr>
            <p:cNvCxnSpPr>
              <a:cxnSpLocks/>
              <a:stCxn id="154" idx="3"/>
              <a:endCxn id="232" idx="1"/>
            </p:cNvCxnSpPr>
            <p:nvPr/>
          </p:nvCxnSpPr>
          <p:spPr>
            <a:xfrm>
              <a:off x="8483018" y="3066458"/>
              <a:ext cx="715551" cy="1743367"/>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E311F33A-01FD-4017-8205-0D6F5E0DA746}"/>
                </a:ext>
              </a:extLst>
            </p:cNvPr>
            <p:cNvCxnSpPr>
              <a:cxnSpLocks/>
            </p:cNvCxnSpPr>
            <p:nvPr/>
          </p:nvCxnSpPr>
          <p:spPr>
            <a:xfrm flipV="1">
              <a:off x="6450613" y="4003407"/>
              <a:ext cx="3754491" cy="758684"/>
            </a:xfrm>
            <a:prstGeom prst="bentConnector3">
              <a:avLst>
                <a:gd name="adj1" fmla="val 46836"/>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B668F8F-2F30-4B20-8255-3A3F49FE9D6E}"/>
                </a:ext>
              </a:extLst>
            </p:cNvPr>
            <p:cNvCxnSpPr>
              <a:cxnSpLocks/>
              <a:stCxn id="221" idx="2"/>
            </p:cNvCxnSpPr>
            <p:nvPr/>
          </p:nvCxnSpPr>
          <p:spPr>
            <a:xfrm flipH="1">
              <a:off x="10205103" y="3387048"/>
              <a:ext cx="1483" cy="616359"/>
            </a:xfrm>
            <a:prstGeom prst="line">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86CB5E95-EE3F-4EF7-AAA3-53A30AC9C192}"/>
                </a:ext>
              </a:extLst>
            </p:cNvPr>
            <p:cNvSpPr txBox="1"/>
            <p:nvPr/>
          </p:nvSpPr>
          <p:spPr>
            <a:xfrm>
              <a:off x="10857546" y="4493172"/>
              <a:ext cx="1047759" cy="489365"/>
            </a:xfrm>
            <a:prstGeom prst="rect">
              <a:avLst/>
            </a:prstGeom>
            <a:noFill/>
          </p:spPr>
          <p:txBody>
            <a:bodyPr wrap="square" lIns="0" tIns="146304" rIns="0" bIns="146304" rtlCol="0">
              <a:spAutoFit/>
            </a:bodyPr>
            <a:lstStyle/>
            <a:p>
              <a:pPr>
                <a:lnSpc>
                  <a:spcPct val="90000"/>
                </a:lnSpc>
                <a:spcAft>
                  <a:spcPts val="600"/>
                </a:spcAft>
              </a:pPr>
              <a:r>
                <a:rPr lang="en-US" sz="700">
                  <a:solidFill>
                    <a:srgbClr val="000000"/>
                  </a:solidFill>
                </a:rPr>
                <a:t>Collects metrics from all containers on the node</a:t>
              </a:r>
            </a:p>
          </p:txBody>
        </p:sp>
        <p:cxnSp>
          <p:nvCxnSpPr>
            <p:cNvPr id="277" name="Straight Connector 276">
              <a:extLst>
                <a:ext uri="{FF2B5EF4-FFF2-40B4-BE49-F238E27FC236}">
                  <a16:creationId xmlns:a16="http://schemas.microsoft.com/office/drawing/2014/main" id="{4F923985-4A3F-4CA8-B12B-B9E9683866FD}"/>
                </a:ext>
              </a:extLst>
            </p:cNvPr>
            <p:cNvCxnSpPr>
              <a:cxnSpLocks/>
            </p:cNvCxnSpPr>
            <p:nvPr/>
          </p:nvCxnSpPr>
          <p:spPr>
            <a:xfrm>
              <a:off x="10442338" y="4712609"/>
              <a:ext cx="351112"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01C08547-3FA2-480F-BC70-C181DCD2C655}"/>
                </a:ext>
              </a:extLst>
            </p:cNvPr>
            <p:cNvSpPr/>
            <p:nvPr/>
          </p:nvSpPr>
          <p:spPr bwMode="auto">
            <a:xfrm>
              <a:off x="5099767" y="393430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74" name="Oval 73">
              <a:extLst>
                <a:ext uri="{FF2B5EF4-FFF2-40B4-BE49-F238E27FC236}">
                  <a16:creationId xmlns:a16="http://schemas.microsoft.com/office/drawing/2014/main" id="{44F6BCFF-4947-4486-A053-448FE9E0806E}"/>
                </a:ext>
              </a:extLst>
            </p:cNvPr>
            <p:cNvSpPr/>
            <p:nvPr/>
          </p:nvSpPr>
          <p:spPr bwMode="auto">
            <a:xfrm>
              <a:off x="5091672" y="205791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75" name="Oval 74">
              <a:extLst>
                <a:ext uri="{FF2B5EF4-FFF2-40B4-BE49-F238E27FC236}">
                  <a16:creationId xmlns:a16="http://schemas.microsoft.com/office/drawing/2014/main" id="{82EC9F81-2188-4DAC-8313-7D0EAA709A81}"/>
                </a:ext>
              </a:extLst>
            </p:cNvPr>
            <p:cNvSpPr/>
            <p:nvPr/>
          </p:nvSpPr>
          <p:spPr bwMode="auto">
            <a:xfrm>
              <a:off x="5913876" y="256915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76" name="Oval 75">
              <a:extLst>
                <a:ext uri="{FF2B5EF4-FFF2-40B4-BE49-F238E27FC236}">
                  <a16:creationId xmlns:a16="http://schemas.microsoft.com/office/drawing/2014/main" id="{419025D0-3BFD-4E50-9978-7690AE508452}"/>
                </a:ext>
              </a:extLst>
            </p:cNvPr>
            <p:cNvSpPr/>
            <p:nvPr/>
          </p:nvSpPr>
          <p:spPr bwMode="auto">
            <a:xfrm>
              <a:off x="7384914" y="293148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200255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Cluster </a:t>
            </a:r>
            <a:r>
              <a:rPr lang="en-US" err="1"/>
              <a:t>Autoscaler</a:t>
            </a:r>
            <a:endParaRPr lang="en-US"/>
          </a:p>
        </p:txBody>
      </p:sp>
      <p:sp>
        <p:nvSpPr>
          <p:cNvPr id="4" name="Rectangle 3">
            <a:extLst>
              <a:ext uri="{FF2B5EF4-FFF2-40B4-BE49-F238E27FC236}">
                <a16:creationId xmlns:a16="http://schemas.microsoft.com/office/drawing/2014/main" id="{92918E56-0976-45C7-9828-8C0A5AE6DABD}"/>
              </a:ext>
            </a:extLst>
          </p:cNvPr>
          <p:cNvSpPr/>
          <p:nvPr/>
        </p:nvSpPr>
        <p:spPr>
          <a:xfrm>
            <a:off x="465138" y="1054347"/>
            <a:ext cx="10887739" cy="584775"/>
          </a:xfrm>
          <a:prstGeom prst="rect">
            <a:avLst/>
          </a:prstGeom>
        </p:spPr>
        <p:txBody>
          <a:bodyPr wrap="square" lIns="0">
            <a:spAutoFit/>
          </a:bodyPr>
          <a:lstStyle/>
          <a:p>
            <a:r>
              <a:rPr lang="en-US" sz="1600" i="1"/>
              <a:t>The cluster </a:t>
            </a:r>
            <a:r>
              <a:rPr lang="en-US" sz="1600" i="1" err="1"/>
              <a:t>autoscaler</a:t>
            </a:r>
            <a:r>
              <a:rPr lang="en-US" sz="1600" i="1"/>
              <a:t> watches for pods that can't be scheduled on nodes because of </a:t>
            </a:r>
            <a:br>
              <a:rPr lang="en-US" sz="1600" i="1"/>
            </a:br>
            <a:r>
              <a:rPr lang="en-US" sz="1600" i="1"/>
              <a:t>resource constraints. The cluster then automatically increases the number of nodes.</a:t>
            </a:r>
          </a:p>
        </p:txBody>
      </p:sp>
      <p:sp>
        <p:nvSpPr>
          <p:cNvPr id="62" name="Title 16">
            <a:extLst>
              <a:ext uri="{FF2B5EF4-FFF2-40B4-BE49-F238E27FC236}">
                <a16:creationId xmlns:a16="http://schemas.microsoft.com/office/drawing/2014/main" id="{F41B2B74-4839-4553-982C-819A21185271}"/>
              </a:ext>
            </a:extLst>
          </p:cNvPr>
          <p:cNvSpPr txBox="1">
            <a:spLocks/>
          </p:cNvSpPr>
          <p:nvPr/>
        </p:nvSpPr>
        <p:spPr>
          <a:xfrm>
            <a:off x="465138" y="2006209"/>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͏HPA obtains resource metrics and compares them to user-specified threshold</a:t>
            </a:r>
          </a:p>
        </p:txBody>
      </p:sp>
      <p:sp>
        <p:nvSpPr>
          <p:cNvPr id="63" name="Title 16">
            <a:extLst>
              <a:ext uri="{FF2B5EF4-FFF2-40B4-BE49-F238E27FC236}">
                <a16:creationId xmlns:a16="http://schemas.microsoft.com/office/drawing/2014/main" id="{86309F0E-277C-4197-AB2C-BD8A0EA68CF7}"/>
              </a:ext>
            </a:extLst>
          </p:cNvPr>
          <p:cNvSpPr txBox="1">
            <a:spLocks/>
          </p:cNvSpPr>
          <p:nvPr/>
        </p:nvSpPr>
        <p:spPr>
          <a:xfrm>
            <a:off x="465138" y="2842753"/>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͏HPA evaluates whether user specified threshold is met or not</a:t>
            </a:r>
          </a:p>
        </p:txBody>
      </p:sp>
      <p:sp>
        <p:nvSpPr>
          <p:cNvPr id="64" name="Title 16">
            <a:extLst>
              <a:ext uri="{FF2B5EF4-FFF2-40B4-BE49-F238E27FC236}">
                <a16:creationId xmlns:a16="http://schemas.microsoft.com/office/drawing/2014/main" id="{0ECBC267-31CB-44B3-A7DD-EAAFB57F0E70}"/>
              </a:ext>
            </a:extLst>
          </p:cNvPr>
          <p:cNvSpPr txBox="1">
            <a:spLocks/>
          </p:cNvSpPr>
          <p:nvPr/>
        </p:nvSpPr>
        <p:spPr>
          <a:xfrm>
            <a:off x="465138" y="3463853"/>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͏HPA increases/decreases the replicas based on the specified threshold</a:t>
            </a:r>
          </a:p>
        </p:txBody>
      </p:sp>
      <p:sp>
        <p:nvSpPr>
          <p:cNvPr id="65" name="Title 16">
            <a:extLst>
              <a:ext uri="{FF2B5EF4-FFF2-40B4-BE49-F238E27FC236}">
                <a16:creationId xmlns:a16="http://schemas.microsoft.com/office/drawing/2014/main" id="{F2CF4469-EB6C-410B-9B4F-96A63C2B70A5}"/>
              </a:ext>
            </a:extLst>
          </p:cNvPr>
          <p:cNvSpPr txBox="1">
            <a:spLocks/>
          </p:cNvSpPr>
          <p:nvPr/>
        </p:nvSpPr>
        <p:spPr>
          <a:xfrm>
            <a:off x="465138" y="4084954"/>
            <a:ext cx="347821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400" b="0" spc="0">
                <a:solidFill>
                  <a:srgbClr val="0078D4"/>
                </a:solidFill>
                <a:latin typeface="Segoe UI" panose="020B0502040204020203" pitchFamily="34" charset="0"/>
              </a:rPr>
              <a:t>͏The Deployment controller adjusts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the deployment based on increase/decrease in replicas</a:t>
            </a:r>
          </a:p>
        </p:txBody>
      </p:sp>
      <p:grpSp>
        <p:nvGrpSpPr>
          <p:cNvPr id="6" name="Group 5">
            <a:extLst>
              <a:ext uri="{FF2B5EF4-FFF2-40B4-BE49-F238E27FC236}">
                <a16:creationId xmlns:a16="http://schemas.microsoft.com/office/drawing/2014/main" id="{0D7926A0-0316-45DB-B70E-2021B8382C7A}"/>
              </a:ext>
            </a:extLst>
          </p:cNvPr>
          <p:cNvGrpSpPr/>
          <p:nvPr/>
        </p:nvGrpSpPr>
        <p:grpSpPr>
          <a:xfrm>
            <a:off x="5023831" y="1927613"/>
            <a:ext cx="6237231" cy="4182448"/>
            <a:chOff x="5023831" y="1927613"/>
            <a:chExt cx="6237231" cy="4182448"/>
          </a:xfrm>
        </p:grpSpPr>
        <p:sp>
          <p:nvSpPr>
            <p:cNvPr id="191" name="TextBox 190">
              <a:extLst>
                <a:ext uri="{FF2B5EF4-FFF2-40B4-BE49-F238E27FC236}">
                  <a16:creationId xmlns:a16="http://schemas.microsoft.com/office/drawing/2014/main" id="{7E816E16-97B7-4B68-80D4-317485DF32E6}"/>
                </a:ext>
              </a:extLst>
            </p:cNvPr>
            <p:cNvSpPr txBox="1"/>
            <p:nvPr/>
          </p:nvSpPr>
          <p:spPr>
            <a:xfrm>
              <a:off x="5775977" y="2747292"/>
              <a:ext cx="1353671"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a:solidFill>
                    <a:srgbClr val="000000"/>
                  </a:solidFill>
                </a:rPr>
                <a:t>Additional</a:t>
              </a:r>
              <a:br>
                <a:rPr lang="en-US" sz="1000">
                  <a:solidFill>
                    <a:srgbClr val="000000"/>
                  </a:solidFill>
                </a:rPr>
              </a:br>
              <a:r>
                <a:rPr lang="en-US" sz="1000">
                  <a:solidFill>
                    <a:srgbClr val="000000"/>
                  </a:solidFill>
                </a:rPr>
                <a:t>nodes needed</a:t>
              </a:r>
            </a:p>
          </p:txBody>
        </p:sp>
        <p:sp>
          <p:nvSpPr>
            <p:cNvPr id="52" name="TextBox 51">
              <a:extLst>
                <a:ext uri="{FF2B5EF4-FFF2-40B4-BE49-F238E27FC236}">
                  <a16:creationId xmlns:a16="http://schemas.microsoft.com/office/drawing/2014/main" id="{04A4D99A-E1BB-4731-ADE9-242A15E2E69B}"/>
                </a:ext>
              </a:extLst>
            </p:cNvPr>
            <p:cNvSpPr txBox="1"/>
            <p:nvPr/>
          </p:nvSpPr>
          <p:spPr>
            <a:xfrm>
              <a:off x="7972649" y="2747292"/>
              <a:ext cx="1156447"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a:solidFill>
                    <a:srgbClr val="000000"/>
                  </a:solidFill>
                </a:rPr>
                <a:t>Pods are in</a:t>
              </a:r>
              <a:br>
                <a:rPr lang="en-US" sz="1000">
                  <a:solidFill>
                    <a:srgbClr val="000000"/>
                  </a:solidFill>
                </a:rPr>
              </a:br>
              <a:r>
                <a:rPr lang="en-US" sz="1000">
                  <a:solidFill>
                    <a:srgbClr val="000000"/>
                  </a:solidFill>
                </a:rPr>
                <a:t>pending state</a:t>
              </a:r>
            </a:p>
          </p:txBody>
        </p:sp>
        <p:grpSp>
          <p:nvGrpSpPr>
            <p:cNvPr id="5" name="Group 4">
              <a:extLst>
                <a:ext uri="{FF2B5EF4-FFF2-40B4-BE49-F238E27FC236}">
                  <a16:creationId xmlns:a16="http://schemas.microsoft.com/office/drawing/2014/main" id="{7121AD8C-9B5E-441D-B0A3-F9DB76FF174B}"/>
                </a:ext>
              </a:extLst>
            </p:cNvPr>
            <p:cNvGrpSpPr/>
            <p:nvPr/>
          </p:nvGrpSpPr>
          <p:grpSpPr>
            <a:xfrm>
              <a:off x="9005542" y="2112279"/>
              <a:ext cx="1188720" cy="1073271"/>
              <a:chOff x="7453422" y="2641009"/>
              <a:chExt cx="1188720" cy="1073271"/>
            </a:xfrm>
          </p:grpSpPr>
          <p:sp>
            <p:nvSpPr>
              <p:cNvPr id="127" name="Rectangle: Rounded Corners 118">
                <a:extLst>
                  <a:ext uri="{FF2B5EF4-FFF2-40B4-BE49-F238E27FC236}">
                    <a16:creationId xmlns:a16="http://schemas.microsoft.com/office/drawing/2014/main" id="{7AEB7D83-BCAA-49FA-A158-AB90F2B5F099}"/>
                  </a:ext>
                </a:extLst>
              </p:cNvPr>
              <p:cNvSpPr/>
              <p:nvPr/>
            </p:nvSpPr>
            <p:spPr bwMode="auto">
              <a:xfrm>
                <a:off x="7667830" y="2903123"/>
                <a:ext cx="759905" cy="811157"/>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28" name="Title 1">
                <a:extLst>
                  <a:ext uri="{FF2B5EF4-FFF2-40B4-BE49-F238E27FC236}">
                    <a16:creationId xmlns:a16="http://schemas.microsoft.com/office/drawing/2014/main" id="{9EEDBE50-CAF6-415B-94DA-E2E89AF7F0B0}"/>
                  </a:ext>
                </a:extLst>
              </p:cNvPr>
              <p:cNvSpPr txBox="1">
                <a:spLocks/>
              </p:cNvSpPr>
              <p:nvPr/>
            </p:nvSpPr>
            <p:spPr>
              <a:xfrm>
                <a:off x="7453422" y="2641009"/>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29" name="Freeform: Shape 128">
                <a:extLst>
                  <a:ext uri="{FF2B5EF4-FFF2-40B4-BE49-F238E27FC236}">
                    <a16:creationId xmlns:a16="http://schemas.microsoft.com/office/drawing/2014/main" id="{F00B0421-7CA7-43E1-AC35-FE8338EEA6E1}"/>
                  </a:ext>
                </a:extLst>
              </p:cNvPr>
              <p:cNvSpPr/>
              <p:nvPr/>
            </p:nvSpPr>
            <p:spPr>
              <a:xfrm>
                <a:off x="7779727" y="3022124"/>
                <a:ext cx="507930" cy="55664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31" name="Group 130">
              <a:extLst>
                <a:ext uri="{FF2B5EF4-FFF2-40B4-BE49-F238E27FC236}">
                  <a16:creationId xmlns:a16="http://schemas.microsoft.com/office/drawing/2014/main" id="{5749C3BD-444A-4005-9A3B-514E8ECA6311}"/>
                </a:ext>
              </a:extLst>
            </p:cNvPr>
            <p:cNvGrpSpPr/>
            <p:nvPr/>
          </p:nvGrpSpPr>
          <p:grpSpPr>
            <a:xfrm>
              <a:off x="10072342" y="2112279"/>
              <a:ext cx="1188720" cy="1073271"/>
              <a:chOff x="7453422" y="2641009"/>
              <a:chExt cx="1188720" cy="1073271"/>
            </a:xfrm>
          </p:grpSpPr>
          <p:sp>
            <p:nvSpPr>
              <p:cNvPr id="132" name="Rectangle: Rounded Corners 118">
                <a:extLst>
                  <a:ext uri="{FF2B5EF4-FFF2-40B4-BE49-F238E27FC236}">
                    <a16:creationId xmlns:a16="http://schemas.microsoft.com/office/drawing/2014/main" id="{61884EE9-82DA-49DB-8D2D-449B8392B54F}"/>
                  </a:ext>
                </a:extLst>
              </p:cNvPr>
              <p:cNvSpPr/>
              <p:nvPr/>
            </p:nvSpPr>
            <p:spPr bwMode="auto">
              <a:xfrm>
                <a:off x="7667830" y="2903123"/>
                <a:ext cx="759905" cy="811157"/>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34" name="Title 1">
                <a:extLst>
                  <a:ext uri="{FF2B5EF4-FFF2-40B4-BE49-F238E27FC236}">
                    <a16:creationId xmlns:a16="http://schemas.microsoft.com/office/drawing/2014/main" id="{DE8314CE-6221-44D1-845C-F0336F59DBDD}"/>
                  </a:ext>
                </a:extLst>
              </p:cNvPr>
              <p:cNvSpPr txBox="1">
                <a:spLocks/>
              </p:cNvSpPr>
              <p:nvPr/>
            </p:nvSpPr>
            <p:spPr>
              <a:xfrm>
                <a:off x="7453422" y="2641009"/>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35" name="Freeform: Shape 134">
                <a:extLst>
                  <a:ext uri="{FF2B5EF4-FFF2-40B4-BE49-F238E27FC236}">
                    <a16:creationId xmlns:a16="http://schemas.microsoft.com/office/drawing/2014/main" id="{65B4243A-9782-41D8-8CE7-8C78738001B1}"/>
                  </a:ext>
                </a:extLst>
              </p:cNvPr>
              <p:cNvSpPr/>
              <p:nvPr/>
            </p:nvSpPr>
            <p:spPr>
              <a:xfrm>
                <a:off x="7779727" y="3022124"/>
                <a:ext cx="507930" cy="55664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sp>
          <p:nvSpPr>
            <p:cNvPr id="172" name="Rectangle: Rounded Corners 171">
              <a:extLst>
                <a:ext uri="{FF2B5EF4-FFF2-40B4-BE49-F238E27FC236}">
                  <a16:creationId xmlns:a16="http://schemas.microsoft.com/office/drawing/2014/main" id="{8F2562F7-61F5-4A07-985B-A420494C6099}"/>
                </a:ext>
              </a:extLst>
            </p:cNvPr>
            <p:cNvSpPr/>
            <p:nvPr/>
          </p:nvSpPr>
          <p:spPr bwMode="auto">
            <a:xfrm>
              <a:off x="6153300" y="4250774"/>
              <a:ext cx="4091097" cy="1859287"/>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37" name="Rectangle: Rounded Corners 118">
              <a:extLst>
                <a:ext uri="{FF2B5EF4-FFF2-40B4-BE49-F238E27FC236}">
                  <a16:creationId xmlns:a16="http://schemas.microsoft.com/office/drawing/2014/main" id="{32BBBC06-1800-497A-BBBA-11F1BFA9B690}"/>
                </a:ext>
              </a:extLst>
            </p:cNvPr>
            <p:cNvSpPr/>
            <p:nvPr/>
          </p:nvSpPr>
          <p:spPr bwMode="auto">
            <a:xfrm>
              <a:off x="8300603" y="4734718"/>
              <a:ext cx="1741832" cy="115631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40" name="Title 1">
              <a:extLst>
                <a:ext uri="{FF2B5EF4-FFF2-40B4-BE49-F238E27FC236}">
                  <a16:creationId xmlns:a16="http://schemas.microsoft.com/office/drawing/2014/main" id="{9F8E864E-905B-48B1-ABB2-CE1A2D6C1825}"/>
                </a:ext>
              </a:extLst>
            </p:cNvPr>
            <p:cNvSpPr txBox="1">
              <a:spLocks/>
            </p:cNvSpPr>
            <p:nvPr/>
          </p:nvSpPr>
          <p:spPr>
            <a:xfrm>
              <a:off x="8300603" y="4469801"/>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sz="1200" spc="0">
                  <a:solidFill>
                    <a:srgbClr val="000000"/>
                  </a:solidFill>
                  <a:latin typeface="Segoe UI Semibold" panose="020B0702040204020203" pitchFamily="34" charset="0"/>
                  <a:cs typeface="Segoe UI Semibold" panose="020B0702040204020203" pitchFamily="34" charset="0"/>
                </a:rPr>
                <a:t>Node</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7" name="Group 6">
              <a:extLst>
                <a:ext uri="{FF2B5EF4-FFF2-40B4-BE49-F238E27FC236}">
                  <a16:creationId xmlns:a16="http://schemas.microsoft.com/office/drawing/2014/main" id="{83638070-4867-4931-B4EB-768338F8E6F5}"/>
                </a:ext>
              </a:extLst>
            </p:cNvPr>
            <p:cNvGrpSpPr/>
            <p:nvPr/>
          </p:nvGrpSpPr>
          <p:grpSpPr>
            <a:xfrm>
              <a:off x="8538611" y="4881804"/>
              <a:ext cx="548640" cy="781462"/>
              <a:chOff x="7325455" y="2089926"/>
              <a:chExt cx="548640" cy="781462"/>
            </a:xfrm>
          </p:grpSpPr>
          <p:sp>
            <p:nvSpPr>
              <p:cNvPr id="141" name="Title 1">
                <a:extLst>
                  <a:ext uri="{FF2B5EF4-FFF2-40B4-BE49-F238E27FC236}">
                    <a16:creationId xmlns:a16="http://schemas.microsoft.com/office/drawing/2014/main" id="{B00750AB-37C1-46A6-AF2E-DC88C6CF00B0}"/>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Pod</a:t>
                </a:r>
              </a:p>
            </p:txBody>
          </p:sp>
          <p:sp>
            <p:nvSpPr>
              <p:cNvPr id="142" name="Rectangle: Rounded Corners 141">
                <a:extLst>
                  <a:ext uri="{FF2B5EF4-FFF2-40B4-BE49-F238E27FC236}">
                    <a16:creationId xmlns:a16="http://schemas.microsoft.com/office/drawing/2014/main" id="{FF1A0F70-49A0-4793-B99A-CBB282DD2705}"/>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43" name="Freeform: Shape 142">
                <a:extLst>
                  <a:ext uri="{FF2B5EF4-FFF2-40B4-BE49-F238E27FC236}">
                    <a16:creationId xmlns:a16="http://schemas.microsoft.com/office/drawing/2014/main" id="{66E3E3A3-49E5-4CD8-BB69-CD506C0C09CE}"/>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45" name="Group 144">
              <a:extLst>
                <a:ext uri="{FF2B5EF4-FFF2-40B4-BE49-F238E27FC236}">
                  <a16:creationId xmlns:a16="http://schemas.microsoft.com/office/drawing/2014/main" id="{6C64D9C0-66EF-44DB-8C9E-2DC49128FA90}"/>
                </a:ext>
              </a:extLst>
            </p:cNvPr>
            <p:cNvGrpSpPr/>
            <p:nvPr/>
          </p:nvGrpSpPr>
          <p:grpSpPr>
            <a:xfrm>
              <a:off x="9255788" y="4881804"/>
              <a:ext cx="548640" cy="781462"/>
              <a:chOff x="7325455" y="2089926"/>
              <a:chExt cx="548640" cy="781462"/>
            </a:xfrm>
          </p:grpSpPr>
          <p:sp>
            <p:nvSpPr>
              <p:cNvPr id="146" name="Title 1">
                <a:extLst>
                  <a:ext uri="{FF2B5EF4-FFF2-40B4-BE49-F238E27FC236}">
                    <a16:creationId xmlns:a16="http://schemas.microsoft.com/office/drawing/2014/main" id="{869EA6E6-29ED-4005-8793-580B9DF6DA18}"/>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Pod</a:t>
                </a:r>
              </a:p>
            </p:txBody>
          </p:sp>
          <p:sp>
            <p:nvSpPr>
              <p:cNvPr id="148" name="Rectangle: Rounded Corners 147">
                <a:extLst>
                  <a:ext uri="{FF2B5EF4-FFF2-40B4-BE49-F238E27FC236}">
                    <a16:creationId xmlns:a16="http://schemas.microsoft.com/office/drawing/2014/main" id="{0FF67D93-C0D0-4725-8908-C22ED6813E3C}"/>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49" name="Freeform: Shape 148">
                <a:extLst>
                  <a:ext uri="{FF2B5EF4-FFF2-40B4-BE49-F238E27FC236}">
                    <a16:creationId xmlns:a16="http://schemas.microsoft.com/office/drawing/2014/main" id="{160BF018-9469-4CF3-A4F7-13D30FE4DB26}"/>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sp>
          <p:nvSpPr>
            <p:cNvPr id="151" name="Rectangle: Rounded Corners 118">
              <a:extLst>
                <a:ext uri="{FF2B5EF4-FFF2-40B4-BE49-F238E27FC236}">
                  <a16:creationId xmlns:a16="http://schemas.microsoft.com/office/drawing/2014/main" id="{A0A07B52-CADF-49B7-AD9D-27F87D93F741}"/>
                </a:ext>
              </a:extLst>
            </p:cNvPr>
            <p:cNvSpPr/>
            <p:nvPr/>
          </p:nvSpPr>
          <p:spPr bwMode="auto">
            <a:xfrm>
              <a:off x="6355262" y="4734718"/>
              <a:ext cx="1741832" cy="115631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54" name="Title 1">
              <a:extLst>
                <a:ext uri="{FF2B5EF4-FFF2-40B4-BE49-F238E27FC236}">
                  <a16:creationId xmlns:a16="http://schemas.microsoft.com/office/drawing/2014/main" id="{FE41BBE0-FDC4-4173-8728-81C6A70DFA5D}"/>
                </a:ext>
              </a:extLst>
            </p:cNvPr>
            <p:cNvSpPr txBox="1">
              <a:spLocks/>
            </p:cNvSpPr>
            <p:nvPr/>
          </p:nvSpPr>
          <p:spPr>
            <a:xfrm>
              <a:off x="6355262" y="4469801"/>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lang="en-US" sz="1200" spc="0">
                  <a:solidFill>
                    <a:srgbClr val="000000"/>
                  </a:solidFill>
                  <a:latin typeface="Segoe UI Semibold" panose="020B0702040204020203" pitchFamily="34" charset="0"/>
                  <a:cs typeface="Segoe UI Semibold" panose="020B0702040204020203" pitchFamily="34" charset="0"/>
                </a:rPr>
                <a:t>Node</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61" name="Group 160">
              <a:extLst>
                <a:ext uri="{FF2B5EF4-FFF2-40B4-BE49-F238E27FC236}">
                  <a16:creationId xmlns:a16="http://schemas.microsoft.com/office/drawing/2014/main" id="{D5CE28BD-4124-4E82-8CC3-CF58EAC53BBC}"/>
                </a:ext>
              </a:extLst>
            </p:cNvPr>
            <p:cNvGrpSpPr/>
            <p:nvPr/>
          </p:nvGrpSpPr>
          <p:grpSpPr>
            <a:xfrm>
              <a:off x="6593270" y="4881804"/>
              <a:ext cx="548640" cy="781462"/>
              <a:chOff x="7325455" y="2089926"/>
              <a:chExt cx="548640" cy="781462"/>
            </a:xfrm>
          </p:grpSpPr>
          <p:sp>
            <p:nvSpPr>
              <p:cNvPr id="169" name="Title 1">
                <a:extLst>
                  <a:ext uri="{FF2B5EF4-FFF2-40B4-BE49-F238E27FC236}">
                    <a16:creationId xmlns:a16="http://schemas.microsoft.com/office/drawing/2014/main" id="{A8E5C46E-503A-4C59-8794-E70A45C06687}"/>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Pod</a:t>
                </a:r>
              </a:p>
            </p:txBody>
          </p:sp>
          <p:sp>
            <p:nvSpPr>
              <p:cNvPr id="170" name="Rectangle: Rounded Corners 169">
                <a:extLst>
                  <a:ext uri="{FF2B5EF4-FFF2-40B4-BE49-F238E27FC236}">
                    <a16:creationId xmlns:a16="http://schemas.microsoft.com/office/drawing/2014/main" id="{79AA0CC9-ED43-4895-8CC6-FAD51FC7E5B2}"/>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71" name="Freeform: Shape 170">
                <a:extLst>
                  <a:ext uri="{FF2B5EF4-FFF2-40B4-BE49-F238E27FC236}">
                    <a16:creationId xmlns:a16="http://schemas.microsoft.com/office/drawing/2014/main" id="{BAADF71D-9A6D-4B43-9E08-FED2588D954D}"/>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62" name="Group 161">
              <a:extLst>
                <a:ext uri="{FF2B5EF4-FFF2-40B4-BE49-F238E27FC236}">
                  <a16:creationId xmlns:a16="http://schemas.microsoft.com/office/drawing/2014/main" id="{967B2F03-7AD5-4843-A324-9310386430F3}"/>
                </a:ext>
              </a:extLst>
            </p:cNvPr>
            <p:cNvGrpSpPr/>
            <p:nvPr/>
          </p:nvGrpSpPr>
          <p:grpSpPr>
            <a:xfrm>
              <a:off x="7310447" y="4881804"/>
              <a:ext cx="548640" cy="781462"/>
              <a:chOff x="7325455" y="2089926"/>
              <a:chExt cx="548640" cy="781462"/>
            </a:xfrm>
          </p:grpSpPr>
          <p:sp>
            <p:nvSpPr>
              <p:cNvPr id="164" name="Title 1">
                <a:extLst>
                  <a:ext uri="{FF2B5EF4-FFF2-40B4-BE49-F238E27FC236}">
                    <a16:creationId xmlns:a16="http://schemas.microsoft.com/office/drawing/2014/main" id="{18602960-AF49-423D-B23C-71604D9414BE}"/>
                  </a:ext>
                </a:extLst>
              </p:cNvPr>
              <p:cNvSpPr txBox="1">
                <a:spLocks/>
              </p:cNvSpPr>
              <p:nvPr/>
            </p:nvSpPr>
            <p:spPr>
              <a:xfrm>
                <a:off x="7371175" y="2089926"/>
                <a:ext cx="457200" cy="153888"/>
              </a:xfrm>
              <a:prstGeom prst="rect">
                <a:avLst/>
              </a:prstGeom>
              <a:no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Pod</a:t>
                </a:r>
              </a:p>
            </p:txBody>
          </p:sp>
          <p:sp>
            <p:nvSpPr>
              <p:cNvPr id="165" name="Rectangle: Rounded Corners 164">
                <a:extLst>
                  <a:ext uri="{FF2B5EF4-FFF2-40B4-BE49-F238E27FC236}">
                    <a16:creationId xmlns:a16="http://schemas.microsoft.com/office/drawing/2014/main" id="{7B01FFDF-D124-4390-94D5-3FFA7BFBCBF5}"/>
                  </a:ext>
                </a:extLst>
              </p:cNvPr>
              <p:cNvSpPr/>
              <p:nvPr/>
            </p:nvSpPr>
            <p:spPr bwMode="auto">
              <a:xfrm>
                <a:off x="7325455" y="2322748"/>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68" name="Freeform: Shape 167">
                <a:extLst>
                  <a:ext uri="{FF2B5EF4-FFF2-40B4-BE49-F238E27FC236}">
                    <a16:creationId xmlns:a16="http://schemas.microsoft.com/office/drawing/2014/main" id="{B988296E-506C-4A31-92EB-C2506BDCF88F}"/>
                  </a:ext>
                </a:extLst>
              </p:cNvPr>
              <p:cNvSpPr/>
              <p:nvPr/>
            </p:nvSpPr>
            <p:spPr>
              <a:xfrm>
                <a:off x="7431384" y="2412525"/>
                <a:ext cx="336783" cy="36908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sp>
          <p:nvSpPr>
            <p:cNvPr id="175" name="Title 1">
              <a:extLst>
                <a:ext uri="{FF2B5EF4-FFF2-40B4-BE49-F238E27FC236}">
                  <a16:creationId xmlns:a16="http://schemas.microsoft.com/office/drawing/2014/main" id="{13EBC4D4-FC62-40D0-81E1-FD75858D2FD1}"/>
                </a:ext>
              </a:extLst>
            </p:cNvPr>
            <p:cNvSpPr txBox="1">
              <a:spLocks/>
            </p:cNvSpPr>
            <p:nvPr/>
          </p:nvSpPr>
          <p:spPr>
            <a:xfrm>
              <a:off x="6153300" y="3994670"/>
              <a:ext cx="118872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17" name="Group 16">
              <a:extLst>
                <a:ext uri="{FF2B5EF4-FFF2-40B4-BE49-F238E27FC236}">
                  <a16:creationId xmlns:a16="http://schemas.microsoft.com/office/drawing/2014/main" id="{AD3F7F10-0467-4F9E-B8D1-84B5F70EBD84}"/>
                </a:ext>
              </a:extLst>
            </p:cNvPr>
            <p:cNvGrpSpPr/>
            <p:nvPr/>
          </p:nvGrpSpPr>
          <p:grpSpPr>
            <a:xfrm>
              <a:off x="6907483" y="1927613"/>
              <a:ext cx="1188720" cy="1257937"/>
              <a:chOff x="4013536" y="1962857"/>
              <a:chExt cx="1188720" cy="1257937"/>
            </a:xfrm>
          </p:grpSpPr>
          <p:sp>
            <p:nvSpPr>
              <p:cNvPr id="179" name="Rectangle: Rounded Corners 118">
                <a:extLst>
                  <a:ext uri="{FF2B5EF4-FFF2-40B4-BE49-F238E27FC236}">
                    <a16:creationId xmlns:a16="http://schemas.microsoft.com/office/drawing/2014/main" id="{FABE21B1-D36F-49B9-A304-1583A1D58B2C}"/>
                  </a:ext>
                </a:extLst>
              </p:cNvPr>
              <p:cNvSpPr/>
              <p:nvPr/>
            </p:nvSpPr>
            <p:spPr bwMode="auto">
              <a:xfrm>
                <a:off x="4227944" y="2409637"/>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80" name="Title 1">
                <a:extLst>
                  <a:ext uri="{FF2B5EF4-FFF2-40B4-BE49-F238E27FC236}">
                    <a16:creationId xmlns:a16="http://schemas.microsoft.com/office/drawing/2014/main" id="{8FB34873-0394-4D1A-916B-20EF7ABF7B40}"/>
                  </a:ext>
                </a:extLst>
              </p:cNvPr>
              <p:cNvSpPr txBox="1">
                <a:spLocks/>
              </p:cNvSpPr>
              <p:nvPr/>
            </p:nvSpPr>
            <p:spPr>
              <a:xfrm>
                <a:off x="4013536" y="1962857"/>
                <a:ext cx="1188720"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a:t>
                </a:r>
                <a:b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Autoscaler</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82" name="MiniExpand_E93A" title="Icon of a rectangle on the lower-left inside a larger rectangle with an arrow pointed to the upper-right corner">
                <a:extLst>
                  <a:ext uri="{FF2B5EF4-FFF2-40B4-BE49-F238E27FC236}">
                    <a16:creationId xmlns:a16="http://schemas.microsoft.com/office/drawing/2014/main" id="{3EEBE6D5-505C-4AB3-8B28-443708A315B5}"/>
                  </a:ext>
                </a:extLst>
              </p:cNvPr>
              <p:cNvSpPr>
                <a:spLocks noChangeAspect="1" noEditPoints="1"/>
              </p:cNvSpPr>
              <p:nvPr/>
            </p:nvSpPr>
            <p:spPr bwMode="auto">
              <a:xfrm>
                <a:off x="4391847" y="2632335"/>
                <a:ext cx="432098" cy="365760"/>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0" name="Group 19">
              <a:extLst>
                <a:ext uri="{FF2B5EF4-FFF2-40B4-BE49-F238E27FC236}">
                  <a16:creationId xmlns:a16="http://schemas.microsoft.com/office/drawing/2014/main" id="{3260FE5F-C0E3-4588-BCC6-29F63964DFB5}"/>
                </a:ext>
              </a:extLst>
            </p:cNvPr>
            <p:cNvGrpSpPr/>
            <p:nvPr/>
          </p:nvGrpSpPr>
          <p:grpSpPr>
            <a:xfrm>
              <a:off x="5023831" y="2112279"/>
              <a:ext cx="759905" cy="1073271"/>
              <a:chOff x="5469556" y="1842723"/>
              <a:chExt cx="759905" cy="1073271"/>
            </a:xfrm>
          </p:grpSpPr>
          <p:grpSp>
            <p:nvGrpSpPr>
              <p:cNvPr id="19" name="Group 18">
                <a:extLst>
                  <a:ext uri="{FF2B5EF4-FFF2-40B4-BE49-F238E27FC236}">
                    <a16:creationId xmlns:a16="http://schemas.microsoft.com/office/drawing/2014/main" id="{E6394EE9-EFEE-48E6-9BE6-AA74182EB319}"/>
                  </a:ext>
                </a:extLst>
              </p:cNvPr>
              <p:cNvGrpSpPr/>
              <p:nvPr/>
            </p:nvGrpSpPr>
            <p:grpSpPr>
              <a:xfrm>
                <a:off x="5583235" y="2304187"/>
                <a:ext cx="532546" cy="412457"/>
                <a:chOff x="9162785" y="2570190"/>
                <a:chExt cx="1668463" cy="1292226"/>
              </a:xfrm>
            </p:grpSpPr>
            <p:sp>
              <p:nvSpPr>
                <p:cNvPr id="183" name="Freeform 5">
                  <a:extLst>
                    <a:ext uri="{FF2B5EF4-FFF2-40B4-BE49-F238E27FC236}">
                      <a16:creationId xmlns:a16="http://schemas.microsoft.com/office/drawing/2014/main" id="{1BE73CCB-16E0-4E34-AE70-4EED3D13ADA2}"/>
                    </a:ext>
                  </a:extLst>
                </p:cNvPr>
                <p:cNvSpPr>
                  <a:spLocks/>
                </p:cNvSpPr>
                <p:nvPr/>
              </p:nvSpPr>
              <p:spPr bwMode="auto">
                <a:xfrm>
                  <a:off x="9162785" y="2570190"/>
                  <a:ext cx="911225" cy="1150938"/>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6">
                  <a:extLst>
                    <a:ext uri="{FF2B5EF4-FFF2-40B4-BE49-F238E27FC236}">
                      <a16:creationId xmlns:a16="http://schemas.microsoft.com/office/drawing/2014/main" id="{010D3348-7248-4A2A-9F87-978ED747FBD9}"/>
                    </a:ext>
                  </a:extLst>
                </p:cNvPr>
                <p:cNvSpPr>
                  <a:spLocks/>
                </p:cNvSpPr>
                <p:nvPr/>
              </p:nvSpPr>
              <p:spPr bwMode="auto">
                <a:xfrm>
                  <a:off x="9556485" y="2651153"/>
                  <a:ext cx="1274763" cy="12112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86" name="Rectangle: Rounded Corners 118">
                <a:extLst>
                  <a:ext uri="{FF2B5EF4-FFF2-40B4-BE49-F238E27FC236}">
                    <a16:creationId xmlns:a16="http://schemas.microsoft.com/office/drawing/2014/main" id="{32850E4D-1BDE-48A6-B91C-2E48F2965028}"/>
                  </a:ext>
                </a:extLst>
              </p:cNvPr>
              <p:cNvSpPr/>
              <p:nvPr/>
            </p:nvSpPr>
            <p:spPr bwMode="auto">
              <a:xfrm>
                <a:off x="5469556" y="2104837"/>
                <a:ext cx="759905" cy="811157"/>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187" name="Title 1">
                <a:extLst>
                  <a:ext uri="{FF2B5EF4-FFF2-40B4-BE49-F238E27FC236}">
                    <a16:creationId xmlns:a16="http://schemas.microsoft.com/office/drawing/2014/main" id="{5D5D6A81-CA03-46A5-A130-1EBF4792F41C}"/>
                  </a:ext>
                </a:extLst>
              </p:cNvPr>
              <p:cNvSpPr txBox="1">
                <a:spLocks/>
              </p:cNvSpPr>
              <p:nvPr/>
            </p:nvSpPr>
            <p:spPr>
              <a:xfrm>
                <a:off x="5575188" y="1842723"/>
                <a:ext cx="54864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a:t>
                </a:r>
              </a:p>
            </p:txBody>
          </p:sp>
        </p:grpSp>
        <p:sp>
          <p:nvSpPr>
            <p:cNvPr id="23" name="Right Bracket 22">
              <a:extLst>
                <a:ext uri="{FF2B5EF4-FFF2-40B4-BE49-F238E27FC236}">
                  <a16:creationId xmlns:a16="http://schemas.microsoft.com/office/drawing/2014/main" id="{88FD5706-1FA3-4097-A373-11331817E2CC}"/>
                </a:ext>
              </a:extLst>
            </p:cNvPr>
            <p:cNvSpPr/>
            <p:nvPr/>
          </p:nvSpPr>
          <p:spPr>
            <a:xfrm rot="5400000">
              <a:off x="10078438" y="2324447"/>
              <a:ext cx="109728" cy="2194560"/>
            </a:xfrm>
            <a:prstGeom prst="rightBracket">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01624370-C222-4CC9-90FE-B55E8322A043}"/>
                </a:ext>
              </a:extLst>
            </p:cNvPr>
            <p:cNvCxnSpPr>
              <a:cxnSpLocks/>
              <a:endCxn id="179" idx="3"/>
            </p:cNvCxnSpPr>
            <p:nvPr/>
          </p:nvCxnSpPr>
          <p:spPr>
            <a:xfrm flipH="1">
              <a:off x="7881796" y="2779972"/>
              <a:ext cx="133815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947BFB0D-E8DD-449E-964D-9DF813D0D23D}"/>
                </a:ext>
              </a:extLst>
            </p:cNvPr>
            <p:cNvCxnSpPr>
              <a:cxnSpLocks/>
              <a:stCxn id="179" idx="1"/>
              <a:endCxn id="186" idx="3"/>
            </p:cNvCxnSpPr>
            <p:nvPr/>
          </p:nvCxnSpPr>
          <p:spPr>
            <a:xfrm flipH="1">
              <a:off x="5783736" y="2779972"/>
              <a:ext cx="133815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B277D98D-9E69-4D11-9F0D-685D567F4098}"/>
                </a:ext>
              </a:extLst>
            </p:cNvPr>
            <p:cNvCxnSpPr>
              <a:cxnSpLocks/>
            </p:cNvCxnSpPr>
            <p:nvPr/>
          </p:nvCxnSpPr>
          <p:spPr>
            <a:xfrm rot="16200000" flipH="1" flipV="1">
              <a:off x="9143166" y="3739893"/>
              <a:ext cx="1258127" cy="731520"/>
            </a:xfrm>
            <a:prstGeom prst="bentConnector3">
              <a:avLst>
                <a:gd name="adj1" fmla="val 2534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B7CD6295-1F39-4A2B-83CE-661B1405C282}"/>
                </a:ext>
              </a:extLst>
            </p:cNvPr>
            <p:cNvCxnSpPr>
              <a:cxnSpLocks/>
            </p:cNvCxnSpPr>
            <p:nvPr/>
          </p:nvCxnSpPr>
          <p:spPr>
            <a:xfrm rot="16200000" flipH="1">
              <a:off x="6412280" y="2177053"/>
              <a:ext cx="1549168" cy="3566160"/>
            </a:xfrm>
            <a:prstGeom prst="bentConnector3">
              <a:avLst>
                <a:gd name="adj1" fmla="val 3958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88CCCC57-4FCF-4A26-9E6F-E5CA73BD6606}"/>
                </a:ext>
              </a:extLst>
            </p:cNvPr>
            <p:cNvSpPr/>
            <p:nvPr/>
          </p:nvSpPr>
          <p:spPr bwMode="auto">
            <a:xfrm>
              <a:off x="8413712" y="240372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92" name="Oval 191">
              <a:extLst>
                <a:ext uri="{FF2B5EF4-FFF2-40B4-BE49-F238E27FC236}">
                  <a16:creationId xmlns:a16="http://schemas.microsoft.com/office/drawing/2014/main" id="{16E7634E-58A6-4076-80D3-F4830746EAE3}"/>
                </a:ext>
              </a:extLst>
            </p:cNvPr>
            <p:cNvSpPr/>
            <p:nvPr/>
          </p:nvSpPr>
          <p:spPr bwMode="auto">
            <a:xfrm>
              <a:off x="6315653" y="240372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93" name="Oval 192">
              <a:extLst>
                <a:ext uri="{FF2B5EF4-FFF2-40B4-BE49-F238E27FC236}">
                  <a16:creationId xmlns:a16="http://schemas.microsoft.com/office/drawing/2014/main" id="{617691D9-4919-4526-9EC9-8969EB2D740E}"/>
                </a:ext>
              </a:extLst>
            </p:cNvPr>
            <p:cNvSpPr/>
            <p:nvPr/>
          </p:nvSpPr>
          <p:spPr bwMode="auto">
            <a:xfrm>
              <a:off x="7996603" y="342275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94" name="TextBox 193">
              <a:extLst>
                <a:ext uri="{FF2B5EF4-FFF2-40B4-BE49-F238E27FC236}">
                  <a16:creationId xmlns:a16="http://schemas.microsoft.com/office/drawing/2014/main" id="{134A5640-9C52-43A3-A71F-310DF6A8A56B}"/>
                </a:ext>
              </a:extLst>
            </p:cNvPr>
            <p:cNvSpPr txBox="1"/>
            <p:nvPr/>
          </p:nvSpPr>
          <p:spPr>
            <a:xfrm>
              <a:off x="7456928" y="3773149"/>
              <a:ext cx="1353671"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a:solidFill>
                    <a:srgbClr val="000000"/>
                  </a:solidFill>
                </a:rPr>
                <a:t>Node is granted</a:t>
              </a:r>
            </a:p>
          </p:txBody>
        </p:sp>
        <p:sp>
          <p:nvSpPr>
            <p:cNvPr id="195" name="Oval 194">
              <a:extLst>
                <a:ext uri="{FF2B5EF4-FFF2-40B4-BE49-F238E27FC236}">
                  <a16:creationId xmlns:a16="http://schemas.microsoft.com/office/drawing/2014/main" id="{D3D7B61D-B4A9-4FBD-A8B3-F1591B5F9DB8}"/>
                </a:ext>
              </a:extLst>
            </p:cNvPr>
            <p:cNvSpPr/>
            <p:nvPr/>
          </p:nvSpPr>
          <p:spPr bwMode="auto">
            <a:xfrm>
              <a:off x="9991451" y="365704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96" name="TextBox 195">
              <a:extLst>
                <a:ext uri="{FF2B5EF4-FFF2-40B4-BE49-F238E27FC236}">
                  <a16:creationId xmlns:a16="http://schemas.microsoft.com/office/drawing/2014/main" id="{3A2F99EA-D9F5-4296-A2D6-5FC377345CB4}"/>
                </a:ext>
              </a:extLst>
            </p:cNvPr>
            <p:cNvSpPr txBox="1"/>
            <p:nvPr/>
          </p:nvSpPr>
          <p:spPr>
            <a:xfrm>
              <a:off x="10270645" y="3509293"/>
              <a:ext cx="982569" cy="572464"/>
            </a:xfrm>
            <a:prstGeom prst="rect">
              <a:avLst/>
            </a:prstGeom>
            <a:noFill/>
          </p:spPr>
          <p:txBody>
            <a:bodyPr wrap="square" lIns="91440" tIns="146304" rIns="91440" bIns="146304" rtlCol="0">
              <a:spAutoFit/>
            </a:bodyPr>
            <a:lstStyle/>
            <a:p>
              <a:pPr>
                <a:lnSpc>
                  <a:spcPct val="90000"/>
                </a:lnSpc>
                <a:spcAft>
                  <a:spcPts val="600"/>
                </a:spcAft>
              </a:pPr>
              <a:r>
                <a:rPr lang="en-US" sz="1000">
                  <a:solidFill>
                    <a:srgbClr val="000000"/>
                  </a:solidFill>
                </a:rPr>
                <a:t>Pending pods </a:t>
              </a:r>
              <a:br>
                <a:rPr lang="en-US" sz="1000">
                  <a:solidFill>
                    <a:srgbClr val="000000"/>
                  </a:solidFill>
                </a:rPr>
              </a:br>
              <a:r>
                <a:rPr lang="en-US" sz="1000">
                  <a:solidFill>
                    <a:srgbClr val="000000"/>
                  </a:solidFill>
                </a:rPr>
                <a:t>are scheduled</a:t>
              </a:r>
            </a:p>
          </p:txBody>
        </p:sp>
      </p:grpSp>
    </p:spTree>
    <p:extLst>
      <p:ext uri="{BB962C8B-B14F-4D97-AF65-F5344CB8AC3E}">
        <p14:creationId xmlns:p14="http://schemas.microsoft.com/office/powerpoint/2010/main" val="226638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8" y="632779"/>
            <a:ext cx="11105539" cy="410369"/>
          </a:xfrm>
        </p:spPr>
        <p:txBody>
          <a:bodyPr/>
          <a:lstStyle/>
          <a:p>
            <a:r>
              <a:rPr lang="en-US"/>
              <a:t>Service Mesh Interface (SMI)</a:t>
            </a:r>
          </a:p>
        </p:txBody>
      </p:sp>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263149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Aft>
                <a:spcPts val="1800"/>
              </a:spcAft>
              <a:defRPr/>
            </a:pPr>
            <a:r>
              <a:rPr lang="en-US" sz="1400" b="0" spc="0">
                <a:solidFill>
                  <a:srgbClr val="0078D4"/>
                </a:solidFill>
                <a:latin typeface="Segoe UI" panose="020B0502040204020203" pitchFamily="34" charset="0"/>
              </a:rPr>
              <a:t>SMI defines a set of APIs that can be implemented by individual mesh providers. Service meshes and tools can either integrate directly with SMI or an adapter can consume SMI and drive native mesh APIs. </a:t>
            </a:r>
          </a:p>
          <a:p>
            <a:pPr marL="274320" indent="-274320" fontAlgn="base">
              <a:spcAft>
                <a:spcPts val="1800"/>
              </a:spcAft>
              <a:buFont typeface="Arial" panose="020B0604020202020204" pitchFamily="34" charset="0"/>
              <a:buChar char="•"/>
              <a:defRPr/>
            </a:pPr>
            <a:r>
              <a:rPr lang="en-US" sz="1400" b="0" spc="0">
                <a:solidFill>
                  <a:srgbClr val="0078D4"/>
                </a:solidFill>
                <a:latin typeface="Segoe UI" panose="020B0502040204020203" pitchFamily="34" charset="0"/>
              </a:rPr>
              <a:t>​</a:t>
            </a:r>
            <a:r>
              <a:rPr lang="en-US" sz="1400" b="0" spc="0">
                <a:solidFill>
                  <a:srgbClr val="0078D4"/>
                </a:solidFill>
                <a:latin typeface="Segoe UI Semibold" panose="020B0702040204020203" pitchFamily="34" charset="0"/>
                <a:cs typeface="Segoe UI Semibold" panose="020B0702040204020203" pitchFamily="34" charset="0"/>
              </a:rPr>
              <a:t>Standard interface</a:t>
            </a:r>
            <a:r>
              <a:rPr lang="en-US" sz="1400" b="0" spc="0">
                <a:solidFill>
                  <a:srgbClr val="0078D4"/>
                </a:solidFill>
                <a:latin typeface="Segoe UI" panose="020B0502040204020203" pitchFamily="34" charset="0"/>
              </a:rPr>
              <a:t> for service mesh on Kubernetes​</a:t>
            </a:r>
          </a:p>
          <a:p>
            <a:pPr marL="274320" indent="-274320" fontAlgn="base">
              <a:spcAft>
                <a:spcPts val="1800"/>
              </a:spcAft>
              <a:buFont typeface="Arial" panose="020B0604020202020204" pitchFamily="34" charset="0"/>
              <a:buChar char="•"/>
              <a:defRPr/>
            </a:pPr>
            <a:r>
              <a:rPr lang="en-US" sz="1400" b="0" spc="0">
                <a:solidFill>
                  <a:srgbClr val="0078D4"/>
                </a:solidFill>
                <a:latin typeface="Segoe UI" panose="020B0502040204020203" pitchFamily="34" charset="0"/>
              </a:rPr>
              <a:t>​</a:t>
            </a:r>
            <a:r>
              <a:rPr lang="en-US" sz="1400" b="0" spc="0">
                <a:solidFill>
                  <a:srgbClr val="0078D4"/>
                </a:solidFill>
                <a:latin typeface="Segoe UI Semibold" panose="020B0702040204020203" pitchFamily="34" charset="0"/>
                <a:cs typeface="Segoe UI Semibold" panose="020B0702040204020203" pitchFamily="34" charset="0"/>
              </a:rPr>
              <a:t>Basic feature set</a:t>
            </a:r>
            <a:r>
              <a:rPr lang="en-US" sz="1400" b="0" spc="0">
                <a:solidFill>
                  <a:srgbClr val="0078D4"/>
                </a:solidFill>
                <a:latin typeface="Segoe UI" panose="020B0502040204020203" pitchFamily="34" charset="0"/>
              </a:rPr>
              <a:t> to address most common scenarios​</a:t>
            </a:r>
          </a:p>
          <a:p>
            <a:pPr marL="274320" indent="-274320" fontAlgn="base">
              <a:spcAft>
                <a:spcPts val="1800"/>
              </a:spcAft>
              <a:buFont typeface="Arial" panose="020B0604020202020204" pitchFamily="34" charset="0"/>
              <a:buChar char="•"/>
              <a:defRPr/>
            </a:pPr>
            <a:r>
              <a:rPr lang="en-US" sz="1400" b="0" spc="0">
                <a:solidFill>
                  <a:srgbClr val="0078D4"/>
                </a:solidFill>
                <a:latin typeface="Segoe UI" panose="020B0502040204020203" pitchFamily="34" charset="0"/>
              </a:rPr>
              <a:t>​</a:t>
            </a:r>
            <a:r>
              <a:rPr lang="en-US" sz="1400" b="0" spc="0">
                <a:solidFill>
                  <a:srgbClr val="0078D4"/>
                </a:solidFill>
                <a:latin typeface="Segoe UI Semibold" panose="020B0702040204020203" pitchFamily="34" charset="0"/>
                <a:cs typeface="Segoe UI Semibold" panose="020B0702040204020203" pitchFamily="34" charset="0"/>
              </a:rPr>
              <a:t>Extensible</a:t>
            </a:r>
            <a:r>
              <a:rPr lang="en-US" sz="1400" b="0" spc="0">
                <a:solidFill>
                  <a:srgbClr val="0078D4"/>
                </a:solidFill>
                <a:latin typeface="Segoe UI" panose="020B0502040204020203" pitchFamily="34" charset="0"/>
              </a:rPr>
              <a:t> to support new features as they become widely available​ </a:t>
            </a:r>
          </a:p>
        </p:txBody>
      </p:sp>
      <p:grpSp>
        <p:nvGrpSpPr>
          <p:cNvPr id="86" name="Group 85" descr="conceptual diagram showing Service Mesh Interface and its ecosystem">
            <a:extLst>
              <a:ext uri="{FF2B5EF4-FFF2-40B4-BE49-F238E27FC236}">
                <a16:creationId xmlns:a16="http://schemas.microsoft.com/office/drawing/2014/main" id="{48337D40-7FEF-41B2-868B-2B5B099DE49C}"/>
              </a:ext>
            </a:extLst>
          </p:cNvPr>
          <p:cNvGrpSpPr/>
          <p:nvPr/>
        </p:nvGrpSpPr>
        <p:grpSpPr>
          <a:xfrm>
            <a:off x="5389468" y="1805557"/>
            <a:ext cx="6414932" cy="4254272"/>
            <a:chOff x="5163094" y="1753178"/>
            <a:chExt cx="6414932" cy="4254272"/>
          </a:xfrm>
        </p:grpSpPr>
        <p:sp>
          <p:nvSpPr>
            <p:cNvPr id="88" name="Rectangle: Rounded Corners 87">
              <a:extLst>
                <a:ext uri="{FF2B5EF4-FFF2-40B4-BE49-F238E27FC236}">
                  <a16:creationId xmlns:a16="http://schemas.microsoft.com/office/drawing/2014/main" id="{F2BAFE5C-FFB0-4101-B7B4-1E75F01E09B3}"/>
                </a:ext>
              </a:extLst>
            </p:cNvPr>
            <p:cNvSpPr/>
            <p:nvPr/>
          </p:nvSpPr>
          <p:spPr>
            <a:xfrm>
              <a:off x="5163095" y="1753178"/>
              <a:ext cx="1931747" cy="952926"/>
            </a:xfrm>
            <a:prstGeom prst="roundRect">
              <a:avLst>
                <a:gd name="adj" fmla="val 11111"/>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Semibold" panose="020B0702040204020203" pitchFamily="34" charset="0"/>
                  <a:cs typeface="Segoe UI Semibold" panose="020B0702040204020203" pitchFamily="34" charset="0"/>
                </a:rPr>
                <a:t>Apps</a:t>
              </a:r>
            </a:p>
          </p:txBody>
        </p:sp>
        <p:sp>
          <p:nvSpPr>
            <p:cNvPr id="89" name="Rectangle: Rounded Corners 88">
              <a:extLst>
                <a:ext uri="{FF2B5EF4-FFF2-40B4-BE49-F238E27FC236}">
                  <a16:creationId xmlns:a16="http://schemas.microsoft.com/office/drawing/2014/main" id="{70CCBF86-5C36-4635-96EA-DEC22521D5A2}"/>
                </a:ext>
              </a:extLst>
            </p:cNvPr>
            <p:cNvSpPr/>
            <p:nvPr/>
          </p:nvSpPr>
          <p:spPr>
            <a:xfrm>
              <a:off x="7404687" y="1753178"/>
              <a:ext cx="1931747" cy="952926"/>
            </a:xfrm>
            <a:prstGeom prst="roundRect">
              <a:avLst>
                <a:gd name="adj" fmla="val 11111"/>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Semibold" panose="020B0702040204020203" pitchFamily="34" charset="0"/>
                  <a:cs typeface="Segoe UI Semibold" panose="020B0702040204020203" pitchFamily="34" charset="0"/>
                </a:rPr>
                <a:t>Tooling</a:t>
              </a:r>
            </a:p>
          </p:txBody>
        </p:sp>
        <p:sp>
          <p:nvSpPr>
            <p:cNvPr id="90" name="Rectangle: Rounded Corners 89">
              <a:extLst>
                <a:ext uri="{FF2B5EF4-FFF2-40B4-BE49-F238E27FC236}">
                  <a16:creationId xmlns:a16="http://schemas.microsoft.com/office/drawing/2014/main" id="{045262EB-8164-4629-98C0-23FB6F0262CC}"/>
                </a:ext>
              </a:extLst>
            </p:cNvPr>
            <p:cNvSpPr/>
            <p:nvPr/>
          </p:nvSpPr>
          <p:spPr>
            <a:xfrm>
              <a:off x="9646279" y="1753178"/>
              <a:ext cx="1931747" cy="952926"/>
            </a:xfrm>
            <a:prstGeom prst="roundRect">
              <a:avLst>
                <a:gd name="adj" fmla="val 11111"/>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Semibold" panose="020B0702040204020203" pitchFamily="34" charset="0"/>
                  <a:cs typeface="Segoe UI Semibold" panose="020B0702040204020203" pitchFamily="34" charset="0"/>
                </a:rPr>
                <a:t>Ecosystem</a:t>
              </a:r>
            </a:p>
          </p:txBody>
        </p:sp>
        <p:sp>
          <p:nvSpPr>
            <p:cNvPr id="91" name="Rectangle: Rounded Corners 90">
              <a:extLst>
                <a:ext uri="{FF2B5EF4-FFF2-40B4-BE49-F238E27FC236}">
                  <a16:creationId xmlns:a16="http://schemas.microsoft.com/office/drawing/2014/main" id="{AB4AF1D2-D553-461E-9526-FCB557482328}"/>
                </a:ext>
              </a:extLst>
            </p:cNvPr>
            <p:cNvSpPr/>
            <p:nvPr/>
          </p:nvSpPr>
          <p:spPr>
            <a:xfrm>
              <a:off x="5163095"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2" descr="Image result for istio logo png">
              <a:extLst>
                <a:ext uri="{FF2B5EF4-FFF2-40B4-BE49-F238E27FC236}">
                  <a16:creationId xmlns:a16="http://schemas.microsoft.com/office/drawing/2014/main" id="{FB7E03C6-35BA-405C-9725-38DAA73E07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1940" y="4804622"/>
              <a:ext cx="793186" cy="415101"/>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Rounded Corners 92">
              <a:extLst>
                <a:ext uri="{FF2B5EF4-FFF2-40B4-BE49-F238E27FC236}">
                  <a16:creationId xmlns:a16="http://schemas.microsoft.com/office/drawing/2014/main" id="{12122E95-7D0F-45EC-8C7F-91A7BBAF97C1}"/>
                </a:ext>
              </a:extLst>
            </p:cNvPr>
            <p:cNvSpPr/>
            <p:nvPr/>
          </p:nvSpPr>
          <p:spPr>
            <a:xfrm>
              <a:off x="6784446"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descr="Consul logo">
              <a:extLst>
                <a:ext uri="{FF2B5EF4-FFF2-40B4-BE49-F238E27FC236}">
                  <a16:creationId xmlns:a16="http://schemas.microsoft.com/office/drawing/2014/main" id="{2725ED3F-DC8F-46ED-8FA4-6E0C9EA73ADA}"/>
                </a:ext>
              </a:extLst>
            </p:cNvPr>
            <p:cNvPicPr>
              <a:picLocks noChangeAspect="1"/>
            </p:cNvPicPr>
            <p:nvPr/>
          </p:nvPicPr>
          <p:blipFill>
            <a:blip r:embed="rId4"/>
            <a:stretch>
              <a:fillRect/>
            </a:stretch>
          </p:blipFill>
          <p:spPr>
            <a:xfrm>
              <a:off x="6927693" y="4751712"/>
              <a:ext cx="1264381" cy="520920"/>
            </a:xfrm>
            <a:prstGeom prst="rect">
              <a:avLst/>
            </a:prstGeom>
          </p:spPr>
        </p:pic>
        <p:sp>
          <p:nvSpPr>
            <p:cNvPr id="95" name="Rectangle: Rounded Corners 94">
              <a:extLst>
                <a:ext uri="{FF2B5EF4-FFF2-40B4-BE49-F238E27FC236}">
                  <a16:creationId xmlns:a16="http://schemas.microsoft.com/office/drawing/2014/main" id="{09FA3EEE-BEE4-4A37-82FD-026D0ABA4134}"/>
                </a:ext>
              </a:extLst>
            </p:cNvPr>
            <p:cNvSpPr/>
            <p:nvPr/>
          </p:nvSpPr>
          <p:spPr>
            <a:xfrm>
              <a:off x="8405797"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descr="A close up of a logo&#10;&#10;Description automatically generated">
              <a:extLst>
                <a:ext uri="{FF2B5EF4-FFF2-40B4-BE49-F238E27FC236}">
                  <a16:creationId xmlns:a16="http://schemas.microsoft.com/office/drawing/2014/main" id="{E17D2BB3-BA42-436E-99A8-E2FB043BF3B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47183" y="4894147"/>
              <a:ext cx="1068105" cy="236051"/>
            </a:xfrm>
            <a:prstGeom prst="rect">
              <a:avLst/>
            </a:prstGeom>
          </p:spPr>
        </p:pic>
        <p:sp>
          <p:nvSpPr>
            <p:cNvPr id="97" name="Rectangle: Rounded Corners 96">
              <a:extLst>
                <a:ext uri="{FF2B5EF4-FFF2-40B4-BE49-F238E27FC236}">
                  <a16:creationId xmlns:a16="http://schemas.microsoft.com/office/drawing/2014/main" id="{8958436F-58EC-4DE9-86D5-06A44671B15B}"/>
                </a:ext>
              </a:extLst>
            </p:cNvPr>
            <p:cNvSpPr/>
            <p:nvPr/>
          </p:nvSpPr>
          <p:spPr>
            <a:xfrm>
              <a:off x="10027149"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Semibold" panose="020B0702040204020203" pitchFamily="34" charset="0"/>
                  <a:cs typeface="Segoe UI Semibold" panose="020B0702040204020203" pitchFamily="34" charset="0"/>
                </a:rPr>
                <a:t>…and more</a:t>
              </a:r>
            </a:p>
          </p:txBody>
        </p:sp>
        <p:cxnSp>
          <p:nvCxnSpPr>
            <p:cNvPr id="98" name="Straight Arrow Connector 97">
              <a:extLst>
                <a:ext uri="{FF2B5EF4-FFF2-40B4-BE49-F238E27FC236}">
                  <a16:creationId xmlns:a16="http://schemas.microsoft.com/office/drawing/2014/main" id="{846FC530-1A63-45DE-9DB5-8BF5CD13F730}"/>
                </a:ext>
              </a:extLst>
            </p:cNvPr>
            <p:cNvCxnSpPr/>
            <p:nvPr/>
          </p:nvCxnSpPr>
          <p:spPr>
            <a:xfrm>
              <a:off x="6128969" y="2706104"/>
              <a:ext cx="1501" cy="420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5D7B09E-5DCC-4546-8A05-FBD81FC66A5F}"/>
                </a:ext>
              </a:extLst>
            </p:cNvPr>
            <p:cNvCxnSpPr/>
            <p:nvPr/>
          </p:nvCxnSpPr>
          <p:spPr>
            <a:xfrm>
              <a:off x="8369810" y="2706104"/>
              <a:ext cx="1501" cy="420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F9E8F3-D99F-4F3A-9B3D-EDD5C144FD39}"/>
                </a:ext>
              </a:extLst>
            </p:cNvPr>
            <p:cNvCxnSpPr/>
            <p:nvPr/>
          </p:nvCxnSpPr>
          <p:spPr>
            <a:xfrm>
              <a:off x="10611402" y="2706104"/>
              <a:ext cx="1501" cy="420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2A0E46C-62E8-47FC-ADC1-A72B729214BC}"/>
                </a:ext>
              </a:extLst>
            </p:cNvPr>
            <p:cNvCxnSpPr>
              <a:cxnSpLocks/>
              <a:stCxn id="105" idx="2"/>
              <a:endCxn id="91" idx="0"/>
            </p:cNvCxnSpPr>
            <p:nvPr/>
          </p:nvCxnSpPr>
          <p:spPr>
            <a:xfrm flipH="1">
              <a:off x="5938533" y="4149910"/>
              <a:ext cx="2432017"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3154C73-5F61-41AF-9AE9-CB9B0E38AA7D}"/>
                </a:ext>
              </a:extLst>
            </p:cNvPr>
            <p:cNvCxnSpPr>
              <a:cxnSpLocks/>
              <a:stCxn id="105" idx="2"/>
              <a:endCxn id="93" idx="0"/>
            </p:cNvCxnSpPr>
            <p:nvPr/>
          </p:nvCxnSpPr>
          <p:spPr>
            <a:xfrm flipH="1">
              <a:off x="7559884" y="4149910"/>
              <a:ext cx="810666"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CB88344-36AC-47F7-B9AA-99CDE663BB29}"/>
                </a:ext>
              </a:extLst>
            </p:cNvPr>
            <p:cNvCxnSpPr>
              <a:cxnSpLocks/>
              <a:stCxn id="105" idx="2"/>
              <a:endCxn id="95" idx="0"/>
            </p:cNvCxnSpPr>
            <p:nvPr/>
          </p:nvCxnSpPr>
          <p:spPr>
            <a:xfrm>
              <a:off x="8370550" y="4149910"/>
              <a:ext cx="810685"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9522AEC-AF6C-4A8F-B265-721B22601838}"/>
                </a:ext>
              </a:extLst>
            </p:cNvPr>
            <p:cNvCxnSpPr>
              <a:cxnSpLocks/>
              <a:stCxn id="105" idx="2"/>
              <a:endCxn id="97" idx="0"/>
            </p:cNvCxnSpPr>
            <p:nvPr/>
          </p:nvCxnSpPr>
          <p:spPr>
            <a:xfrm>
              <a:off x="8370550" y="4149910"/>
              <a:ext cx="2432037"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FEF6E79A-B983-46B0-B9EA-9AC0388D73EB}"/>
                </a:ext>
              </a:extLst>
            </p:cNvPr>
            <p:cNvSpPr/>
            <p:nvPr/>
          </p:nvSpPr>
          <p:spPr>
            <a:xfrm>
              <a:off x="5163094" y="3145724"/>
              <a:ext cx="6414911" cy="1004186"/>
            </a:xfrm>
            <a:prstGeom prst="roundRect">
              <a:avLst>
                <a:gd name="adj" fmla="val 11111"/>
              </a:avLst>
            </a:prstGeom>
            <a:solidFill>
              <a:srgbClr val="E3FFF9">
                <a:alpha val="25000"/>
              </a:srgbClr>
            </a:solidFill>
            <a:ln w="12700">
              <a:solidFill>
                <a:srgbClr val="42A7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F3840B09-80B9-415D-8F0B-0CA1C2D2C6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1710" y="3250433"/>
              <a:ext cx="794769" cy="794769"/>
            </a:xfrm>
            <a:prstGeom prst="rect">
              <a:avLst/>
            </a:prstGeom>
          </p:spPr>
        </p:pic>
        <p:sp>
          <p:nvSpPr>
            <p:cNvPr id="107" name="TextBox 106">
              <a:extLst>
                <a:ext uri="{FF2B5EF4-FFF2-40B4-BE49-F238E27FC236}">
                  <a16:creationId xmlns:a16="http://schemas.microsoft.com/office/drawing/2014/main" id="{687CB3EA-FB2B-4E19-8591-FCBB2B111E55}"/>
                </a:ext>
              </a:extLst>
            </p:cNvPr>
            <p:cNvSpPr txBox="1"/>
            <p:nvPr/>
          </p:nvSpPr>
          <p:spPr>
            <a:xfrm>
              <a:off x="6137910" y="3447762"/>
              <a:ext cx="3208020" cy="400110"/>
            </a:xfrm>
            <a:prstGeom prst="rect">
              <a:avLst/>
            </a:prstGeom>
            <a:noFill/>
          </p:spPr>
          <p:txBody>
            <a:bodyPr wrap="square" rtlCol="0">
              <a:spAutoFit/>
            </a:bodyPr>
            <a:lstStyle/>
            <a:p>
              <a:pPr lvl="0" algn="ctr">
                <a:defRPr/>
              </a:pPr>
              <a:r>
                <a:rPr kumimoji="0" lang="en-US" sz="2000" b="0" i="0" u="none" strike="noStrike" kern="1200" cap="none" spc="0" normalizeH="0" baseline="0" noProof="0">
                  <a:ln>
                    <a:noFill/>
                  </a:ln>
                  <a:solidFill>
                    <a:srgbClr val="42A7B6"/>
                  </a:solidFill>
                  <a:effectLst/>
                  <a:uLnTx/>
                  <a:uFillTx/>
                  <a:latin typeface="Segoe UI Semibold" panose="020B0702040204020203" pitchFamily="34" charset="0"/>
                  <a:cs typeface="Segoe UI Semibold" panose="020B0702040204020203" pitchFamily="34" charset="0"/>
                </a:rPr>
                <a:t>Service Mesh Interface</a:t>
              </a:r>
            </a:p>
          </p:txBody>
        </p:sp>
        <p:grpSp>
          <p:nvGrpSpPr>
            <p:cNvPr id="108" name="Group 107">
              <a:extLst>
                <a:ext uri="{FF2B5EF4-FFF2-40B4-BE49-F238E27FC236}">
                  <a16:creationId xmlns:a16="http://schemas.microsoft.com/office/drawing/2014/main" id="{62FECBCF-527F-4FA3-B305-79C17DA34117}"/>
                </a:ext>
              </a:extLst>
            </p:cNvPr>
            <p:cNvGrpSpPr/>
            <p:nvPr/>
          </p:nvGrpSpPr>
          <p:grpSpPr>
            <a:xfrm>
              <a:off x="9186304" y="3278433"/>
              <a:ext cx="831970" cy="738769"/>
              <a:chOff x="9517774" y="3887121"/>
              <a:chExt cx="831970" cy="738769"/>
            </a:xfrm>
          </p:grpSpPr>
          <p:sp>
            <p:nvSpPr>
              <p:cNvPr id="120" name="Rectangle: Rounded Corners 119">
                <a:extLst>
                  <a:ext uri="{FF2B5EF4-FFF2-40B4-BE49-F238E27FC236}">
                    <a16:creationId xmlns:a16="http://schemas.microsoft.com/office/drawing/2014/main" id="{F1D2ECA6-990D-4411-BA72-7F6C93AC9FF9}"/>
                  </a:ext>
                </a:extLst>
              </p:cNvPr>
              <p:cNvSpPr/>
              <p:nvPr/>
            </p:nvSpPr>
            <p:spPr>
              <a:xfrm>
                <a:off x="9682299" y="3887121"/>
                <a:ext cx="502920" cy="502920"/>
              </a:xfrm>
              <a:prstGeom prst="roundRect">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arrow_17" title="Icon of a curved arrow that splits in two directions">
                <a:extLst>
                  <a:ext uri="{FF2B5EF4-FFF2-40B4-BE49-F238E27FC236}">
                    <a16:creationId xmlns:a16="http://schemas.microsoft.com/office/drawing/2014/main" id="{B140C98B-72DB-4610-B95B-86F9EF7AF221}"/>
                  </a:ext>
                </a:extLst>
              </p:cNvPr>
              <p:cNvSpPr>
                <a:spLocks noChangeAspect="1" noEditPoints="1"/>
              </p:cNvSpPr>
              <p:nvPr/>
            </p:nvSpPr>
            <p:spPr bwMode="auto">
              <a:xfrm>
                <a:off x="9807986" y="3990115"/>
                <a:ext cx="251546" cy="312262"/>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2" name="Title 1">
                <a:extLst>
                  <a:ext uri="{FF2B5EF4-FFF2-40B4-BE49-F238E27FC236}">
                    <a16:creationId xmlns:a16="http://schemas.microsoft.com/office/drawing/2014/main" id="{72A14616-36C7-4800-AD09-973E99575536}"/>
                  </a:ext>
                </a:extLst>
              </p:cNvPr>
              <p:cNvSpPr txBox="1">
                <a:spLocks/>
              </p:cNvSpPr>
              <p:nvPr/>
            </p:nvSpPr>
            <p:spPr>
              <a:xfrm>
                <a:off x="9517774" y="4441224"/>
                <a:ext cx="831970" cy="184666"/>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Routing</a:t>
                </a:r>
              </a:p>
            </p:txBody>
          </p:sp>
        </p:grpSp>
        <p:grpSp>
          <p:nvGrpSpPr>
            <p:cNvPr id="109" name="Group 108">
              <a:extLst>
                <a:ext uri="{FF2B5EF4-FFF2-40B4-BE49-F238E27FC236}">
                  <a16:creationId xmlns:a16="http://schemas.microsoft.com/office/drawing/2014/main" id="{3A3A6833-471E-4974-91E2-EAE078EEAD8C}"/>
                </a:ext>
              </a:extLst>
            </p:cNvPr>
            <p:cNvGrpSpPr/>
            <p:nvPr/>
          </p:nvGrpSpPr>
          <p:grpSpPr>
            <a:xfrm>
              <a:off x="9961639" y="3278433"/>
              <a:ext cx="831970" cy="738769"/>
              <a:chOff x="10138804" y="3887121"/>
              <a:chExt cx="831970" cy="738769"/>
            </a:xfrm>
          </p:grpSpPr>
          <p:sp>
            <p:nvSpPr>
              <p:cNvPr id="117" name="Rectangle: Rounded Corners 116">
                <a:extLst>
                  <a:ext uri="{FF2B5EF4-FFF2-40B4-BE49-F238E27FC236}">
                    <a16:creationId xmlns:a16="http://schemas.microsoft.com/office/drawing/2014/main" id="{30C257F4-59BD-4268-ADE7-AE5AAFC7C1F8}"/>
                  </a:ext>
                </a:extLst>
              </p:cNvPr>
              <p:cNvSpPr/>
              <p:nvPr/>
            </p:nvSpPr>
            <p:spPr>
              <a:xfrm>
                <a:off x="10303329" y="3887121"/>
                <a:ext cx="502920" cy="502920"/>
              </a:xfrm>
              <a:prstGeom prst="roundRect">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inary" title="Icon of binary code, ones and zeros">
                <a:extLst>
                  <a:ext uri="{FF2B5EF4-FFF2-40B4-BE49-F238E27FC236}">
                    <a16:creationId xmlns:a16="http://schemas.microsoft.com/office/drawing/2014/main" id="{6BE1557D-93A3-490A-8FD9-CEBEB10C7739}"/>
                  </a:ext>
                </a:extLst>
              </p:cNvPr>
              <p:cNvSpPr>
                <a:spLocks noChangeAspect="1" noEditPoints="1"/>
              </p:cNvSpPr>
              <p:nvPr/>
            </p:nvSpPr>
            <p:spPr bwMode="auto">
              <a:xfrm>
                <a:off x="10420363" y="4022500"/>
                <a:ext cx="268853" cy="23215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Title 1">
                <a:extLst>
                  <a:ext uri="{FF2B5EF4-FFF2-40B4-BE49-F238E27FC236}">
                    <a16:creationId xmlns:a16="http://schemas.microsoft.com/office/drawing/2014/main" id="{26D223A8-CC67-465F-984A-6B336069F6ED}"/>
                  </a:ext>
                </a:extLst>
              </p:cNvPr>
              <p:cNvSpPr txBox="1">
                <a:spLocks/>
              </p:cNvSpPr>
              <p:nvPr/>
            </p:nvSpPr>
            <p:spPr>
              <a:xfrm>
                <a:off x="10138804" y="4441224"/>
                <a:ext cx="831970" cy="184666"/>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Telemetry</a:t>
                </a:r>
              </a:p>
            </p:txBody>
          </p:sp>
        </p:grpSp>
        <p:grpSp>
          <p:nvGrpSpPr>
            <p:cNvPr id="110" name="Group 109">
              <a:extLst>
                <a:ext uri="{FF2B5EF4-FFF2-40B4-BE49-F238E27FC236}">
                  <a16:creationId xmlns:a16="http://schemas.microsoft.com/office/drawing/2014/main" id="{ADD31163-BE08-4F86-BE90-0690C3DD48EC}"/>
                </a:ext>
              </a:extLst>
            </p:cNvPr>
            <p:cNvGrpSpPr/>
            <p:nvPr/>
          </p:nvGrpSpPr>
          <p:grpSpPr>
            <a:xfrm>
              <a:off x="10736974" y="3278433"/>
              <a:ext cx="831970" cy="738769"/>
              <a:chOff x="10736974" y="3887121"/>
              <a:chExt cx="831970" cy="738769"/>
            </a:xfrm>
          </p:grpSpPr>
          <p:sp>
            <p:nvSpPr>
              <p:cNvPr id="114" name="Rectangle: Rounded Corners 113">
                <a:extLst>
                  <a:ext uri="{FF2B5EF4-FFF2-40B4-BE49-F238E27FC236}">
                    <a16:creationId xmlns:a16="http://schemas.microsoft.com/office/drawing/2014/main" id="{5D4BC517-2C11-4666-8732-7AFEBC44FF30}"/>
                  </a:ext>
                </a:extLst>
              </p:cNvPr>
              <p:cNvSpPr/>
              <p:nvPr/>
            </p:nvSpPr>
            <p:spPr>
              <a:xfrm>
                <a:off x="10901499" y="3887121"/>
                <a:ext cx="502920" cy="502920"/>
              </a:xfrm>
              <a:prstGeom prst="roundRect">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Script_F03A" title="Icon of an unrolled document with writing on it">
                <a:extLst>
                  <a:ext uri="{FF2B5EF4-FFF2-40B4-BE49-F238E27FC236}">
                    <a16:creationId xmlns:a16="http://schemas.microsoft.com/office/drawing/2014/main" id="{EDF77B7E-FF24-424E-B41B-B8B62B99E70F}"/>
                  </a:ext>
                </a:extLst>
              </p:cNvPr>
              <p:cNvSpPr>
                <a:spLocks noChangeAspect="1" noEditPoints="1"/>
              </p:cNvSpPr>
              <p:nvPr/>
            </p:nvSpPr>
            <p:spPr bwMode="auto">
              <a:xfrm>
                <a:off x="11020491" y="4006045"/>
                <a:ext cx="264937" cy="265065"/>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Title 1">
                <a:extLst>
                  <a:ext uri="{FF2B5EF4-FFF2-40B4-BE49-F238E27FC236}">
                    <a16:creationId xmlns:a16="http://schemas.microsoft.com/office/drawing/2014/main" id="{48E5562E-EF09-4C41-97AE-0D6E3D59551B}"/>
                  </a:ext>
                </a:extLst>
              </p:cNvPr>
              <p:cNvSpPr txBox="1">
                <a:spLocks/>
              </p:cNvSpPr>
              <p:nvPr/>
            </p:nvSpPr>
            <p:spPr>
              <a:xfrm>
                <a:off x="10736974" y="4441224"/>
                <a:ext cx="831970" cy="184666"/>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dirty="0">
                    <a:solidFill>
                      <a:srgbClr val="000000"/>
                    </a:solidFill>
                    <a:latin typeface="Segoe UI Semibold" panose="020B0702040204020203" pitchFamily="34" charset="0"/>
                    <a:cs typeface="Segoe UI Semibold" panose="020B0702040204020203" pitchFamily="34" charset="0"/>
                  </a:rPr>
                  <a:t>Policy</a:t>
                </a:r>
              </a:p>
            </p:txBody>
          </p:sp>
        </p:grpSp>
        <p:grpSp>
          <p:nvGrpSpPr>
            <p:cNvPr id="111" name="Group 110">
              <a:extLst>
                <a:ext uri="{FF2B5EF4-FFF2-40B4-BE49-F238E27FC236}">
                  <a16:creationId xmlns:a16="http://schemas.microsoft.com/office/drawing/2014/main" id="{EC51ECA4-0359-49C1-8F15-E04E4A2B2BCF}"/>
                </a:ext>
              </a:extLst>
            </p:cNvPr>
            <p:cNvGrpSpPr/>
            <p:nvPr/>
          </p:nvGrpSpPr>
          <p:grpSpPr>
            <a:xfrm>
              <a:off x="5163095" y="5668896"/>
              <a:ext cx="6414930" cy="338554"/>
              <a:chOff x="5163095" y="6043647"/>
              <a:chExt cx="6414930" cy="338554"/>
            </a:xfrm>
          </p:grpSpPr>
          <p:cxnSp>
            <p:nvCxnSpPr>
              <p:cNvPr id="112" name="Straight Connector 111">
                <a:extLst>
                  <a:ext uri="{FF2B5EF4-FFF2-40B4-BE49-F238E27FC236}">
                    <a16:creationId xmlns:a16="http://schemas.microsoft.com/office/drawing/2014/main" id="{FB995BAE-45FC-4F63-9912-C84999639D0B}"/>
                  </a:ext>
                </a:extLst>
              </p:cNvPr>
              <p:cNvCxnSpPr>
                <a:cxnSpLocks/>
              </p:cNvCxnSpPr>
              <p:nvPr/>
            </p:nvCxnSpPr>
            <p:spPr>
              <a:xfrm>
                <a:off x="5163095" y="6212924"/>
                <a:ext cx="6414930" cy="0"/>
              </a:xfrm>
              <a:prstGeom prst="line">
                <a:avLst/>
              </a:prstGeom>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E717BF42-8A13-4D79-9A1A-D391BADDB929}"/>
                  </a:ext>
                </a:extLst>
              </p:cNvPr>
              <p:cNvSpPr/>
              <p:nvPr/>
            </p:nvSpPr>
            <p:spPr>
              <a:xfrm>
                <a:off x="7730480" y="6043647"/>
                <a:ext cx="1280160" cy="338554"/>
              </a:xfrm>
              <a:prstGeom prst="rect">
                <a:avLst/>
              </a:prstGeom>
              <a:solidFill>
                <a:srgbClr val="FFFFFF"/>
              </a:solidFill>
            </p:spPr>
            <p:txBody>
              <a:bodyPr wrap="none">
                <a:spAutoFit/>
              </a:bodyPr>
              <a:lstStyle/>
              <a:p>
                <a:pPr algn="ctr"/>
                <a:r>
                  <a:rPr lang="en-US" sz="1600">
                    <a:solidFill>
                      <a:srgbClr val="0078D4"/>
                    </a:solidFill>
                    <a:latin typeface="Segoe UI Semibold" panose="020B0702040204020203" pitchFamily="34" charset="0"/>
                    <a:cs typeface="Segoe UI Semibold" panose="020B0702040204020203" pitchFamily="34" charset="0"/>
                  </a:rPr>
                  <a:t>Kubernetes</a:t>
                </a:r>
                <a:endParaRPr lang="en-US" sz="1600">
                  <a:solidFill>
                    <a:srgbClr val="0078D4"/>
                  </a:solidFill>
                </a:endParaRPr>
              </a:p>
            </p:txBody>
          </p:sp>
        </p:grpSp>
      </p:grpSp>
    </p:spTree>
    <p:extLst>
      <p:ext uri="{BB962C8B-B14F-4D97-AF65-F5344CB8AC3E}">
        <p14:creationId xmlns:p14="http://schemas.microsoft.com/office/powerpoint/2010/main" val="338563267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a:t>Build on an enterprise-grade, secure platform</a:t>
            </a:r>
          </a:p>
        </p:txBody>
      </p:sp>
      <p:grpSp>
        <p:nvGrpSpPr>
          <p:cNvPr id="25" name="Group 24" descr="Control access through AAD and RBAC">
            <a:extLst>
              <a:ext uri="{FF2B5EF4-FFF2-40B4-BE49-F238E27FC236}">
                <a16:creationId xmlns:a16="http://schemas.microsoft.com/office/drawing/2014/main" id="{A133EA93-2FAC-4759-9118-5DB07E78B142}"/>
              </a:ext>
            </a:extLst>
          </p:cNvPr>
          <p:cNvGrpSpPr/>
          <p:nvPr/>
        </p:nvGrpSpPr>
        <p:grpSpPr>
          <a:xfrm>
            <a:off x="330676" y="2684436"/>
            <a:ext cx="2322926" cy="1717331"/>
            <a:chOff x="156819" y="2684436"/>
            <a:chExt cx="2322926" cy="1717331"/>
          </a:xfrm>
        </p:grpSpPr>
        <p:sp>
          <p:nvSpPr>
            <p:cNvPr id="15" name="TextBox 14">
              <a:extLst>
                <a:ext uri="{FF2B5EF4-FFF2-40B4-BE49-F238E27FC236}">
                  <a16:creationId xmlns:a16="http://schemas.microsoft.com/office/drawing/2014/main" id="{76E2E801-C53A-4BD8-849F-CB2895EB0EB3}"/>
                </a:ext>
              </a:extLst>
            </p:cNvPr>
            <p:cNvSpPr txBox="1"/>
            <p:nvPr/>
          </p:nvSpPr>
          <p:spPr>
            <a:xfrm>
              <a:off x="156819" y="3558112"/>
              <a:ext cx="2322926" cy="843655"/>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Control </a:t>
              </a:r>
              <a:b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access through </a:t>
              </a:r>
              <a:b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AAD and RBAC</a:t>
              </a:r>
            </a:p>
          </p:txBody>
        </p:sp>
        <p:sp>
          <p:nvSpPr>
            <p:cNvPr id="26" name="safe" title="Icon of a locked safe">
              <a:extLst>
                <a:ext uri="{FF2B5EF4-FFF2-40B4-BE49-F238E27FC236}">
                  <a16:creationId xmlns:a16="http://schemas.microsoft.com/office/drawing/2014/main" id="{6C298CB2-7E26-4572-9227-4D7D818AC3EB}"/>
                </a:ext>
              </a:extLst>
            </p:cNvPr>
            <p:cNvSpPr>
              <a:spLocks noChangeAspect="1" noEditPoints="1"/>
            </p:cNvSpPr>
            <p:nvPr/>
          </p:nvSpPr>
          <p:spPr bwMode="auto">
            <a:xfrm>
              <a:off x="971662" y="2684436"/>
              <a:ext cx="693241" cy="734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descr="Get runtime vulnerability scanning and auditing through Azure Security Center&#10;">
            <a:extLst>
              <a:ext uri="{FF2B5EF4-FFF2-40B4-BE49-F238E27FC236}">
                <a16:creationId xmlns:a16="http://schemas.microsoft.com/office/drawing/2014/main" id="{BE0FFF70-0308-42BC-9036-3ED771A9622E}"/>
              </a:ext>
            </a:extLst>
          </p:cNvPr>
          <p:cNvGrpSpPr/>
          <p:nvPr/>
        </p:nvGrpSpPr>
        <p:grpSpPr>
          <a:xfrm>
            <a:off x="2693725" y="2746400"/>
            <a:ext cx="2322926" cy="2024699"/>
            <a:chOff x="2519868" y="2746400"/>
            <a:chExt cx="2322926" cy="2024699"/>
          </a:xfrm>
        </p:grpSpPr>
        <p:sp>
          <p:nvSpPr>
            <p:cNvPr id="22" name="scanner" title="Icon of a scanner">
              <a:extLst>
                <a:ext uri="{FF2B5EF4-FFF2-40B4-BE49-F238E27FC236}">
                  <a16:creationId xmlns:a16="http://schemas.microsoft.com/office/drawing/2014/main" id="{FD001289-04A1-416A-83BF-815BADFCAD6F}"/>
                </a:ext>
              </a:extLst>
            </p:cNvPr>
            <p:cNvSpPr>
              <a:spLocks noChangeAspect="1" noEditPoints="1"/>
            </p:cNvSpPr>
            <p:nvPr/>
          </p:nvSpPr>
          <p:spPr bwMode="auto">
            <a:xfrm>
              <a:off x="3310579" y="2746400"/>
              <a:ext cx="741505" cy="610832"/>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189EB4B7-87CF-4045-BADC-234FAF665571}"/>
                </a:ext>
              </a:extLst>
            </p:cNvPr>
            <p:cNvSpPr txBox="1"/>
            <p:nvPr/>
          </p:nvSpPr>
          <p:spPr>
            <a:xfrm>
              <a:off x="2519868" y="3558112"/>
              <a:ext cx="2322926" cy="1212987"/>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lang="en-US" sz="1200" dirty="0">
                  <a:solidFill>
                    <a:srgbClr val="000000"/>
                  </a:solidFill>
                  <a:latin typeface="Segoe UI" panose="020B0502040204020203" pitchFamily="34" charset="0"/>
                  <a:cs typeface="Segoe UI" panose="020B0502040204020203" pitchFamily="34" charset="0"/>
                </a:rPr>
                <a:t>Get runtime vulnerability scanning and auditing through Azure Security Center</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grpSp>
        <p:nvGrpSpPr>
          <p:cNvPr id="47" name="Group 46" descr="Put guardrails in your development process with Azure Policy">
            <a:extLst>
              <a:ext uri="{FF2B5EF4-FFF2-40B4-BE49-F238E27FC236}">
                <a16:creationId xmlns:a16="http://schemas.microsoft.com/office/drawing/2014/main" id="{68B1FB57-F596-4C8C-8D4D-4B6FDB4D75E5}"/>
              </a:ext>
            </a:extLst>
          </p:cNvPr>
          <p:cNvGrpSpPr/>
          <p:nvPr/>
        </p:nvGrpSpPr>
        <p:grpSpPr>
          <a:xfrm>
            <a:off x="5056774" y="2662222"/>
            <a:ext cx="2322926" cy="1739545"/>
            <a:chOff x="4882917" y="2662222"/>
            <a:chExt cx="2322926" cy="1739545"/>
          </a:xfrm>
        </p:grpSpPr>
        <p:sp>
          <p:nvSpPr>
            <p:cNvPr id="12" name="TextBox 11">
              <a:extLst>
                <a:ext uri="{FF2B5EF4-FFF2-40B4-BE49-F238E27FC236}">
                  <a16:creationId xmlns:a16="http://schemas.microsoft.com/office/drawing/2014/main" id="{E92AC923-3F09-4B8F-A47E-2E4D8D1F9E3B}"/>
                </a:ext>
              </a:extLst>
            </p:cNvPr>
            <p:cNvSpPr txBox="1"/>
            <p:nvPr/>
          </p:nvSpPr>
          <p:spPr>
            <a:xfrm>
              <a:off x="4882917" y="3558112"/>
              <a:ext cx="2322926" cy="843655"/>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Put guardrails in your development process with Azure Policy</a:t>
              </a:r>
            </a:p>
          </p:txBody>
        </p:sp>
        <p:sp>
          <p:nvSpPr>
            <p:cNvPr id="29" name="Trackers_EADF" title="Icon of a clipboard with a checklist on it">
              <a:extLst>
                <a:ext uri="{FF2B5EF4-FFF2-40B4-BE49-F238E27FC236}">
                  <a16:creationId xmlns:a16="http://schemas.microsoft.com/office/drawing/2014/main" id="{603544AD-28DD-43CC-ACF4-61E9C983E0AD}"/>
                </a:ext>
              </a:extLst>
            </p:cNvPr>
            <p:cNvSpPr>
              <a:spLocks noChangeAspect="1" noEditPoints="1"/>
            </p:cNvSpPr>
            <p:nvPr/>
          </p:nvSpPr>
          <p:spPr bwMode="auto">
            <a:xfrm>
              <a:off x="5758659" y="2662222"/>
              <a:ext cx="571443" cy="77918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descr="Secure network communications with VNET and network policy">
            <a:extLst>
              <a:ext uri="{FF2B5EF4-FFF2-40B4-BE49-F238E27FC236}">
                <a16:creationId xmlns:a16="http://schemas.microsoft.com/office/drawing/2014/main" id="{69A88C5A-C0DB-4DF3-A7BE-34FE1B73AC43}"/>
              </a:ext>
            </a:extLst>
          </p:cNvPr>
          <p:cNvGrpSpPr/>
          <p:nvPr/>
        </p:nvGrpSpPr>
        <p:grpSpPr>
          <a:xfrm>
            <a:off x="7419823" y="2673106"/>
            <a:ext cx="2322926" cy="1913327"/>
            <a:chOff x="7245966" y="2673106"/>
            <a:chExt cx="2322926" cy="1913327"/>
          </a:xfrm>
        </p:grpSpPr>
        <p:grpSp>
          <p:nvGrpSpPr>
            <p:cNvPr id="17" name="Group 16">
              <a:extLst>
                <a:ext uri="{FF2B5EF4-FFF2-40B4-BE49-F238E27FC236}">
                  <a16:creationId xmlns:a16="http://schemas.microsoft.com/office/drawing/2014/main" id="{AEFB7D9D-498E-4864-AF64-0C9BC36D10BF}"/>
                </a:ext>
              </a:extLst>
            </p:cNvPr>
            <p:cNvGrpSpPr/>
            <p:nvPr/>
          </p:nvGrpSpPr>
          <p:grpSpPr>
            <a:xfrm>
              <a:off x="8121601" y="2673106"/>
              <a:ext cx="571656" cy="757421"/>
              <a:chOff x="9436564" y="1208898"/>
              <a:chExt cx="674143" cy="893212"/>
            </a:xfrm>
          </p:grpSpPr>
          <p:sp>
            <p:nvSpPr>
              <p:cNvPr id="27" name="signal" title="Icon of a communication signal">
                <a:extLst>
                  <a:ext uri="{FF2B5EF4-FFF2-40B4-BE49-F238E27FC236}">
                    <a16:creationId xmlns:a16="http://schemas.microsoft.com/office/drawing/2014/main" id="{992A1C50-6FAD-412F-B7B0-7E5B9F896BBB}"/>
                  </a:ext>
                </a:extLst>
              </p:cNvPr>
              <p:cNvSpPr>
                <a:spLocks noChangeAspect="1" noEditPoints="1"/>
              </p:cNvSpPr>
              <p:nvPr/>
            </p:nvSpPr>
            <p:spPr bwMode="auto">
              <a:xfrm>
                <a:off x="9436564" y="1208898"/>
                <a:ext cx="674143" cy="765139"/>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C05AA320-CF4A-4E60-917A-4AF1BB7C2CF3}"/>
                  </a:ext>
                </a:extLst>
              </p:cNvPr>
              <p:cNvSpPr/>
              <p:nvPr/>
            </p:nvSpPr>
            <p:spPr bwMode="auto">
              <a:xfrm>
                <a:off x="9472552" y="1605776"/>
                <a:ext cx="602166" cy="49065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Lock" title="Icon of a padlock">
                <a:extLst>
                  <a:ext uri="{FF2B5EF4-FFF2-40B4-BE49-F238E27FC236}">
                    <a16:creationId xmlns:a16="http://schemas.microsoft.com/office/drawing/2014/main" id="{19C6AE92-DFAA-46C3-A527-257B483A4030}"/>
                  </a:ext>
                </a:extLst>
              </p:cNvPr>
              <p:cNvSpPr>
                <a:spLocks noChangeAspect="1" noEditPoints="1"/>
              </p:cNvSpPr>
              <p:nvPr/>
            </p:nvSpPr>
            <p:spPr bwMode="auto">
              <a:xfrm>
                <a:off x="9610075" y="1644910"/>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32AA5DD9-991F-4355-BD2E-B434EF066F66}"/>
                </a:ext>
              </a:extLst>
            </p:cNvPr>
            <p:cNvSpPr txBox="1"/>
            <p:nvPr/>
          </p:nvSpPr>
          <p:spPr>
            <a:xfrm>
              <a:off x="7245966" y="3558112"/>
              <a:ext cx="2322926" cy="1028321"/>
            </a:xfrm>
            <a:prstGeom prst="rect">
              <a:avLst/>
            </a:prstGeom>
            <a:noFill/>
          </p:spPr>
          <p:txBody>
            <a:bodyPr wrap="square" lIns="143428" tIns="143428" rIns="143428" bIns="143428" rtlCol="0" anchor="t">
              <a:no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Secure network communications with VNET and network policy</a:t>
              </a:r>
            </a:p>
          </p:txBody>
        </p:sp>
      </p:grpSp>
      <p:grpSp>
        <p:nvGrpSpPr>
          <p:cNvPr id="49" name="Group 48" descr="Gain automated threat protection and best practice recommendations for Kubernetes clusters">
            <a:extLst>
              <a:ext uri="{FF2B5EF4-FFF2-40B4-BE49-F238E27FC236}">
                <a16:creationId xmlns:a16="http://schemas.microsoft.com/office/drawing/2014/main" id="{863B2EBD-F613-4BB0-B963-FB3162BCB8CE}"/>
              </a:ext>
            </a:extLst>
          </p:cNvPr>
          <p:cNvGrpSpPr/>
          <p:nvPr/>
        </p:nvGrpSpPr>
        <p:grpSpPr>
          <a:xfrm>
            <a:off x="9782873" y="2705523"/>
            <a:ext cx="2322926" cy="1880910"/>
            <a:chOff x="9609015" y="2705523"/>
            <a:chExt cx="2322926" cy="1880910"/>
          </a:xfrm>
        </p:grpSpPr>
        <p:sp>
          <p:nvSpPr>
            <p:cNvPr id="34" name="TextBox 33">
              <a:extLst>
                <a:ext uri="{FF2B5EF4-FFF2-40B4-BE49-F238E27FC236}">
                  <a16:creationId xmlns:a16="http://schemas.microsoft.com/office/drawing/2014/main" id="{F997B136-EC9F-4733-859F-FD00471C60C1}"/>
                </a:ext>
              </a:extLst>
            </p:cNvPr>
            <p:cNvSpPr txBox="1"/>
            <p:nvPr/>
          </p:nvSpPr>
          <p:spPr>
            <a:xfrm>
              <a:off x="9609015" y="3558112"/>
              <a:ext cx="2322926" cy="1028321"/>
            </a:xfrm>
            <a:prstGeom prst="rect">
              <a:avLst/>
            </a:prstGeom>
            <a:noFill/>
          </p:spPr>
          <p:txBody>
            <a:bodyPr wrap="square" lIns="143428" tIns="143428" rIns="143428" bIns="143428" rtlCol="0" anchor="t">
              <a:noAutofit/>
            </a:bodyPr>
            <a:lstStyle/>
            <a:p>
              <a:pPr lvl="0" algn="ctr" defTabSz="914314">
                <a:spcAft>
                  <a:spcPts val="588"/>
                </a:spcAft>
                <a:defRPr/>
              </a:pPr>
              <a:r>
                <a:rPr lang="en-US" sz="1200" dirty="0">
                  <a:solidFill>
                    <a:srgbClr val="000000"/>
                  </a:solidFill>
                  <a:latin typeface="Segoe UI" panose="020B0502040204020203" pitchFamily="34" charset="0"/>
                  <a:cs typeface="Segoe UI" panose="020B0502040204020203" pitchFamily="34" charset="0"/>
                </a:rPr>
                <a:t>Gain automated threat protection and best practice recommendations for Kubernetes clusters</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2D3AA709-F912-4E1D-A678-4C53B4A850BB}"/>
                </a:ext>
              </a:extLst>
            </p:cNvPr>
            <p:cNvGrpSpPr/>
            <p:nvPr/>
          </p:nvGrpSpPr>
          <p:grpSpPr>
            <a:xfrm>
              <a:off x="10417438" y="2705523"/>
              <a:ext cx="706080" cy="692587"/>
              <a:chOff x="10079680" y="2012759"/>
              <a:chExt cx="786902" cy="771864"/>
            </a:xfrm>
          </p:grpSpPr>
          <p:sp>
            <p:nvSpPr>
              <p:cNvPr id="35" name="magnify" title="Icon of a magnifying glass">
                <a:extLst>
                  <a:ext uri="{FF2B5EF4-FFF2-40B4-BE49-F238E27FC236}">
                    <a16:creationId xmlns:a16="http://schemas.microsoft.com/office/drawing/2014/main" id="{3F313A9C-918F-45A2-875D-27B7011C0611}"/>
                  </a:ext>
                </a:extLst>
              </p:cNvPr>
              <p:cNvSpPr>
                <a:spLocks noChangeAspect="1" noEditPoints="1"/>
              </p:cNvSpPr>
              <p:nvPr/>
            </p:nvSpPr>
            <p:spPr bwMode="auto">
              <a:xfrm flipH="1">
                <a:off x="10079680" y="2012759"/>
                <a:ext cx="786902" cy="7718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Shape 41">
                <a:extLst>
                  <a:ext uri="{FF2B5EF4-FFF2-40B4-BE49-F238E27FC236}">
                    <a16:creationId xmlns:a16="http://schemas.microsoft.com/office/drawing/2014/main" id="{935D7307-2E9E-4D6F-8184-55F9559B83B0}"/>
                  </a:ext>
                </a:extLst>
              </p:cNvPr>
              <p:cNvSpPr/>
              <p:nvPr/>
            </p:nvSpPr>
            <p:spPr bwMode="auto">
              <a:xfrm>
                <a:off x="10468023" y="2124364"/>
                <a:ext cx="280929" cy="283656"/>
              </a:xfrm>
              <a:custGeom>
                <a:avLst/>
                <a:gdLst>
                  <a:gd name="connsiteX0" fmla="*/ 501255 w 735806"/>
                  <a:gd name="connsiteY0" fmla="*/ 157161 h 742948"/>
                  <a:gd name="connsiteX1" fmla="*/ 402433 w 735806"/>
                  <a:gd name="connsiteY1" fmla="*/ 255983 h 742948"/>
                  <a:gd name="connsiteX2" fmla="*/ 501255 w 735806"/>
                  <a:gd name="connsiteY2" fmla="*/ 354805 h 742948"/>
                  <a:gd name="connsiteX3" fmla="*/ 600077 w 735806"/>
                  <a:gd name="connsiteY3" fmla="*/ 255983 h 742948"/>
                  <a:gd name="connsiteX4" fmla="*/ 501255 w 735806"/>
                  <a:gd name="connsiteY4" fmla="*/ 157161 h 742948"/>
                  <a:gd name="connsiteX5" fmla="*/ 234555 w 735806"/>
                  <a:gd name="connsiteY5" fmla="*/ 157161 h 742948"/>
                  <a:gd name="connsiteX6" fmla="*/ 135733 w 735806"/>
                  <a:gd name="connsiteY6" fmla="*/ 255983 h 742948"/>
                  <a:gd name="connsiteX7" fmla="*/ 234555 w 735806"/>
                  <a:gd name="connsiteY7" fmla="*/ 354805 h 742948"/>
                  <a:gd name="connsiteX8" fmla="*/ 333377 w 735806"/>
                  <a:gd name="connsiteY8" fmla="*/ 255983 h 742948"/>
                  <a:gd name="connsiteX9" fmla="*/ 234555 w 735806"/>
                  <a:gd name="connsiteY9" fmla="*/ 157161 h 742948"/>
                  <a:gd name="connsiteX10" fmla="*/ 367903 w 735806"/>
                  <a:gd name="connsiteY10" fmla="*/ 0 h 742948"/>
                  <a:gd name="connsiteX11" fmla="*/ 735806 w 735806"/>
                  <a:gd name="connsiteY11" fmla="*/ 283368 h 742948"/>
                  <a:gd name="connsiteX12" fmla="*/ 573601 w 735806"/>
                  <a:gd name="connsiteY12" fmla="*/ 518341 h 742948"/>
                  <a:gd name="connsiteX13" fmla="*/ 570310 w 735806"/>
                  <a:gd name="connsiteY13" fmla="*/ 519717 h 742948"/>
                  <a:gd name="connsiteX14" fmla="*/ 570310 w 735806"/>
                  <a:gd name="connsiteY14" fmla="*/ 599426 h 742948"/>
                  <a:gd name="connsiteX15" fmla="*/ 426788 w 735806"/>
                  <a:gd name="connsiteY15" fmla="*/ 742948 h 742948"/>
                  <a:gd name="connsiteX16" fmla="*/ 309019 w 735806"/>
                  <a:gd name="connsiteY16" fmla="*/ 742948 h 742948"/>
                  <a:gd name="connsiteX17" fmla="*/ 165497 w 735806"/>
                  <a:gd name="connsiteY17" fmla="*/ 599426 h 742948"/>
                  <a:gd name="connsiteX18" fmla="*/ 165497 w 735806"/>
                  <a:gd name="connsiteY18" fmla="*/ 519718 h 742948"/>
                  <a:gd name="connsiteX19" fmla="*/ 162205 w 735806"/>
                  <a:gd name="connsiteY19" fmla="*/ 518341 h 742948"/>
                  <a:gd name="connsiteX20" fmla="*/ 0 w 735806"/>
                  <a:gd name="connsiteY20" fmla="*/ 283368 h 742948"/>
                  <a:gd name="connsiteX21" fmla="*/ 367903 w 735806"/>
                  <a:gd name="connsiteY21" fmla="*/ 0 h 74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35806" h="742948">
                    <a:moveTo>
                      <a:pt x="501255" y="157161"/>
                    </a:moveTo>
                    <a:cubicBezTo>
                      <a:pt x="446677" y="157161"/>
                      <a:pt x="402433" y="201405"/>
                      <a:pt x="402433" y="255983"/>
                    </a:cubicBezTo>
                    <a:cubicBezTo>
                      <a:pt x="402433" y="310561"/>
                      <a:pt x="446677" y="354805"/>
                      <a:pt x="501255" y="354805"/>
                    </a:cubicBezTo>
                    <a:cubicBezTo>
                      <a:pt x="555833" y="354805"/>
                      <a:pt x="600077" y="310561"/>
                      <a:pt x="600077" y="255983"/>
                    </a:cubicBezTo>
                    <a:cubicBezTo>
                      <a:pt x="600077" y="201405"/>
                      <a:pt x="555833" y="157161"/>
                      <a:pt x="501255" y="157161"/>
                    </a:cubicBezTo>
                    <a:close/>
                    <a:moveTo>
                      <a:pt x="234555" y="157161"/>
                    </a:moveTo>
                    <a:cubicBezTo>
                      <a:pt x="179977" y="157161"/>
                      <a:pt x="135733" y="201405"/>
                      <a:pt x="135733" y="255983"/>
                    </a:cubicBezTo>
                    <a:cubicBezTo>
                      <a:pt x="135733" y="310561"/>
                      <a:pt x="179977" y="354805"/>
                      <a:pt x="234555" y="354805"/>
                    </a:cubicBezTo>
                    <a:cubicBezTo>
                      <a:pt x="289133" y="354805"/>
                      <a:pt x="333377" y="310561"/>
                      <a:pt x="333377" y="255983"/>
                    </a:cubicBezTo>
                    <a:cubicBezTo>
                      <a:pt x="333377" y="201405"/>
                      <a:pt x="289133" y="157161"/>
                      <a:pt x="234555" y="157161"/>
                    </a:cubicBezTo>
                    <a:close/>
                    <a:moveTo>
                      <a:pt x="367903" y="0"/>
                    </a:moveTo>
                    <a:cubicBezTo>
                      <a:pt x="571090" y="0"/>
                      <a:pt x="735806" y="126868"/>
                      <a:pt x="735806" y="283368"/>
                    </a:cubicBezTo>
                    <a:cubicBezTo>
                      <a:pt x="735806" y="381181"/>
                      <a:pt x="671464" y="467418"/>
                      <a:pt x="573601" y="518341"/>
                    </a:cubicBezTo>
                    <a:lnTo>
                      <a:pt x="570310" y="519717"/>
                    </a:lnTo>
                    <a:lnTo>
                      <a:pt x="570310" y="599426"/>
                    </a:lnTo>
                    <a:cubicBezTo>
                      <a:pt x="570310" y="678691"/>
                      <a:pt x="506053" y="742948"/>
                      <a:pt x="426788" y="742948"/>
                    </a:cubicBezTo>
                    <a:lnTo>
                      <a:pt x="309019" y="742948"/>
                    </a:lnTo>
                    <a:cubicBezTo>
                      <a:pt x="229754" y="742948"/>
                      <a:pt x="165497" y="678691"/>
                      <a:pt x="165497" y="599426"/>
                    </a:cubicBezTo>
                    <a:lnTo>
                      <a:pt x="165497" y="519718"/>
                    </a:lnTo>
                    <a:lnTo>
                      <a:pt x="162205" y="518341"/>
                    </a:lnTo>
                    <a:cubicBezTo>
                      <a:pt x="64342" y="467418"/>
                      <a:pt x="0" y="381181"/>
                      <a:pt x="0" y="283368"/>
                    </a:cubicBezTo>
                    <a:cubicBezTo>
                      <a:pt x="0" y="126868"/>
                      <a:pt x="164716" y="0"/>
                      <a:pt x="367903" y="0"/>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grpSp>
      <p:grpSp>
        <p:nvGrpSpPr>
          <p:cNvPr id="2" name="Group 1">
            <a:extLst>
              <a:ext uri="{FF2B5EF4-FFF2-40B4-BE49-F238E27FC236}">
                <a16:creationId xmlns:a16="http://schemas.microsoft.com/office/drawing/2014/main" id="{50D7F5D3-8683-499A-9FED-95ED1C77811B}"/>
              </a:ext>
              <a:ext uri="{C183D7F6-B498-43B3-948B-1728B52AA6E4}">
                <adec:decorative xmlns:adec="http://schemas.microsoft.com/office/drawing/2017/decorative" val="1"/>
              </a:ext>
            </a:extLst>
          </p:cNvPr>
          <p:cNvGrpSpPr/>
          <p:nvPr/>
        </p:nvGrpSpPr>
        <p:grpSpPr>
          <a:xfrm>
            <a:off x="1420127" y="4918369"/>
            <a:ext cx="9596220" cy="162497"/>
            <a:chOff x="1420127" y="4918369"/>
            <a:chExt cx="9596220" cy="162497"/>
          </a:xfrm>
        </p:grpSpPr>
        <p:sp>
          <p:nvSpPr>
            <p:cNvPr id="3" name="Oval 2">
              <a:extLst>
                <a:ext uri="{FF2B5EF4-FFF2-40B4-BE49-F238E27FC236}">
                  <a16:creationId xmlns:a16="http://schemas.microsoft.com/office/drawing/2014/main" id="{7C2AF330-7A18-405C-BC6D-401E3F891D46}"/>
                </a:ext>
              </a:extLst>
            </p:cNvPr>
            <p:cNvSpPr/>
            <p:nvPr/>
          </p:nvSpPr>
          <p:spPr bwMode="auto">
            <a:xfrm rot="16200000">
              <a:off x="1420127" y="493684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 name="Straight Connector 4">
              <a:extLst>
                <a:ext uri="{FF2B5EF4-FFF2-40B4-BE49-F238E27FC236}">
                  <a16:creationId xmlns:a16="http://schemas.microsoft.com/office/drawing/2014/main" id="{60888F8F-1FBC-4A8C-81C5-123E219D0551}"/>
                </a:ext>
              </a:extLst>
            </p:cNvPr>
            <p:cNvCxnSpPr>
              <a:cxnSpLocks/>
              <a:stCxn id="3" idx="4"/>
              <a:endCxn id="6" idx="0"/>
            </p:cNvCxnSpPr>
            <p:nvPr/>
          </p:nvCxnSpPr>
          <p:spPr>
            <a:xfrm>
              <a:off x="1564151" y="5008853"/>
              <a:ext cx="221902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BC3DFF8-124C-4806-AB0F-F4370E0EFF97}"/>
                </a:ext>
              </a:extLst>
            </p:cNvPr>
            <p:cNvSpPr/>
            <p:nvPr/>
          </p:nvSpPr>
          <p:spPr bwMode="auto">
            <a:xfrm rot="16200000">
              <a:off x="3783176" y="493684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DC17FBA9-2E33-4A98-8C9A-E310FCE1D66D}"/>
                </a:ext>
              </a:extLst>
            </p:cNvPr>
            <p:cNvSpPr/>
            <p:nvPr/>
          </p:nvSpPr>
          <p:spPr bwMode="auto">
            <a:xfrm rot="16200000">
              <a:off x="6146225" y="493684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 name="Straight Connector 9">
              <a:extLst>
                <a:ext uri="{FF2B5EF4-FFF2-40B4-BE49-F238E27FC236}">
                  <a16:creationId xmlns:a16="http://schemas.microsoft.com/office/drawing/2014/main" id="{FB8ABB24-D491-4C4D-94D7-557404A5F414}"/>
                </a:ext>
              </a:extLst>
            </p:cNvPr>
            <p:cNvCxnSpPr>
              <a:cxnSpLocks/>
              <a:stCxn id="6" idx="4"/>
              <a:endCxn id="8" idx="0"/>
            </p:cNvCxnSpPr>
            <p:nvPr/>
          </p:nvCxnSpPr>
          <p:spPr>
            <a:xfrm>
              <a:off x="3927200" y="5008853"/>
              <a:ext cx="221902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087B2C0C-C550-49B4-8DEB-71A760C540E7}"/>
                </a:ext>
              </a:extLst>
            </p:cNvPr>
            <p:cNvSpPr/>
            <p:nvPr/>
          </p:nvSpPr>
          <p:spPr bwMode="auto">
            <a:xfrm rot="16200000">
              <a:off x="8509274" y="4936842"/>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16DA472D-BE47-4FC2-AEA8-D0F422944004}"/>
                </a:ext>
              </a:extLst>
            </p:cNvPr>
            <p:cNvCxnSpPr>
              <a:cxnSpLocks/>
              <a:stCxn id="8" idx="4"/>
              <a:endCxn id="31" idx="0"/>
            </p:cNvCxnSpPr>
            <p:nvPr/>
          </p:nvCxnSpPr>
          <p:spPr>
            <a:xfrm>
              <a:off x="6290249" y="5008853"/>
              <a:ext cx="2219025" cy="1"/>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F598513D-2198-43BA-9C98-25900C2CCA20}"/>
                </a:ext>
              </a:extLst>
            </p:cNvPr>
            <p:cNvSpPr/>
            <p:nvPr/>
          </p:nvSpPr>
          <p:spPr bwMode="auto">
            <a:xfrm rot="16200000">
              <a:off x="10872323" y="4918369"/>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2" name="Straight Connector 51">
              <a:extLst>
                <a:ext uri="{FF2B5EF4-FFF2-40B4-BE49-F238E27FC236}">
                  <a16:creationId xmlns:a16="http://schemas.microsoft.com/office/drawing/2014/main" id="{D3505887-0A2C-401F-B3A0-E109DA3AFCDB}"/>
                </a:ext>
              </a:extLst>
            </p:cNvPr>
            <p:cNvCxnSpPr>
              <a:cxnSpLocks/>
              <a:stCxn id="31" idx="4"/>
              <a:endCxn id="51" idx="0"/>
            </p:cNvCxnSpPr>
            <p:nvPr/>
          </p:nvCxnSpPr>
          <p:spPr>
            <a:xfrm flipV="1">
              <a:off x="8653298" y="4990381"/>
              <a:ext cx="2219025" cy="18473"/>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371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3">
            <a:extLst>
              <a:ext uri="{FF2B5EF4-FFF2-40B4-BE49-F238E27FC236}">
                <a16:creationId xmlns:a16="http://schemas.microsoft.com/office/drawing/2014/main" id="{F52867FB-9993-4E83-8A23-236902BA767B}"/>
              </a:ext>
            </a:extLst>
          </p:cNvPr>
          <p:cNvSpPr txBox="1">
            <a:spLocks noGrp="1"/>
          </p:cNvSpPr>
          <p:nvPr>
            <p:ph type="title" idx="4294967295"/>
          </p:nvPr>
        </p:nvSpPr>
        <p:spPr>
          <a:xfrm>
            <a:off x="465138" y="632779"/>
            <a:ext cx="11533187" cy="41036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chemeClr val="tx1"/>
                </a:solidFill>
                <a:effectLst/>
                <a:uLnTx/>
                <a:uFillTx/>
                <a:latin typeface="+mj-lt"/>
                <a:ea typeface="+mn-ea"/>
                <a:cs typeface="Segoe UI" pitchFamily="34" charset="0"/>
              </a:rPr>
              <a:t>Identity</a:t>
            </a:r>
          </a:p>
        </p:txBody>
      </p:sp>
      <p:sp>
        <p:nvSpPr>
          <p:cNvPr id="98" name="Rectangle 97">
            <a:extLst>
              <a:ext uri="{FF2B5EF4-FFF2-40B4-BE49-F238E27FC236}">
                <a16:creationId xmlns:a16="http://schemas.microsoft.com/office/drawing/2014/main" id="{E21DE58B-3E18-435D-98AD-AE7C7A4CE526}"/>
              </a:ext>
            </a:extLst>
          </p:cNvPr>
          <p:cNvSpPr/>
          <p:nvPr/>
        </p:nvSpPr>
        <p:spPr>
          <a:xfrm>
            <a:off x="465137" y="993501"/>
            <a:ext cx="11656105" cy="707886"/>
          </a:xfrm>
          <a:prstGeom prst="rect">
            <a:avLst/>
          </a:prstGeom>
        </p:spPr>
        <p:txBody>
          <a:bodyPr wrap="square" lIns="0">
            <a:spAutoFit/>
          </a:bodyPr>
          <a:lstStyle/>
          <a:p>
            <a:r>
              <a:rPr lang="en-US" sz="2000"/>
              <a:t>Use familiar tools like </a:t>
            </a:r>
            <a:r>
              <a:rPr lang="en-US" sz="2000">
                <a:hlinkClick r:id="rId2"/>
              </a:rPr>
              <a:t>AAD</a:t>
            </a:r>
            <a:r>
              <a:rPr lang="en-US" sz="2000"/>
              <a:t> for fine-grained identity and access control to Kubernetes resources from cluster to containers</a:t>
            </a:r>
          </a:p>
        </p:txBody>
      </p:sp>
      <p:grpSp>
        <p:nvGrpSpPr>
          <p:cNvPr id="2" name="Group 1" descr="conceptual overview of Azure Active Directory usage for identity and access control">
            <a:extLst>
              <a:ext uri="{FF2B5EF4-FFF2-40B4-BE49-F238E27FC236}">
                <a16:creationId xmlns:a16="http://schemas.microsoft.com/office/drawing/2014/main" id="{154E2AA7-18F3-4116-B92B-DFD3757A80B8}"/>
              </a:ext>
            </a:extLst>
          </p:cNvPr>
          <p:cNvGrpSpPr/>
          <p:nvPr/>
        </p:nvGrpSpPr>
        <p:grpSpPr>
          <a:xfrm>
            <a:off x="1769067" y="2519156"/>
            <a:ext cx="9290065" cy="3657600"/>
            <a:chOff x="1769067" y="2519156"/>
            <a:chExt cx="9290065" cy="3657600"/>
          </a:xfrm>
        </p:grpSpPr>
        <p:sp>
          <p:nvSpPr>
            <p:cNvPr id="13" name="Right Bracket 12">
              <a:extLst>
                <a:ext uri="{FF2B5EF4-FFF2-40B4-BE49-F238E27FC236}">
                  <a16:creationId xmlns:a16="http://schemas.microsoft.com/office/drawing/2014/main" id="{42A749F1-D8E6-436D-AB3E-0B53599EA20D}"/>
                </a:ext>
              </a:extLst>
            </p:cNvPr>
            <p:cNvSpPr/>
            <p:nvPr/>
          </p:nvSpPr>
          <p:spPr>
            <a:xfrm>
              <a:off x="10038678" y="2519156"/>
              <a:ext cx="201478" cy="3657600"/>
            </a:xfrm>
            <a:prstGeom prst="rightBracket">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88F2830B-F2AC-46BB-ACB6-B8BA82AFE733}"/>
                </a:ext>
              </a:extLst>
            </p:cNvPr>
            <p:cNvSpPr/>
            <p:nvPr/>
          </p:nvSpPr>
          <p:spPr bwMode="auto">
            <a:xfrm>
              <a:off x="9984378" y="4132945"/>
              <a:ext cx="531223" cy="600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A5536DA5-6654-4558-B268-D6EC89B657E3}"/>
                </a:ext>
              </a:extLst>
            </p:cNvPr>
            <p:cNvCxnSpPr>
              <a:cxnSpLocks/>
            </p:cNvCxnSpPr>
            <p:nvPr/>
          </p:nvCxnSpPr>
          <p:spPr>
            <a:xfrm>
              <a:off x="2313226" y="4510077"/>
              <a:ext cx="2955957" cy="0"/>
            </a:xfrm>
            <a:prstGeom prst="straightConnector1">
              <a:avLst/>
            </a:prstGeom>
            <a:ln w="12700">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3E110C6B-94FA-4E93-8967-24D2A288ED0A}"/>
                </a:ext>
              </a:extLst>
            </p:cNvPr>
            <p:cNvSpPr/>
            <p:nvPr/>
          </p:nvSpPr>
          <p:spPr bwMode="auto">
            <a:xfrm>
              <a:off x="4271914" y="3420072"/>
              <a:ext cx="4033335" cy="2303404"/>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200">
                <a:solidFill>
                  <a:schemeClr val="tx1"/>
                </a:solidFill>
                <a:cs typeface="Segoe UI" pitchFamily="34" charset="0"/>
              </a:endParaRPr>
            </a:p>
          </p:txBody>
        </p:sp>
        <p:sp>
          <p:nvSpPr>
            <p:cNvPr id="28" name="Title 1">
              <a:extLst>
                <a:ext uri="{FF2B5EF4-FFF2-40B4-BE49-F238E27FC236}">
                  <a16:creationId xmlns:a16="http://schemas.microsoft.com/office/drawing/2014/main" id="{CCA543F5-6271-43C2-A1D5-062D09B91EB5}"/>
                </a:ext>
              </a:extLst>
            </p:cNvPr>
            <p:cNvSpPr txBox="1">
              <a:spLocks/>
            </p:cNvSpPr>
            <p:nvPr/>
          </p:nvSpPr>
          <p:spPr>
            <a:xfrm>
              <a:off x="4271914" y="3161995"/>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sz="1200">
                  <a:solidFill>
                    <a:srgbClr val="000000"/>
                  </a:solidFill>
                </a:rPr>
                <a:t>AKS with RBAC</a:t>
              </a:r>
            </a:p>
          </p:txBody>
        </p:sp>
        <p:sp>
          <p:nvSpPr>
            <p:cNvPr id="34" name="Oval 33">
              <a:extLst>
                <a:ext uri="{FF2B5EF4-FFF2-40B4-BE49-F238E27FC236}">
                  <a16:creationId xmlns:a16="http://schemas.microsoft.com/office/drawing/2014/main" id="{03823C5B-DA7C-44CF-96F4-243284DC4628}"/>
                </a:ext>
              </a:extLst>
            </p:cNvPr>
            <p:cNvSpPr/>
            <p:nvPr/>
          </p:nvSpPr>
          <p:spPr bwMode="auto">
            <a:xfrm>
              <a:off x="2075245" y="3683252"/>
              <a:ext cx="498641" cy="498641"/>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8" name="Straight Arrow Connector 137">
              <a:extLst>
                <a:ext uri="{FF2B5EF4-FFF2-40B4-BE49-F238E27FC236}">
                  <a16:creationId xmlns:a16="http://schemas.microsoft.com/office/drawing/2014/main" id="{88EA6539-63D3-44A9-91FF-11C2C0F6F50E}"/>
                </a:ext>
              </a:extLst>
            </p:cNvPr>
            <p:cNvCxnSpPr>
              <a:cxnSpLocks/>
            </p:cNvCxnSpPr>
            <p:nvPr/>
          </p:nvCxnSpPr>
          <p:spPr>
            <a:xfrm rot="16200000">
              <a:off x="8565245" y="4318153"/>
              <a:ext cx="0" cy="509255"/>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A508316A-561C-4C18-84F3-F37372AD4C22}"/>
                </a:ext>
              </a:extLst>
            </p:cNvPr>
            <p:cNvCxnSpPr>
              <a:cxnSpLocks/>
            </p:cNvCxnSpPr>
            <p:nvPr/>
          </p:nvCxnSpPr>
          <p:spPr>
            <a:xfrm flipH="1" flipV="1">
              <a:off x="8805547" y="3450689"/>
              <a:ext cx="14325" cy="2231733"/>
            </a:xfrm>
            <a:prstGeom prst="bentConnector3">
              <a:avLst>
                <a:gd name="adj1" fmla="val 18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2E92C2FD-6311-484F-9D4B-C041455D73BE}"/>
                </a:ext>
              </a:extLst>
            </p:cNvPr>
            <p:cNvSpPr txBox="1">
              <a:spLocks/>
            </p:cNvSpPr>
            <p:nvPr/>
          </p:nvSpPr>
          <p:spPr>
            <a:xfrm>
              <a:off x="8662021" y="2716724"/>
              <a:ext cx="96282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Storage</a:t>
              </a:r>
            </a:p>
          </p:txBody>
        </p:sp>
        <p:sp>
          <p:nvSpPr>
            <p:cNvPr id="136" name="Rectangle: Rounded Corners 68">
              <a:extLst>
                <a:ext uri="{FF2B5EF4-FFF2-40B4-BE49-F238E27FC236}">
                  <a16:creationId xmlns:a16="http://schemas.microsoft.com/office/drawing/2014/main" id="{35B59E70-33B3-4C91-A87C-339B7544E65F}"/>
                </a:ext>
              </a:extLst>
            </p:cNvPr>
            <p:cNvSpPr/>
            <p:nvPr/>
          </p:nvSpPr>
          <p:spPr bwMode="auto">
            <a:xfrm>
              <a:off x="8833068" y="2973215"/>
              <a:ext cx="620725" cy="620725"/>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37" name="Freeform: Shape 136">
              <a:extLst>
                <a:ext uri="{FF2B5EF4-FFF2-40B4-BE49-F238E27FC236}">
                  <a16:creationId xmlns:a16="http://schemas.microsoft.com/office/drawing/2014/main" id="{26C25550-4664-484F-8078-88DEFB398937}"/>
                </a:ext>
              </a:extLst>
            </p:cNvPr>
            <p:cNvSpPr/>
            <p:nvPr/>
          </p:nvSpPr>
          <p:spPr>
            <a:xfrm>
              <a:off x="8935734" y="3104389"/>
              <a:ext cx="415393" cy="358379"/>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F78D4"/>
            </a:solidFill>
            <a:ln w="9525" cap="flat">
              <a:noFill/>
              <a:prstDash val="solid"/>
              <a:miter/>
            </a:ln>
          </p:spPr>
          <p:txBody>
            <a:bodyPr rtlCol="0" anchor="ctr"/>
            <a:lstStyle/>
            <a:p>
              <a:endParaRPr lang="en-US" sz="1200"/>
            </a:p>
          </p:txBody>
        </p:sp>
        <p:sp>
          <p:nvSpPr>
            <p:cNvPr id="44" name="Title 1">
              <a:extLst>
                <a:ext uri="{FF2B5EF4-FFF2-40B4-BE49-F238E27FC236}">
                  <a16:creationId xmlns:a16="http://schemas.microsoft.com/office/drawing/2014/main" id="{C20D6F85-9E08-4D9B-B249-48422BC178A0}"/>
                </a:ext>
              </a:extLst>
            </p:cNvPr>
            <p:cNvSpPr txBox="1">
              <a:spLocks/>
            </p:cNvSpPr>
            <p:nvPr/>
          </p:nvSpPr>
          <p:spPr>
            <a:xfrm>
              <a:off x="8662021" y="3830717"/>
              <a:ext cx="96282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SQL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Database</a:t>
              </a:r>
            </a:p>
          </p:txBody>
        </p:sp>
        <p:sp>
          <p:nvSpPr>
            <p:cNvPr id="131" name="Rectangle: Rounded Corners 68">
              <a:extLst>
                <a:ext uri="{FF2B5EF4-FFF2-40B4-BE49-F238E27FC236}">
                  <a16:creationId xmlns:a16="http://schemas.microsoft.com/office/drawing/2014/main" id="{57936E1A-A6F2-436F-8830-66A654D2F814}"/>
                </a:ext>
              </a:extLst>
            </p:cNvPr>
            <p:cNvSpPr/>
            <p:nvPr/>
          </p:nvSpPr>
          <p:spPr bwMode="auto">
            <a:xfrm>
              <a:off x="8833068" y="4271875"/>
              <a:ext cx="620725" cy="620725"/>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133" name="Group 132">
              <a:extLst>
                <a:ext uri="{FF2B5EF4-FFF2-40B4-BE49-F238E27FC236}">
                  <a16:creationId xmlns:a16="http://schemas.microsoft.com/office/drawing/2014/main" id="{B3B40E15-E650-4BCA-AEC4-1FAC368E7E75}"/>
                </a:ext>
              </a:extLst>
            </p:cNvPr>
            <p:cNvGrpSpPr/>
            <p:nvPr/>
          </p:nvGrpSpPr>
          <p:grpSpPr>
            <a:xfrm>
              <a:off x="8988948" y="4376283"/>
              <a:ext cx="308933" cy="411912"/>
              <a:chOff x="10412571" y="917416"/>
              <a:chExt cx="285750" cy="381000"/>
            </a:xfrm>
          </p:grpSpPr>
          <p:sp>
            <p:nvSpPr>
              <p:cNvPr id="134" name="Freeform: Shape 133">
                <a:extLst>
                  <a:ext uri="{FF2B5EF4-FFF2-40B4-BE49-F238E27FC236}">
                    <a16:creationId xmlns:a16="http://schemas.microsoft.com/office/drawing/2014/main" id="{9FC4CB33-6C2E-4397-99A1-E24261E4E6D6}"/>
                  </a:ext>
                </a:extLst>
              </p:cNvPr>
              <p:cNvSpPr/>
              <p:nvPr/>
            </p:nvSpPr>
            <p:spPr>
              <a:xfrm>
                <a:off x="10537349" y="1092676"/>
                <a:ext cx="38100" cy="47625"/>
              </a:xfrm>
              <a:custGeom>
                <a:avLst/>
                <a:gdLst>
                  <a:gd name="connsiteX0" fmla="*/ 31909 w 38100"/>
                  <a:gd name="connsiteY0" fmla="*/ 13811 h 47625"/>
                  <a:gd name="connsiteX1" fmla="*/ 28099 w 38100"/>
                  <a:gd name="connsiteY1" fmla="*/ 9049 h 47625"/>
                  <a:gd name="connsiteX2" fmla="*/ 22384 w 38100"/>
                  <a:gd name="connsiteY2" fmla="*/ 7144 h 47625"/>
                  <a:gd name="connsiteX3" fmla="*/ 15716 w 38100"/>
                  <a:gd name="connsiteY3" fmla="*/ 9049 h 47625"/>
                  <a:gd name="connsiteX4" fmla="*/ 10954 w 38100"/>
                  <a:gd name="connsiteY4" fmla="*/ 12859 h 47625"/>
                  <a:gd name="connsiteX5" fmla="*/ 8096 w 38100"/>
                  <a:gd name="connsiteY5" fmla="*/ 18574 h 47625"/>
                  <a:gd name="connsiteX6" fmla="*/ 7144 w 38100"/>
                  <a:gd name="connsiteY6" fmla="*/ 26194 h 47625"/>
                  <a:gd name="connsiteX7" fmla="*/ 8096 w 38100"/>
                  <a:gd name="connsiteY7" fmla="*/ 34766 h 47625"/>
                  <a:gd name="connsiteX8" fmla="*/ 10954 w 38100"/>
                  <a:gd name="connsiteY8" fmla="*/ 40481 h 47625"/>
                  <a:gd name="connsiteX9" fmla="*/ 15716 w 38100"/>
                  <a:gd name="connsiteY9" fmla="*/ 43339 h 47625"/>
                  <a:gd name="connsiteX10" fmla="*/ 21431 w 38100"/>
                  <a:gd name="connsiteY10" fmla="*/ 44291 h 47625"/>
                  <a:gd name="connsiteX11" fmla="*/ 26194 w 38100"/>
                  <a:gd name="connsiteY11" fmla="*/ 43339 h 47625"/>
                  <a:gd name="connsiteX12" fmla="*/ 30956 w 38100"/>
                  <a:gd name="connsiteY12" fmla="*/ 39529 h 47625"/>
                  <a:gd name="connsiteX13" fmla="*/ 33814 w 38100"/>
                  <a:gd name="connsiteY13" fmla="*/ 33814 h 47625"/>
                  <a:gd name="connsiteX14" fmla="*/ 34766 w 38100"/>
                  <a:gd name="connsiteY14" fmla="*/ 25241 h 47625"/>
                  <a:gd name="connsiteX15" fmla="*/ 33814 w 38100"/>
                  <a:gd name="connsiteY15" fmla="*/ 17621 h 47625"/>
                  <a:gd name="connsiteX16" fmla="*/ 31909 w 38100"/>
                  <a:gd name="connsiteY16" fmla="*/ 138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31909" y="13811"/>
                    </a:move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9049" y="37624"/>
                      <a:pt x="10001" y="39529"/>
                      <a:pt x="10954" y="40481"/>
                    </a:cubicBezTo>
                    <a:cubicBezTo>
                      <a:pt x="11906" y="42386"/>
                      <a:pt x="13811" y="43339"/>
                      <a:pt x="15716" y="43339"/>
                    </a:cubicBezTo>
                    <a:cubicBezTo>
                      <a:pt x="17621" y="44291"/>
                      <a:pt x="19526" y="44291"/>
                      <a:pt x="21431" y="44291"/>
                    </a:cubicBezTo>
                    <a:cubicBezTo>
                      <a:pt x="23336" y="44291"/>
                      <a:pt x="25241" y="44291"/>
                      <a:pt x="26194" y="43339"/>
                    </a:cubicBezTo>
                    <a:cubicBezTo>
                      <a:pt x="28099" y="42386"/>
                      <a:pt x="29051" y="41434"/>
                      <a:pt x="30956" y="39529"/>
                    </a:cubicBezTo>
                    <a:cubicBezTo>
                      <a:pt x="31909" y="37624"/>
                      <a:pt x="32861" y="35719"/>
                      <a:pt x="33814" y="33814"/>
                    </a:cubicBezTo>
                    <a:cubicBezTo>
                      <a:pt x="34766" y="31909"/>
                      <a:pt x="34766" y="29051"/>
                      <a:pt x="34766" y="25241"/>
                    </a:cubicBezTo>
                    <a:cubicBezTo>
                      <a:pt x="34766" y="22384"/>
                      <a:pt x="34766" y="20479"/>
                      <a:pt x="33814" y="17621"/>
                    </a:cubicBezTo>
                    <a:cubicBezTo>
                      <a:pt x="33814" y="17621"/>
                      <a:pt x="32861" y="15716"/>
                      <a:pt x="31909" y="13811"/>
                    </a:cubicBezTo>
                    <a:close/>
                  </a:path>
                </a:pathLst>
              </a:custGeom>
              <a:solidFill>
                <a:srgbClr val="0F78D4"/>
              </a:solidFill>
              <a:ln w="9525" cap="flat">
                <a:noFill/>
                <a:prstDash val="solid"/>
                <a:miter/>
              </a:ln>
            </p:spPr>
            <p:txBody>
              <a:bodyPr rtlCol="0" anchor="ctr"/>
              <a:lstStyle/>
              <a:p>
                <a:endParaRPr lang="en-US" sz="1200"/>
              </a:p>
            </p:txBody>
          </p:sp>
          <p:sp>
            <p:nvSpPr>
              <p:cNvPr id="135" name="Freeform: Shape 134">
                <a:extLst>
                  <a:ext uri="{FF2B5EF4-FFF2-40B4-BE49-F238E27FC236}">
                    <a16:creationId xmlns:a16="http://schemas.microsoft.com/office/drawing/2014/main" id="{DE7035B5-D164-4297-A432-8BD8A6818AC8}"/>
                  </a:ext>
                </a:extLst>
              </p:cNvPr>
              <p:cNvSpPr/>
              <p:nvPr/>
            </p:nvSpPr>
            <p:spPr>
              <a:xfrm>
                <a:off x="10412571" y="917416"/>
                <a:ext cx="285750" cy="381000"/>
              </a:xfrm>
              <a:custGeom>
                <a:avLst/>
                <a:gdLst>
                  <a:gd name="connsiteX0" fmla="*/ 144304 w 285750"/>
                  <a:gd name="connsiteY0" fmla="*/ 7144 h 381000"/>
                  <a:gd name="connsiteX1" fmla="*/ 7144 w 285750"/>
                  <a:gd name="connsiteY1" fmla="*/ 61436 h 381000"/>
                  <a:gd name="connsiteX2" fmla="*/ 7144 w 285750"/>
                  <a:gd name="connsiteY2" fmla="*/ 318611 h 381000"/>
                  <a:gd name="connsiteX3" fmla="*/ 144304 w 285750"/>
                  <a:gd name="connsiteY3" fmla="*/ 373856 h 381000"/>
                  <a:gd name="connsiteX4" fmla="*/ 281464 w 285750"/>
                  <a:gd name="connsiteY4" fmla="*/ 319564 h 381000"/>
                  <a:gd name="connsiteX5" fmla="*/ 281464 w 285750"/>
                  <a:gd name="connsiteY5" fmla="*/ 62389 h 381000"/>
                  <a:gd name="connsiteX6" fmla="*/ 144304 w 285750"/>
                  <a:gd name="connsiteY6" fmla="*/ 7144 h 381000"/>
                  <a:gd name="connsiteX7" fmla="*/ 103346 w 285750"/>
                  <a:gd name="connsiteY7" fmla="*/ 222409 h 381000"/>
                  <a:gd name="connsiteX8" fmla="*/ 101441 w 285750"/>
                  <a:gd name="connsiteY8" fmla="*/ 228124 h 381000"/>
                  <a:gd name="connsiteX9" fmla="*/ 97631 w 285750"/>
                  <a:gd name="connsiteY9" fmla="*/ 232886 h 381000"/>
                  <a:gd name="connsiteX10" fmla="*/ 91916 w 285750"/>
                  <a:gd name="connsiteY10" fmla="*/ 236696 h 381000"/>
                  <a:gd name="connsiteX11" fmla="*/ 83344 w 285750"/>
                  <a:gd name="connsiteY11" fmla="*/ 239554 h 381000"/>
                  <a:gd name="connsiteX12" fmla="*/ 71914 w 285750"/>
                  <a:gd name="connsiteY12" fmla="*/ 240506 h 381000"/>
                  <a:gd name="connsiteX13" fmla="*/ 65246 w 285750"/>
                  <a:gd name="connsiteY13" fmla="*/ 240506 h 381000"/>
                  <a:gd name="connsiteX14" fmla="*/ 59531 w 285750"/>
                  <a:gd name="connsiteY14" fmla="*/ 239554 h 381000"/>
                  <a:gd name="connsiteX15" fmla="*/ 54769 w 285750"/>
                  <a:gd name="connsiteY15" fmla="*/ 238601 h 381000"/>
                  <a:gd name="connsiteX16" fmla="*/ 50959 w 285750"/>
                  <a:gd name="connsiteY16" fmla="*/ 236696 h 381000"/>
                  <a:gd name="connsiteX17" fmla="*/ 50959 w 285750"/>
                  <a:gd name="connsiteY17" fmla="*/ 216694 h 381000"/>
                  <a:gd name="connsiteX18" fmla="*/ 55721 w 285750"/>
                  <a:gd name="connsiteY18" fmla="*/ 219551 h 381000"/>
                  <a:gd name="connsiteX19" fmla="*/ 60484 w 285750"/>
                  <a:gd name="connsiteY19" fmla="*/ 222409 h 381000"/>
                  <a:gd name="connsiteX20" fmla="*/ 66199 w 285750"/>
                  <a:gd name="connsiteY20" fmla="*/ 224314 h 381000"/>
                  <a:gd name="connsiteX21" fmla="*/ 71914 w 285750"/>
                  <a:gd name="connsiteY21" fmla="*/ 225266 h 381000"/>
                  <a:gd name="connsiteX22" fmla="*/ 75724 w 285750"/>
                  <a:gd name="connsiteY22" fmla="*/ 224314 h 381000"/>
                  <a:gd name="connsiteX23" fmla="*/ 77629 w 285750"/>
                  <a:gd name="connsiteY23" fmla="*/ 223361 h 381000"/>
                  <a:gd name="connsiteX24" fmla="*/ 78581 w 285750"/>
                  <a:gd name="connsiteY24" fmla="*/ 221456 h 381000"/>
                  <a:gd name="connsiteX25" fmla="*/ 78581 w 285750"/>
                  <a:gd name="connsiteY25" fmla="*/ 219551 h 381000"/>
                  <a:gd name="connsiteX26" fmla="*/ 77629 w 285750"/>
                  <a:gd name="connsiteY26" fmla="*/ 216694 h 381000"/>
                  <a:gd name="connsiteX27" fmla="*/ 75724 w 285750"/>
                  <a:gd name="connsiteY27" fmla="*/ 214789 h 381000"/>
                  <a:gd name="connsiteX28" fmla="*/ 71914 w 285750"/>
                  <a:gd name="connsiteY28" fmla="*/ 212884 h 381000"/>
                  <a:gd name="connsiteX29" fmla="*/ 67151 w 285750"/>
                  <a:gd name="connsiteY29" fmla="*/ 210979 h 381000"/>
                  <a:gd name="connsiteX30" fmla="*/ 58579 w 285750"/>
                  <a:gd name="connsiteY30" fmla="*/ 206216 h 381000"/>
                  <a:gd name="connsiteX31" fmla="*/ 52864 w 285750"/>
                  <a:gd name="connsiteY31" fmla="*/ 201454 h 381000"/>
                  <a:gd name="connsiteX32" fmla="*/ 50006 w 285750"/>
                  <a:gd name="connsiteY32" fmla="*/ 195739 h 381000"/>
                  <a:gd name="connsiteX33" fmla="*/ 49054 w 285750"/>
                  <a:gd name="connsiteY33" fmla="*/ 189071 h 381000"/>
                  <a:gd name="connsiteX34" fmla="*/ 50959 w 285750"/>
                  <a:gd name="connsiteY34" fmla="*/ 179546 h 381000"/>
                  <a:gd name="connsiteX35" fmla="*/ 56674 w 285750"/>
                  <a:gd name="connsiteY35" fmla="*/ 171926 h 381000"/>
                  <a:gd name="connsiteX36" fmla="*/ 66199 w 285750"/>
                  <a:gd name="connsiteY36" fmla="*/ 167164 h 381000"/>
                  <a:gd name="connsiteX37" fmla="*/ 78581 w 285750"/>
                  <a:gd name="connsiteY37" fmla="*/ 165259 h 381000"/>
                  <a:gd name="connsiteX38" fmla="*/ 85249 w 285750"/>
                  <a:gd name="connsiteY38" fmla="*/ 165259 h 381000"/>
                  <a:gd name="connsiteX39" fmla="*/ 90964 w 285750"/>
                  <a:gd name="connsiteY39" fmla="*/ 166211 h 381000"/>
                  <a:gd name="connsiteX40" fmla="*/ 95726 w 285750"/>
                  <a:gd name="connsiteY40" fmla="*/ 167164 h 381000"/>
                  <a:gd name="connsiteX41" fmla="*/ 99536 w 285750"/>
                  <a:gd name="connsiteY41" fmla="*/ 168116 h 381000"/>
                  <a:gd name="connsiteX42" fmla="*/ 99536 w 285750"/>
                  <a:gd name="connsiteY42" fmla="*/ 187166 h 381000"/>
                  <a:gd name="connsiteX43" fmla="*/ 95726 w 285750"/>
                  <a:gd name="connsiteY43" fmla="*/ 185261 h 381000"/>
                  <a:gd name="connsiteX44" fmla="*/ 90964 w 285750"/>
                  <a:gd name="connsiteY44" fmla="*/ 183356 h 381000"/>
                  <a:gd name="connsiteX45" fmla="*/ 86201 w 285750"/>
                  <a:gd name="connsiteY45" fmla="*/ 182404 h 381000"/>
                  <a:gd name="connsiteX46" fmla="*/ 80486 w 285750"/>
                  <a:gd name="connsiteY46" fmla="*/ 182404 h 381000"/>
                  <a:gd name="connsiteX47" fmla="*/ 74771 w 285750"/>
                  <a:gd name="connsiteY47" fmla="*/ 183356 h 381000"/>
                  <a:gd name="connsiteX48" fmla="*/ 72866 w 285750"/>
                  <a:gd name="connsiteY48" fmla="*/ 187166 h 381000"/>
                  <a:gd name="connsiteX49" fmla="*/ 73819 w 285750"/>
                  <a:gd name="connsiteY49" fmla="*/ 189071 h 381000"/>
                  <a:gd name="connsiteX50" fmla="*/ 75724 w 285750"/>
                  <a:gd name="connsiteY50" fmla="*/ 190976 h 381000"/>
                  <a:gd name="connsiteX51" fmla="*/ 78581 w 285750"/>
                  <a:gd name="connsiteY51" fmla="*/ 192881 h 381000"/>
                  <a:gd name="connsiteX52" fmla="*/ 83344 w 285750"/>
                  <a:gd name="connsiteY52" fmla="*/ 194786 h 381000"/>
                  <a:gd name="connsiteX53" fmla="*/ 91916 w 285750"/>
                  <a:gd name="connsiteY53" fmla="*/ 198596 h 381000"/>
                  <a:gd name="connsiteX54" fmla="*/ 98584 w 285750"/>
                  <a:gd name="connsiteY54" fmla="*/ 203359 h 381000"/>
                  <a:gd name="connsiteX55" fmla="*/ 103346 w 285750"/>
                  <a:gd name="connsiteY55" fmla="*/ 209074 h 381000"/>
                  <a:gd name="connsiteX56" fmla="*/ 105251 w 285750"/>
                  <a:gd name="connsiteY56" fmla="*/ 217646 h 381000"/>
                  <a:gd name="connsiteX57" fmla="*/ 103346 w 285750"/>
                  <a:gd name="connsiteY57" fmla="*/ 222409 h 381000"/>
                  <a:gd name="connsiteX58" fmla="*/ 159544 w 285750"/>
                  <a:gd name="connsiteY58" fmla="*/ 258604 h 381000"/>
                  <a:gd name="connsiteX59" fmla="*/ 143351 w 285750"/>
                  <a:gd name="connsiteY59" fmla="*/ 241459 h 381000"/>
                  <a:gd name="connsiteX60" fmla="*/ 130016 w 285750"/>
                  <a:gd name="connsiteY60" fmla="*/ 238601 h 381000"/>
                  <a:gd name="connsiteX61" fmla="*/ 119539 w 285750"/>
                  <a:gd name="connsiteY61" fmla="*/ 230981 h 381000"/>
                  <a:gd name="connsiteX62" fmla="*/ 111919 w 285750"/>
                  <a:gd name="connsiteY62" fmla="*/ 219551 h 381000"/>
                  <a:gd name="connsiteX63" fmla="*/ 109061 w 285750"/>
                  <a:gd name="connsiteY63" fmla="*/ 204311 h 381000"/>
                  <a:gd name="connsiteX64" fmla="*/ 111919 w 285750"/>
                  <a:gd name="connsiteY64" fmla="*/ 188119 h 381000"/>
                  <a:gd name="connsiteX65" fmla="*/ 119539 w 285750"/>
                  <a:gd name="connsiteY65" fmla="*/ 175736 h 381000"/>
                  <a:gd name="connsiteX66" fmla="*/ 130969 w 285750"/>
                  <a:gd name="connsiteY66" fmla="*/ 168116 h 381000"/>
                  <a:gd name="connsiteX67" fmla="*/ 146209 w 285750"/>
                  <a:gd name="connsiteY67" fmla="*/ 165259 h 381000"/>
                  <a:gd name="connsiteX68" fmla="*/ 160496 w 285750"/>
                  <a:gd name="connsiteY68" fmla="*/ 168116 h 381000"/>
                  <a:gd name="connsiteX69" fmla="*/ 171926 w 285750"/>
                  <a:gd name="connsiteY69" fmla="*/ 175736 h 381000"/>
                  <a:gd name="connsiteX70" fmla="*/ 179546 w 285750"/>
                  <a:gd name="connsiteY70" fmla="*/ 187166 h 381000"/>
                  <a:gd name="connsiteX71" fmla="*/ 182404 w 285750"/>
                  <a:gd name="connsiteY71" fmla="*/ 203359 h 381000"/>
                  <a:gd name="connsiteX72" fmla="*/ 180499 w 285750"/>
                  <a:gd name="connsiteY72" fmla="*/ 214789 h 381000"/>
                  <a:gd name="connsiteX73" fmla="*/ 175736 w 285750"/>
                  <a:gd name="connsiteY73" fmla="*/ 224314 h 381000"/>
                  <a:gd name="connsiteX74" fmla="*/ 169069 w 285750"/>
                  <a:gd name="connsiteY74" fmla="*/ 231934 h 381000"/>
                  <a:gd name="connsiteX75" fmla="*/ 160496 w 285750"/>
                  <a:gd name="connsiteY75" fmla="*/ 237649 h 381000"/>
                  <a:gd name="connsiteX76" fmla="*/ 185261 w 285750"/>
                  <a:gd name="connsiteY76" fmla="*/ 258604 h 381000"/>
                  <a:gd name="connsiteX77" fmla="*/ 159544 w 285750"/>
                  <a:gd name="connsiteY77" fmla="*/ 258604 h 381000"/>
                  <a:gd name="connsiteX78" fmla="*/ 241459 w 285750"/>
                  <a:gd name="connsiteY78" fmla="*/ 239554 h 381000"/>
                  <a:gd name="connsiteX79" fmla="*/ 193834 w 285750"/>
                  <a:gd name="connsiteY79" fmla="*/ 239554 h 381000"/>
                  <a:gd name="connsiteX80" fmla="*/ 193834 w 285750"/>
                  <a:gd name="connsiteY80" fmla="*/ 166211 h 381000"/>
                  <a:gd name="connsiteX81" fmla="*/ 215741 w 285750"/>
                  <a:gd name="connsiteY81" fmla="*/ 166211 h 381000"/>
                  <a:gd name="connsiteX82" fmla="*/ 215741 w 285750"/>
                  <a:gd name="connsiteY82" fmla="*/ 222409 h 381000"/>
                  <a:gd name="connsiteX83" fmla="*/ 241459 w 285750"/>
                  <a:gd name="connsiteY83" fmla="*/ 222409 h 381000"/>
                  <a:gd name="connsiteX84" fmla="*/ 241459 w 285750"/>
                  <a:gd name="connsiteY84" fmla="*/ 239554 h 381000"/>
                  <a:gd name="connsiteX85" fmla="*/ 144304 w 285750"/>
                  <a:gd name="connsiteY85" fmla="*/ 87154 h 381000"/>
                  <a:gd name="connsiteX86" fmla="*/ 46196 w 285750"/>
                  <a:gd name="connsiteY86" fmla="*/ 57626 h 381000"/>
                  <a:gd name="connsiteX87" fmla="*/ 144304 w 285750"/>
                  <a:gd name="connsiteY87" fmla="*/ 28099 h 381000"/>
                  <a:gd name="connsiteX88" fmla="*/ 242411 w 285750"/>
                  <a:gd name="connsiteY88" fmla="*/ 57626 h 381000"/>
                  <a:gd name="connsiteX89" fmla="*/ 144304 w 285750"/>
                  <a:gd name="connsiteY89" fmla="*/ 8715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85750" h="381000">
                    <a:moveTo>
                      <a:pt x="144304" y="7144"/>
                    </a:moveTo>
                    <a:cubicBezTo>
                      <a:pt x="68104" y="7144"/>
                      <a:pt x="7144" y="32861"/>
                      <a:pt x="7144" y="61436"/>
                    </a:cubicBezTo>
                    <a:lnTo>
                      <a:pt x="7144" y="318611"/>
                    </a:lnTo>
                    <a:cubicBezTo>
                      <a:pt x="7144" y="347186"/>
                      <a:pt x="69056" y="373856"/>
                      <a:pt x="144304" y="373856"/>
                    </a:cubicBezTo>
                    <a:cubicBezTo>
                      <a:pt x="220504" y="373856"/>
                      <a:pt x="281464" y="348139"/>
                      <a:pt x="281464" y="319564"/>
                    </a:cubicBezTo>
                    <a:lnTo>
                      <a:pt x="281464" y="62389"/>
                    </a:lnTo>
                    <a:cubicBezTo>
                      <a:pt x="282416" y="33814"/>
                      <a:pt x="220504" y="7144"/>
                      <a:pt x="144304" y="7144"/>
                    </a:cubicBezTo>
                    <a:close/>
                    <a:moveTo>
                      <a:pt x="103346" y="222409"/>
                    </a:moveTo>
                    <a:cubicBezTo>
                      <a:pt x="103346" y="224314"/>
                      <a:pt x="102394" y="226219"/>
                      <a:pt x="101441" y="228124"/>
                    </a:cubicBezTo>
                    <a:cubicBezTo>
                      <a:pt x="100489" y="230029"/>
                      <a:pt x="99536" y="231934"/>
                      <a:pt x="97631" y="232886"/>
                    </a:cubicBezTo>
                    <a:cubicBezTo>
                      <a:pt x="95726" y="234791"/>
                      <a:pt x="93821" y="235744"/>
                      <a:pt x="91916" y="236696"/>
                    </a:cubicBezTo>
                    <a:cubicBezTo>
                      <a:pt x="90011" y="237649"/>
                      <a:pt x="87154" y="238601"/>
                      <a:pt x="83344" y="239554"/>
                    </a:cubicBezTo>
                    <a:cubicBezTo>
                      <a:pt x="80486" y="240506"/>
                      <a:pt x="76676" y="240506"/>
                      <a:pt x="71914" y="240506"/>
                    </a:cubicBezTo>
                    <a:cubicBezTo>
                      <a:pt x="70009" y="240506"/>
                      <a:pt x="67151" y="240506"/>
                      <a:pt x="65246" y="240506"/>
                    </a:cubicBezTo>
                    <a:cubicBezTo>
                      <a:pt x="63341" y="240506"/>
                      <a:pt x="61436" y="240506"/>
                      <a:pt x="59531" y="239554"/>
                    </a:cubicBezTo>
                    <a:cubicBezTo>
                      <a:pt x="57626" y="239554"/>
                      <a:pt x="55721" y="238601"/>
                      <a:pt x="54769" y="238601"/>
                    </a:cubicBezTo>
                    <a:cubicBezTo>
                      <a:pt x="52864" y="238601"/>
                      <a:pt x="51911" y="237649"/>
                      <a:pt x="50959" y="236696"/>
                    </a:cubicBezTo>
                    <a:lnTo>
                      <a:pt x="50959" y="216694"/>
                    </a:lnTo>
                    <a:cubicBezTo>
                      <a:pt x="51911" y="217646"/>
                      <a:pt x="53816" y="218599"/>
                      <a:pt x="55721" y="219551"/>
                    </a:cubicBezTo>
                    <a:cubicBezTo>
                      <a:pt x="57626" y="220504"/>
                      <a:pt x="58579" y="221456"/>
                      <a:pt x="60484" y="222409"/>
                    </a:cubicBezTo>
                    <a:cubicBezTo>
                      <a:pt x="62389" y="223361"/>
                      <a:pt x="64294" y="223361"/>
                      <a:pt x="66199" y="224314"/>
                    </a:cubicBezTo>
                    <a:cubicBezTo>
                      <a:pt x="68104" y="225266"/>
                      <a:pt x="70009" y="225266"/>
                      <a:pt x="71914" y="225266"/>
                    </a:cubicBezTo>
                    <a:cubicBezTo>
                      <a:pt x="73819" y="225266"/>
                      <a:pt x="74771" y="225266"/>
                      <a:pt x="75724" y="224314"/>
                    </a:cubicBezTo>
                    <a:cubicBezTo>
                      <a:pt x="76676" y="224314"/>
                      <a:pt x="77629" y="223361"/>
                      <a:pt x="77629" y="223361"/>
                    </a:cubicBezTo>
                    <a:cubicBezTo>
                      <a:pt x="78581" y="223361"/>
                      <a:pt x="78581" y="222409"/>
                      <a:pt x="78581" y="221456"/>
                    </a:cubicBezTo>
                    <a:cubicBezTo>
                      <a:pt x="78581" y="220504"/>
                      <a:pt x="78581" y="220504"/>
                      <a:pt x="78581" y="219551"/>
                    </a:cubicBezTo>
                    <a:cubicBezTo>
                      <a:pt x="78581" y="218599"/>
                      <a:pt x="78581" y="217646"/>
                      <a:pt x="77629" y="216694"/>
                    </a:cubicBezTo>
                    <a:cubicBezTo>
                      <a:pt x="76676" y="215741"/>
                      <a:pt x="76676" y="214789"/>
                      <a:pt x="75724" y="214789"/>
                    </a:cubicBezTo>
                    <a:cubicBezTo>
                      <a:pt x="74771" y="213836"/>
                      <a:pt x="73819" y="213836"/>
                      <a:pt x="71914" y="212884"/>
                    </a:cubicBezTo>
                    <a:cubicBezTo>
                      <a:pt x="70009" y="211931"/>
                      <a:pt x="69056" y="211931"/>
                      <a:pt x="67151" y="210979"/>
                    </a:cubicBezTo>
                    <a:cubicBezTo>
                      <a:pt x="64294" y="210026"/>
                      <a:pt x="61436" y="208121"/>
                      <a:pt x="58579" y="206216"/>
                    </a:cubicBezTo>
                    <a:cubicBezTo>
                      <a:pt x="56674" y="204311"/>
                      <a:pt x="54769" y="203359"/>
                      <a:pt x="52864" y="201454"/>
                    </a:cubicBezTo>
                    <a:cubicBezTo>
                      <a:pt x="50959" y="199549"/>
                      <a:pt x="50006" y="197644"/>
                      <a:pt x="50006" y="195739"/>
                    </a:cubicBezTo>
                    <a:cubicBezTo>
                      <a:pt x="49054" y="193834"/>
                      <a:pt x="49054" y="190976"/>
                      <a:pt x="49054" y="189071"/>
                    </a:cubicBezTo>
                    <a:cubicBezTo>
                      <a:pt x="49054" y="185261"/>
                      <a:pt x="50006" y="182404"/>
                      <a:pt x="50959" y="179546"/>
                    </a:cubicBezTo>
                    <a:cubicBezTo>
                      <a:pt x="52864" y="176689"/>
                      <a:pt x="54769" y="173831"/>
                      <a:pt x="56674" y="171926"/>
                    </a:cubicBezTo>
                    <a:cubicBezTo>
                      <a:pt x="59531" y="170021"/>
                      <a:pt x="62389" y="168116"/>
                      <a:pt x="66199" y="167164"/>
                    </a:cubicBezTo>
                    <a:cubicBezTo>
                      <a:pt x="70009" y="166211"/>
                      <a:pt x="73819" y="165259"/>
                      <a:pt x="78581" y="165259"/>
                    </a:cubicBezTo>
                    <a:cubicBezTo>
                      <a:pt x="81439" y="165259"/>
                      <a:pt x="83344" y="165259"/>
                      <a:pt x="85249" y="165259"/>
                    </a:cubicBezTo>
                    <a:cubicBezTo>
                      <a:pt x="87154" y="165259"/>
                      <a:pt x="89059" y="165259"/>
                      <a:pt x="90964" y="166211"/>
                    </a:cubicBezTo>
                    <a:cubicBezTo>
                      <a:pt x="92869" y="166211"/>
                      <a:pt x="93821" y="167164"/>
                      <a:pt x="95726" y="167164"/>
                    </a:cubicBezTo>
                    <a:cubicBezTo>
                      <a:pt x="97631" y="167164"/>
                      <a:pt x="98584" y="168116"/>
                      <a:pt x="99536" y="168116"/>
                    </a:cubicBezTo>
                    <a:lnTo>
                      <a:pt x="99536" y="187166"/>
                    </a:lnTo>
                    <a:cubicBezTo>
                      <a:pt x="98584" y="186214"/>
                      <a:pt x="97631" y="186214"/>
                      <a:pt x="95726" y="185261"/>
                    </a:cubicBezTo>
                    <a:cubicBezTo>
                      <a:pt x="94774" y="184309"/>
                      <a:pt x="92869" y="184309"/>
                      <a:pt x="90964" y="183356"/>
                    </a:cubicBezTo>
                    <a:cubicBezTo>
                      <a:pt x="89059" y="182404"/>
                      <a:pt x="88106" y="182404"/>
                      <a:pt x="86201" y="182404"/>
                    </a:cubicBezTo>
                    <a:cubicBezTo>
                      <a:pt x="84296" y="182404"/>
                      <a:pt x="82391" y="182404"/>
                      <a:pt x="80486" y="182404"/>
                    </a:cubicBezTo>
                    <a:cubicBezTo>
                      <a:pt x="77629" y="182404"/>
                      <a:pt x="75724" y="182404"/>
                      <a:pt x="74771" y="183356"/>
                    </a:cubicBezTo>
                    <a:cubicBezTo>
                      <a:pt x="72866" y="184309"/>
                      <a:pt x="72866" y="185261"/>
                      <a:pt x="72866" y="187166"/>
                    </a:cubicBezTo>
                    <a:cubicBezTo>
                      <a:pt x="72866" y="188119"/>
                      <a:pt x="72866" y="189071"/>
                      <a:pt x="73819" y="189071"/>
                    </a:cubicBezTo>
                    <a:cubicBezTo>
                      <a:pt x="73819" y="190024"/>
                      <a:pt x="74771" y="190024"/>
                      <a:pt x="75724" y="190976"/>
                    </a:cubicBezTo>
                    <a:cubicBezTo>
                      <a:pt x="76676" y="191929"/>
                      <a:pt x="77629" y="191929"/>
                      <a:pt x="78581" y="192881"/>
                    </a:cubicBezTo>
                    <a:cubicBezTo>
                      <a:pt x="79534" y="193834"/>
                      <a:pt x="81439" y="193834"/>
                      <a:pt x="83344" y="194786"/>
                    </a:cubicBezTo>
                    <a:cubicBezTo>
                      <a:pt x="86201" y="195739"/>
                      <a:pt x="89059" y="197644"/>
                      <a:pt x="91916" y="198596"/>
                    </a:cubicBezTo>
                    <a:cubicBezTo>
                      <a:pt x="94774" y="200501"/>
                      <a:pt x="96679" y="201454"/>
                      <a:pt x="98584" y="203359"/>
                    </a:cubicBezTo>
                    <a:cubicBezTo>
                      <a:pt x="100489" y="205264"/>
                      <a:pt x="101441" y="207169"/>
                      <a:pt x="103346" y="209074"/>
                    </a:cubicBezTo>
                    <a:cubicBezTo>
                      <a:pt x="104299" y="210979"/>
                      <a:pt x="105251" y="213836"/>
                      <a:pt x="105251" y="217646"/>
                    </a:cubicBezTo>
                    <a:cubicBezTo>
                      <a:pt x="104299" y="218599"/>
                      <a:pt x="103346" y="220504"/>
                      <a:pt x="103346" y="222409"/>
                    </a:cubicBezTo>
                    <a:close/>
                    <a:moveTo>
                      <a:pt x="159544" y="258604"/>
                    </a:moveTo>
                    <a:lnTo>
                      <a:pt x="143351" y="241459"/>
                    </a:lnTo>
                    <a:cubicBezTo>
                      <a:pt x="138589" y="241459"/>
                      <a:pt x="133826" y="239554"/>
                      <a:pt x="130016" y="238601"/>
                    </a:cubicBezTo>
                    <a:cubicBezTo>
                      <a:pt x="126206" y="236696"/>
                      <a:pt x="122396" y="233839"/>
                      <a:pt x="119539" y="230981"/>
                    </a:cubicBezTo>
                    <a:cubicBezTo>
                      <a:pt x="116681" y="228124"/>
                      <a:pt x="113824" y="224314"/>
                      <a:pt x="111919" y="219551"/>
                    </a:cubicBezTo>
                    <a:cubicBezTo>
                      <a:pt x="110014" y="214789"/>
                      <a:pt x="109061" y="210026"/>
                      <a:pt x="109061" y="204311"/>
                    </a:cubicBezTo>
                    <a:cubicBezTo>
                      <a:pt x="109061" y="198596"/>
                      <a:pt x="110014" y="192881"/>
                      <a:pt x="111919" y="188119"/>
                    </a:cubicBezTo>
                    <a:cubicBezTo>
                      <a:pt x="113824" y="183356"/>
                      <a:pt x="116681" y="179546"/>
                      <a:pt x="119539" y="175736"/>
                    </a:cubicBezTo>
                    <a:cubicBezTo>
                      <a:pt x="122396" y="171926"/>
                      <a:pt x="127159" y="170021"/>
                      <a:pt x="130969" y="168116"/>
                    </a:cubicBezTo>
                    <a:cubicBezTo>
                      <a:pt x="135731" y="166211"/>
                      <a:pt x="140494" y="165259"/>
                      <a:pt x="146209" y="165259"/>
                    </a:cubicBezTo>
                    <a:cubicBezTo>
                      <a:pt x="151924" y="165259"/>
                      <a:pt x="156686" y="166211"/>
                      <a:pt x="160496" y="168116"/>
                    </a:cubicBezTo>
                    <a:cubicBezTo>
                      <a:pt x="165259" y="170021"/>
                      <a:pt x="169069" y="172879"/>
                      <a:pt x="171926" y="175736"/>
                    </a:cubicBezTo>
                    <a:cubicBezTo>
                      <a:pt x="174784" y="178594"/>
                      <a:pt x="177641" y="183356"/>
                      <a:pt x="179546" y="187166"/>
                    </a:cubicBezTo>
                    <a:cubicBezTo>
                      <a:pt x="181451" y="191929"/>
                      <a:pt x="182404" y="196691"/>
                      <a:pt x="182404" y="203359"/>
                    </a:cubicBezTo>
                    <a:cubicBezTo>
                      <a:pt x="182404" y="207169"/>
                      <a:pt x="182404" y="211931"/>
                      <a:pt x="180499" y="214789"/>
                    </a:cubicBezTo>
                    <a:cubicBezTo>
                      <a:pt x="179546" y="218599"/>
                      <a:pt x="177641" y="221456"/>
                      <a:pt x="175736" y="224314"/>
                    </a:cubicBezTo>
                    <a:cubicBezTo>
                      <a:pt x="173831" y="227171"/>
                      <a:pt x="171926" y="230029"/>
                      <a:pt x="169069" y="231934"/>
                    </a:cubicBezTo>
                    <a:cubicBezTo>
                      <a:pt x="166211" y="233839"/>
                      <a:pt x="164306" y="235744"/>
                      <a:pt x="160496" y="237649"/>
                    </a:cubicBezTo>
                    <a:lnTo>
                      <a:pt x="185261" y="258604"/>
                    </a:lnTo>
                    <a:lnTo>
                      <a:pt x="159544" y="258604"/>
                    </a:lnTo>
                    <a:close/>
                    <a:moveTo>
                      <a:pt x="241459" y="239554"/>
                    </a:moveTo>
                    <a:lnTo>
                      <a:pt x="193834" y="239554"/>
                    </a:lnTo>
                    <a:lnTo>
                      <a:pt x="193834" y="166211"/>
                    </a:lnTo>
                    <a:lnTo>
                      <a:pt x="215741" y="166211"/>
                    </a:lnTo>
                    <a:lnTo>
                      <a:pt x="215741" y="222409"/>
                    </a:lnTo>
                    <a:lnTo>
                      <a:pt x="241459" y="222409"/>
                    </a:lnTo>
                    <a:lnTo>
                      <a:pt x="241459" y="239554"/>
                    </a:lnTo>
                    <a:close/>
                    <a:moveTo>
                      <a:pt x="144304" y="87154"/>
                    </a:moveTo>
                    <a:cubicBezTo>
                      <a:pt x="90011" y="87154"/>
                      <a:pt x="46196" y="73819"/>
                      <a:pt x="46196" y="57626"/>
                    </a:cubicBezTo>
                    <a:cubicBezTo>
                      <a:pt x="46196" y="41434"/>
                      <a:pt x="90011" y="28099"/>
                      <a:pt x="144304" y="28099"/>
                    </a:cubicBezTo>
                    <a:cubicBezTo>
                      <a:pt x="198596" y="28099"/>
                      <a:pt x="242411" y="41434"/>
                      <a:pt x="242411" y="57626"/>
                    </a:cubicBezTo>
                    <a:cubicBezTo>
                      <a:pt x="242411" y="73819"/>
                      <a:pt x="198596" y="87154"/>
                      <a:pt x="144304" y="87154"/>
                    </a:cubicBezTo>
                    <a:close/>
                  </a:path>
                </a:pathLst>
              </a:custGeom>
              <a:solidFill>
                <a:srgbClr val="0F78D4"/>
              </a:solidFill>
              <a:ln w="9525" cap="flat">
                <a:noFill/>
                <a:prstDash val="solid"/>
                <a:miter/>
              </a:ln>
            </p:spPr>
            <p:txBody>
              <a:bodyPr rtlCol="0" anchor="ctr"/>
              <a:lstStyle/>
              <a:p>
                <a:endParaRPr lang="en-US" sz="1200"/>
              </a:p>
            </p:txBody>
          </p:sp>
        </p:grpSp>
        <p:sp>
          <p:nvSpPr>
            <p:cNvPr id="46" name="Title 1">
              <a:extLst>
                <a:ext uri="{FF2B5EF4-FFF2-40B4-BE49-F238E27FC236}">
                  <a16:creationId xmlns:a16="http://schemas.microsoft.com/office/drawing/2014/main" id="{D0FA62D1-CA4B-4FB7-AEA2-A40E3E74754D}"/>
                </a:ext>
              </a:extLst>
            </p:cNvPr>
            <p:cNvSpPr txBox="1">
              <a:spLocks/>
            </p:cNvSpPr>
            <p:nvPr/>
          </p:nvSpPr>
          <p:spPr>
            <a:xfrm>
              <a:off x="8662021" y="5101973"/>
              <a:ext cx="96282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Cosmos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DB</a:t>
              </a:r>
            </a:p>
          </p:txBody>
        </p:sp>
        <p:sp>
          <p:nvSpPr>
            <p:cNvPr id="120" name="Rectangle: Rounded Corners 68">
              <a:extLst>
                <a:ext uri="{FF2B5EF4-FFF2-40B4-BE49-F238E27FC236}">
                  <a16:creationId xmlns:a16="http://schemas.microsoft.com/office/drawing/2014/main" id="{26366E05-D8A4-4487-87AC-BA7490E27A61}"/>
                </a:ext>
              </a:extLst>
            </p:cNvPr>
            <p:cNvSpPr/>
            <p:nvPr/>
          </p:nvSpPr>
          <p:spPr bwMode="auto">
            <a:xfrm>
              <a:off x="8833068" y="5543130"/>
              <a:ext cx="620725" cy="620725"/>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121" name="Graphic 127">
              <a:extLst>
                <a:ext uri="{FF2B5EF4-FFF2-40B4-BE49-F238E27FC236}">
                  <a16:creationId xmlns:a16="http://schemas.microsoft.com/office/drawing/2014/main" id="{7B6E5301-93FC-46D0-919E-3A12BE663623}"/>
                </a:ext>
              </a:extLst>
            </p:cNvPr>
            <p:cNvGrpSpPr/>
            <p:nvPr/>
          </p:nvGrpSpPr>
          <p:grpSpPr>
            <a:xfrm>
              <a:off x="8891927" y="5601975"/>
              <a:ext cx="499334" cy="499283"/>
              <a:chOff x="10248501" y="926701"/>
              <a:chExt cx="1447391" cy="1447247"/>
            </a:xfrm>
          </p:grpSpPr>
          <p:sp>
            <p:nvSpPr>
              <p:cNvPr id="122" name="Freeform: Shape 121">
                <a:extLst>
                  <a:ext uri="{FF2B5EF4-FFF2-40B4-BE49-F238E27FC236}">
                    <a16:creationId xmlns:a16="http://schemas.microsoft.com/office/drawing/2014/main" id="{C52AC88D-108F-464D-BD4E-0BA3D923F503}"/>
                  </a:ext>
                </a:extLst>
              </p:cNvPr>
              <p:cNvSpPr/>
              <p:nvPr/>
            </p:nvSpPr>
            <p:spPr>
              <a:xfrm>
                <a:off x="10434768" y="1112968"/>
                <a:ext cx="1024468" cy="1024468"/>
              </a:xfrm>
              <a:custGeom>
                <a:avLst/>
                <a:gdLst>
                  <a:gd name="connsiteX0" fmla="*/ 363372 w 1024467"/>
                  <a:gd name="connsiteY0" fmla="*/ 869226 h 1024467"/>
                  <a:gd name="connsiteX1" fmla="*/ 636206 w 1024467"/>
                  <a:gd name="connsiteY1" fmla="*/ 636206 h 1024467"/>
                  <a:gd name="connsiteX2" fmla="*/ 869412 w 1024467"/>
                  <a:gd name="connsiteY2" fmla="*/ 363651 h 1024467"/>
                  <a:gd name="connsiteX3" fmla="*/ 542793 w 1024467"/>
                  <a:gd name="connsiteY3" fmla="*/ 170260 h 1024467"/>
                  <a:gd name="connsiteX4" fmla="*/ 170260 w 1024467"/>
                  <a:gd name="connsiteY4" fmla="*/ 542793 h 1024467"/>
                  <a:gd name="connsiteX5" fmla="*/ 363372 w 1024467"/>
                  <a:gd name="connsiteY5" fmla="*/ 869226 h 102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467" h="1024467">
                    <a:moveTo>
                      <a:pt x="363372" y="869226"/>
                    </a:moveTo>
                    <a:cubicBezTo>
                      <a:pt x="443932" y="812461"/>
                      <a:pt x="536414" y="735999"/>
                      <a:pt x="636206" y="636206"/>
                    </a:cubicBezTo>
                    <a:cubicBezTo>
                      <a:pt x="738699" y="533713"/>
                      <a:pt x="814044" y="442163"/>
                      <a:pt x="869412" y="363651"/>
                    </a:cubicBezTo>
                    <a:cubicBezTo>
                      <a:pt x="806081" y="248398"/>
                      <a:pt x="683611" y="170260"/>
                      <a:pt x="542793" y="170260"/>
                    </a:cubicBezTo>
                    <a:cubicBezTo>
                      <a:pt x="337061" y="170260"/>
                      <a:pt x="170260" y="337061"/>
                      <a:pt x="170260" y="542793"/>
                    </a:cubicBezTo>
                    <a:cubicBezTo>
                      <a:pt x="170260" y="683471"/>
                      <a:pt x="248259" y="805849"/>
                      <a:pt x="363372" y="869226"/>
                    </a:cubicBezTo>
                    <a:close/>
                  </a:path>
                </a:pathLst>
              </a:custGeom>
              <a:solidFill>
                <a:srgbClr val="0F78D4"/>
              </a:solidFill>
              <a:ln w="46434" cap="flat">
                <a:noFill/>
                <a:prstDash val="solid"/>
                <a:miter/>
              </a:ln>
            </p:spPr>
            <p:txBody>
              <a:bodyPr rtlCol="0" anchor="ctr"/>
              <a:lstStyle/>
              <a:p>
                <a:endParaRPr lang="en-US" sz="1200"/>
              </a:p>
            </p:txBody>
          </p:sp>
          <p:sp>
            <p:nvSpPr>
              <p:cNvPr id="123" name="Freeform: Shape 122">
                <a:extLst>
                  <a:ext uri="{FF2B5EF4-FFF2-40B4-BE49-F238E27FC236}">
                    <a16:creationId xmlns:a16="http://schemas.microsoft.com/office/drawing/2014/main" id="{76968892-0520-438D-9ED3-C30CB7AB18C7}"/>
                  </a:ext>
                </a:extLst>
              </p:cNvPr>
              <p:cNvSpPr/>
              <p:nvPr/>
            </p:nvSpPr>
            <p:spPr>
              <a:xfrm>
                <a:off x="10798408" y="1476608"/>
                <a:ext cx="698501" cy="698501"/>
              </a:xfrm>
              <a:custGeom>
                <a:avLst/>
                <a:gdLst>
                  <a:gd name="connsiteX0" fmla="*/ 371335 w 698500"/>
                  <a:gd name="connsiteY0" fmla="*/ 371335 h 698500"/>
                  <a:gd name="connsiteX1" fmla="*/ 170260 w 698500"/>
                  <a:gd name="connsiteY1" fmla="*/ 551222 h 698500"/>
                  <a:gd name="connsiteX2" fmla="*/ 179154 w 698500"/>
                  <a:gd name="connsiteY2" fmla="*/ 551687 h 698500"/>
                  <a:gd name="connsiteX3" fmla="*/ 551687 w 698500"/>
                  <a:gd name="connsiteY3" fmla="*/ 179154 h 698500"/>
                  <a:gd name="connsiteX4" fmla="*/ 551222 w 698500"/>
                  <a:gd name="connsiteY4" fmla="*/ 170260 h 698500"/>
                  <a:gd name="connsiteX5" fmla="*/ 371335 w 698500"/>
                  <a:gd name="connsiteY5" fmla="*/ 371335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71335" y="371335"/>
                    </a:moveTo>
                    <a:cubicBezTo>
                      <a:pt x="304744" y="437878"/>
                      <a:pt x="236850" y="498229"/>
                      <a:pt x="170260" y="551222"/>
                    </a:cubicBezTo>
                    <a:cubicBezTo>
                      <a:pt x="173240" y="551315"/>
                      <a:pt x="176174" y="551687"/>
                      <a:pt x="179154" y="551687"/>
                    </a:cubicBezTo>
                    <a:cubicBezTo>
                      <a:pt x="384885" y="551687"/>
                      <a:pt x="551687" y="384885"/>
                      <a:pt x="551687" y="179154"/>
                    </a:cubicBezTo>
                    <a:cubicBezTo>
                      <a:pt x="551687" y="176127"/>
                      <a:pt x="551315" y="173240"/>
                      <a:pt x="551222" y="170260"/>
                    </a:cubicBezTo>
                    <a:cubicBezTo>
                      <a:pt x="496739" y="238573"/>
                      <a:pt x="435876" y="306793"/>
                      <a:pt x="371335" y="371335"/>
                    </a:cubicBezTo>
                    <a:close/>
                  </a:path>
                </a:pathLst>
              </a:custGeom>
              <a:solidFill>
                <a:srgbClr val="0F78D4"/>
              </a:solidFill>
              <a:ln w="46434" cap="flat">
                <a:noFill/>
                <a:prstDash val="solid"/>
                <a:miter/>
              </a:ln>
            </p:spPr>
            <p:txBody>
              <a:bodyPr rtlCol="0" anchor="ctr"/>
              <a:lstStyle/>
              <a:p>
                <a:endParaRPr lang="en-US" sz="1200"/>
              </a:p>
            </p:txBody>
          </p:sp>
          <p:sp>
            <p:nvSpPr>
              <p:cNvPr id="124" name="Freeform: Shape 123">
                <a:extLst>
                  <a:ext uri="{FF2B5EF4-FFF2-40B4-BE49-F238E27FC236}">
                    <a16:creationId xmlns:a16="http://schemas.microsoft.com/office/drawing/2014/main" id="{1B1F28C0-3FE6-4B2E-80C3-4E0F8F02E013}"/>
                  </a:ext>
                </a:extLst>
              </p:cNvPr>
              <p:cNvSpPr/>
              <p:nvPr/>
            </p:nvSpPr>
            <p:spPr>
              <a:xfrm>
                <a:off x="10252324" y="930380"/>
                <a:ext cx="1443568" cy="1443568"/>
              </a:xfrm>
              <a:custGeom>
                <a:avLst/>
                <a:gdLst>
                  <a:gd name="connsiteX0" fmla="*/ 1256890 w 1443567"/>
                  <a:gd name="connsiteY0" fmla="*/ 193729 h 1443567"/>
                  <a:gd name="connsiteX1" fmla="*/ 1188856 w 1443567"/>
                  <a:gd name="connsiteY1" fmla="*/ 170260 h 1443567"/>
                  <a:gd name="connsiteX2" fmla="*/ 848360 w 1443567"/>
                  <a:gd name="connsiteY2" fmla="*/ 325234 h 1443567"/>
                  <a:gd name="connsiteX3" fmla="*/ 901120 w 1443567"/>
                  <a:gd name="connsiteY3" fmla="*/ 345397 h 1443567"/>
                  <a:gd name="connsiteX4" fmla="*/ 1188903 w 1443567"/>
                  <a:gd name="connsiteY4" fmla="*/ 216826 h 1443567"/>
                  <a:gd name="connsiteX5" fmla="*/ 1224014 w 1443567"/>
                  <a:gd name="connsiteY5" fmla="*/ 226652 h 1443567"/>
                  <a:gd name="connsiteX6" fmla="*/ 851620 w 1443567"/>
                  <a:gd name="connsiteY6" fmla="*/ 851670 h 1443567"/>
                  <a:gd name="connsiteX7" fmla="*/ 261713 w 1443567"/>
                  <a:gd name="connsiteY7" fmla="*/ 1233890 h 1443567"/>
                  <a:gd name="connsiteX8" fmla="*/ 226602 w 1443567"/>
                  <a:gd name="connsiteY8" fmla="*/ 1224064 h 1443567"/>
                  <a:gd name="connsiteX9" fmla="*/ 344974 w 1443567"/>
                  <a:gd name="connsiteY9" fmla="*/ 900472 h 1443567"/>
                  <a:gd name="connsiteX10" fmla="*/ 325183 w 1443567"/>
                  <a:gd name="connsiteY10" fmla="*/ 848411 h 1443567"/>
                  <a:gd name="connsiteX11" fmla="*/ 193679 w 1443567"/>
                  <a:gd name="connsiteY11" fmla="*/ 1256987 h 1443567"/>
                  <a:gd name="connsiteX12" fmla="*/ 261713 w 1443567"/>
                  <a:gd name="connsiteY12" fmla="*/ 1280456 h 1443567"/>
                  <a:gd name="connsiteX13" fmla="*/ 884543 w 1443567"/>
                  <a:gd name="connsiteY13" fmla="*/ 884593 h 1443567"/>
                  <a:gd name="connsiteX14" fmla="*/ 1256890 w 1443567"/>
                  <a:gd name="connsiteY14" fmla="*/ 193729 h 14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3567" h="1443567">
                    <a:moveTo>
                      <a:pt x="1256890" y="193729"/>
                    </a:moveTo>
                    <a:cubicBezTo>
                      <a:pt x="1240964" y="177803"/>
                      <a:pt x="1217821" y="170260"/>
                      <a:pt x="1188856" y="170260"/>
                    </a:cubicBezTo>
                    <a:cubicBezTo>
                      <a:pt x="1109553" y="170260"/>
                      <a:pt x="986384" y="227304"/>
                      <a:pt x="848360" y="325234"/>
                    </a:cubicBezTo>
                    <a:cubicBezTo>
                      <a:pt x="866475" y="330868"/>
                      <a:pt x="884124" y="337434"/>
                      <a:pt x="901120" y="345397"/>
                    </a:cubicBezTo>
                    <a:cubicBezTo>
                      <a:pt x="1026012" y="260599"/>
                      <a:pt x="1129484" y="216826"/>
                      <a:pt x="1188903" y="216826"/>
                    </a:cubicBezTo>
                    <a:cubicBezTo>
                      <a:pt x="1200405" y="216826"/>
                      <a:pt x="1215865" y="218549"/>
                      <a:pt x="1224014" y="226652"/>
                    </a:cubicBezTo>
                    <a:cubicBezTo>
                      <a:pt x="1268113" y="270750"/>
                      <a:pt x="1179031" y="524260"/>
                      <a:pt x="851620" y="851670"/>
                    </a:cubicBezTo>
                    <a:cubicBezTo>
                      <a:pt x="600672" y="1102618"/>
                      <a:pt x="364905" y="1233890"/>
                      <a:pt x="261713" y="1233890"/>
                    </a:cubicBezTo>
                    <a:cubicBezTo>
                      <a:pt x="250164" y="1233890"/>
                      <a:pt x="234751" y="1232167"/>
                      <a:pt x="226602" y="1224064"/>
                    </a:cubicBezTo>
                    <a:cubicBezTo>
                      <a:pt x="197451" y="1194913"/>
                      <a:pt x="227114" y="1073747"/>
                      <a:pt x="344974" y="900472"/>
                    </a:cubicBezTo>
                    <a:cubicBezTo>
                      <a:pt x="337198" y="883708"/>
                      <a:pt x="330725" y="866292"/>
                      <a:pt x="325183" y="848411"/>
                    </a:cubicBezTo>
                    <a:cubicBezTo>
                      <a:pt x="191444" y="1036866"/>
                      <a:pt x="134260" y="1197521"/>
                      <a:pt x="193679" y="1256987"/>
                    </a:cubicBezTo>
                    <a:cubicBezTo>
                      <a:pt x="209605" y="1272913"/>
                      <a:pt x="232748" y="1280456"/>
                      <a:pt x="261713" y="1280456"/>
                    </a:cubicBezTo>
                    <a:cubicBezTo>
                      <a:pt x="392984" y="1280456"/>
                      <a:pt x="644026" y="1125063"/>
                      <a:pt x="884543" y="884593"/>
                    </a:cubicBezTo>
                    <a:cubicBezTo>
                      <a:pt x="1178099" y="590990"/>
                      <a:pt x="1344808" y="281694"/>
                      <a:pt x="1256890" y="193729"/>
                    </a:cubicBezTo>
                    <a:close/>
                  </a:path>
                </a:pathLst>
              </a:custGeom>
              <a:solidFill>
                <a:srgbClr val="0078D7"/>
              </a:solidFill>
              <a:ln w="46434" cap="flat">
                <a:noFill/>
                <a:prstDash val="solid"/>
                <a:miter/>
              </a:ln>
            </p:spPr>
            <p:txBody>
              <a:bodyPr rtlCol="0" anchor="ctr"/>
              <a:lstStyle/>
              <a:p>
                <a:endParaRPr lang="en-US" sz="1200"/>
              </a:p>
            </p:txBody>
          </p:sp>
          <p:sp>
            <p:nvSpPr>
              <p:cNvPr id="125" name="Freeform: Shape 124">
                <a:extLst>
                  <a:ext uri="{FF2B5EF4-FFF2-40B4-BE49-F238E27FC236}">
                    <a16:creationId xmlns:a16="http://schemas.microsoft.com/office/drawing/2014/main" id="{0CF079AB-E653-4671-A46F-25981300D81C}"/>
                  </a:ext>
                </a:extLst>
              </p:cNvPr>
              <p:cNvSpPr/>
              <p:nvPr/>
            </p:nvSpPr>
            <p:spPr>
              <a:xfrm>
                <a:off x="10248501" y="926701"/>
                <a:ext cx="698501" cy="698501"/>
              </a:xfrm>
              <a:custGeom>
                <a:avLst/>
                <a:gdLst>
                  <a:gd name="connsiteX0" fmla="*/ 356526 w 698500"/>
                  <a:gd name="connsiteY0" fmla="*/ 170260 h 698500"/>
                  <a:gd name="connsiteX1" fmla="*/ 170260 w 698500"/>
                  <a:gd name="connsiteY1" fmla="*/ 356526 h 698500"/>
                  <a:gd name="connsiteX2" fmla="*/ 356526 w 698500"/>
                  <a:gd name="connsiteY2" fmla="*/ 542793 h 698500"/>
                  <a:gd name="connsiteX3" fmla="*/ 542793 w 698500"/>
                  <a:gd name="connsiteY3" fmla="*/ 356526 h 698500"/>
                  <a:gd name="connsiteX4" fmla="*/ 356526 w 698500"/>
                  <a:gd name="connsiteY4" fmla="*/ 170260 h 698500"/>
                  <a:gd name="connsiteX5" fmla="*/ 356526 w 698500"/>
                  <a:gd name="connsiteY5" fmla="*/ 17026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56526" y="170260"/>
                    </a:moveTo>
                    <a:cubicBezTo>
                      <a:pt x="356526" y="273125"/>
                      <a:pt x="273125" y="356526"/>
                      <a:pt x="170260" y="356526"/>
                    </a:cubicBezTo>
                    <a:cubicBezTo>
                      <a:pt x="273125" y="356526"/>
                      <a:pt x="356526" y="439927"/>
                      <a:pt x="356526" y="542793"/>
                    </a:cubicBezTo>
                    <a:cubicBezTo>
                      <a:pt x="356526" y="439927"/>
                      <a:pt x="439927" y="356526"/>
                      <a:pt x="542793" y="356526"/>
                    </a:cubicBezTo>
                    <a:cubicBezTo>
                      <a:pt x="439927" y="356526"/>
                      <a:pt x="356526" y="273125"/>
                      <a:pt x="356526" y="170260"/>
                    </a:cubicBezTo>
                    <a:lnTo>
                      <a:pt x="356526" y="170260"/>
                    </a:lnTo>
                    <a:close/>
                  </a:path>
                </a:pathLst>
              </a:custGeom>
              <a:solidFill>
                <a:srgbClr val="0078D7"/>
              </a:solidFill>
              <a:ln w="46434" cap="flat">
                <a:noFill/>
                <a:prstDash val="solid"/>
                <a:miter/>
              </a:ln>
            </p:spPr>
            <p:txBody>
              <a:bodyPr rtlCol="0" anchor="ctr"/>
              <a:lstStyle/>
              <a:p>
                <a:endParaRPr lang="en-US" sz="1200"/>
              </a:p>
            </p:txBody>
          </p:sp>
          <p:sp>
            <p:nvSpPr>
              <p:cNvPr id="126" name="Freeform: Shape 125">
                <a:extLst>
                  <a:ext uri="{FF2B5EF4-FFF2-40B4-BE49-F238E27FC236}">
                    <a16:creationId xmlns:a16="http://schemas.microsoft.com/office/drawing/2014/main" id="{DCD757C5-3768-460D-B20B-A0D168079C7B}"/>
                  </a:ext>
                </a:extLst>
              </p:cNvPr>
              <p:cNvSpPr/>
              <p:nvPr/>
            </p:nvSpPr>
            <p:spPr>
              <a:xfrm>
                <a:off x="11086702" y="1764902"/>
                <a:ext cx="605367" cy="605367"/>
              </a:xfrm>
              <a:custGeom>
                <a:avLst/>
                <a:gdLst>
                  <a:gd name="connsiteX0" fmla="*/ 309960 w 605367"/>
                  <a:gd name="connsiteY0" fmla="*/ 170260 h 605367"/>
                  <a:gd name="connsiteX1" fmla="*/ 170260 w 605367"/>
                  <a:gd name="connsiteY1" fmla="*/ 309960 h 605367"/>
                  <a:gd name="connsiteX2" fmla="*/ 309960 w 605367"/>
                  <a:gd name="connsiteY2" fmla="*/ 449660 h 605367"/>
                  <a:gd name="connsiteX3" fmla="*/ 449660 w 605367"/>
                  <a:gd name="connsiteY3" fmla="*/ 309960 h 605367"/>
                  <a:gd name="connsiteX4" fmla="*/ 309960 w 605367"/>
                  <a:gd name="connsiteY4" fmla="*/ 170260 h 605367"/>
                  <a:gd name="connsiteX5" fmla="*/ 309960 w 605367"/>
                  <a:gd name="connsiteY5" fmla="*/ 17026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367" h="605367">
                    <a:moveTo>
                      <a:pt x="309960" y="170260"/>
                    </a:moveTo>
                    <a:cubicBezTo>
                      <a:pt x="309960" y="247421"/>
                      <a:pt x="247421" y="309960"/>
                      <a:pt x="170260" y="309960"/>
                    </a:cubicBezTo>
                    <a:cubicBezTo>
                      <a:pt x="247421" y="309960"/>
                      <a:pt x="309960" y="372499"/>
                      <a:pt x="309960" y="449660"/>
                    </a:cubicBezTo>
                    <a:cubicBezTo>
                      <a:pt x="309960" y="372499"/>
                      <a:pt x="372499" y="309960"/>
                      <a:pt x="449660" y="309960"/>
                    </a:cubicBezTo>
                    <a:cubicBezTo>
                      <a:pt x="372499" y="309960"/>
                      <a:pt x="309960" y="247421"/>
                      <a:pt x="309960" y="170260"/>
                    </a:cubicBezTo>
                    <a:lnTo>
                      <a:pt x="309960" y="170260"/>
                    </a:lnTo>
                    <a:close/>
                  </a:path>
                </a:pathLst>
              </a:custGeom>
              <a:solidFill>
                <a:srgbClr val="0078D7"/>
              </a:solidFill>
              <a:ln w="46434" cap="flat">
                <a:noFill/>
                <a:prstDash val="solid"/>
                <a:miter/>
              </a:ln>
            </p:spPr>
            <p:txBody>
              <a:bodyPr rtlCol="0" anchor="ctr"/>
              <a:lstStyle/>
              <a:p>
                <a:endParaRPr lang="en-US" sz="1200"/>
              </a:p>
            </p:txBody>
          </p:sp>
          <p:sp>
            <p:nvSpPr>
              <p:cNvPr id="127" name="Freeform: Shape 126">
                <a:extLst>
                  <a:ext uri="{FF2B5EF4-FFF2-40B4-BE49-F238E27FC236}">
                    <a16:creationId xmlns:a16="http://schemas.microsoft.com/office/drawing/2014/main" id="{0AC3B92D-F334-4688-989D-807C411DD26B}"/>
                  </a:ext>
                </a:extLst>
              </p:cNvPr>
              <p:cNvSpPr/>
              <p:nvPr/>
            </p:nvSpPr>
            <p:spPr>
              <a:xfrm>
                <a:off x="10434768" y="1415652"/>
                <a:ext cx="651934" cy="651934"/>
              </a:xfrm>
              <a:custGeom>
                <a:avLst/>
                <a:gdLst>
                  <a:gd name="connsiteX0" fmla="*/ 386283 w 651933"/>
                  <a:gd name="connsiteY0" fmla="*/ 295710 h 651933"/>
                  <a:gd name="connsiteX1" fmla="*/ 371055 w 651933"/>
                  <a:gd name="connsiteY1" fmla="*/ 295710 h 651933"/>
                  <a:gd name="connsiteX2" fmla="*/ 373896 w 651933"/>
                  <a:gd name="connsiteY2" fmla="*/ 271961 h 651933"/>
                  <a:gd name="connsiteX3" fmla="*/ 272194 w 651933"/>
                  <a:gd name="connsiteY3" fmla="*/ 170260 h 651933"/>
                  <a:gd name="connsiteX4" fmla="*/ 177058 w 651933"/>
                  <a:gd name="connsiteY4" fmla="*/ 170260 h 651933"/>
                  <a:gd name="connsiteX5" fmla="*/ 170260 w 651933"/>
                  <a:gd name="connsiteY5" fmla="*/ 240110 h 651933"/>
                  <a:gd name="connsiteX6" fmla="*/ 275407 w 651933"/>
                  <a:gd name="connsiteY6" fmla="*/ 499160 h 651933"/>
                  <a:gd name="connsiteX7" fmla="*/ 386283 w 651933"/>
                  <a:gd name="connsiteY7" fmla="*/ 499160 h 651933"/>
                  <a:gd name="connsiteX8" fmla="*/ 487984 w 651933"/>
                  <a:gd name="connsiteY8" fmla="*/ 397458 h 651933"/>
                  <a:gd name="connsiteX9" fmla="*/ 386283 w 651933"/>
                  <a:gd name="connsiteY9" fmla="*/ 295710 h 65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33" h="651933">
                    <a:moveTo>
                      <a:pt x="386283" y="295710"/>
                    </a:moveTo>
                    <a:lnTo>
                      <a:pt x="371055" y="295710"/>
                    </a:lnTo>
                    <a:cubicBezTo>
                      <a:pt x="372964" y="288120"/>
                      <a:pt x="373896" y="280483"/>
                      <a:pt x="373896" y="271961"/>
                    </a:cubicBezTo>
                    <a:cubicBezTo>
                      <a:pt x="373896" y="215848"/>
                      <a:pt x="328260" y="170260"/>
                      <a:pt x="272194" y="170260"/>
                    </a:cubicBezTo>
                    <a:lnTo>
                      <a:pt x="177058" y="170260"/>
                    </a:lnTo>
                    <a:cubicBezTo>
                      <a:pt x="172728" y="192891"/>
                      <a:pt x="170260" y="216221"/>
                      <a:pt x="170260" y="240110"/>
                    </a:cubicBezTo>
                    <a:cubicBezTo>
                      <a:pt x="170260" y="340880"/>
                      <a:pt x="210447" y="432104"/>
                      <a:pt x="275407" y="499160"/>
                    </a:cubicBezTo>
                    <a:lnTo>
                      <a:pt x="386283" y="499160"/>
                    </a:lnTo>
                    <a:cubicBezTo>
                      <a:pt x="442395" y="499160"/>
                      <a:pt x="487984" y="453525"/>
                      <a:pt x="487984" y="397458"/>
                    </a:cubicBezTo>
                    <a:cubicBezTo>
                      <a:pt x="487984" y="341346"/>
                      <a:pt x="442349" y="295710"/>
                      <a:pt x="386283" y="295710"/>
                    </a:cubicBezTo>
                    <a:close/>
                  </a:path>
                </a:pathLst>
              </a:custGeom>
              <a:solidFill>
                <a:srgbClr val="59B4D9"/>
              </a:solidFill>
              <a:ln w="46434" cap="flat">
                <a:noFill/>
                <a:prstDash val="solid"/>
                <a:miter/>
              </a:ln>
            </p:spPr>
            <p:txBody>
              <a:bodyPr rtlCol="0" anchor="ctr"/>
              <a:lstStyle/>
              <a:p>
                <a:endParaRPr lang="en-US" sz="1200"/>
              </a:p>
            </p:txBody>
          </p:sp>
          <p:sp>
            <p:nvSpPr>
              <p:cNvPr id="128" name="Freeform: Shape 127">
                <a:extLst>
                  <a:ext uri="{FF2B5EF4-FFF2-40B4-BE49-F238E27FC236}">
                    <a16:creationId xmlns:a16="http://schemas.microsoft.com/office/drawing/2014/main" id="{BEFD8468-0EE4-428A-88BE-208B5306F4C6}"/>
                  </a:ext>
                </a:extLst>
              </p:cNvPr>
              <p:cNvSpPr/>
              <p:nvPr/>
            </p:nvSpPr>
            <p:spPr>
              <a:xfrm>
                <a:off x="10900482" y="1538355"/>
                <a:ext cx="372534" cy="372534"/>
              </a:xfrm>
              <a:custGeom>
                <a:avLst/>
                <a:gdLst>
                  <a:gd name="connsiteX0" fmla="*/ 170260 w 372533"/>
                  <a:gd name="connsiteY0" fmla="*/ 211052 h 372533"/>
                  <a:gd name="connsiteX1" fmla="*/ 170492 w 372533"/>
                  <a:gd name="connsiteY1" fmla="*/ 210819 h 372533"/>
                  <a:gd name="connsiteX2" fmla="*/ 209934 w 372533"/>
                  <a:gd name="connsiteY2" fmla="*/ 170260 h 372533"/>
                  <a:gd name="connsiteX3" fmla="*/ 170260 w 372533"/>
                  <a:gd name="connsiteY3" fmla="*/ 211052 h 372533"/>
                </a:gdLst>
                <a:ahLst/>
                <a:cxnLst>
                  <a:cxn ang="0">
                    <a:pos x="connsiteX0" y="connsiteY0"/>
                  </a:cxn>
                  <a:cxn ang="0">
                    <a:pos x="connsiteX1" y="connsiteY1"/>
                  </a:cxn>
                  <a:cxn ang="0">
                    <a:pos x="connsiteX2" y="connsiteY2"/>
                  </a:cxn>
                  <a:cxn ang="0">
                    <a:pos x="connsiteX3" y="connsiteY3"/>
                  </a:cxn>
                </a:cxnLst>
                <a:rect l="l" t="t" r="r" b="b"/>
                <a:pathLst>
                  <a:path w="372533" h="372533">
                    <a:moveTo>
                      <a:pt x="170260" y="211052"/>
                    </a:moveTo>
                    <a:cubicBezTo>
                      <a:pt x="170353" y="210959"/>
                      <a:pt x="170399" y="210912"/>
                      <a:pt x="170492" y="210819"/>
                    </a:cubicBezTo>
                    <a:cubicBezTo>
                      <a:pt x="184276" y="197035"/>
                      <a:pt x="197129" y="183624"/>
                      <a:pt x="209934" y="170260"/>
                    </a:cubicBezTo>
                    <a:cubicBezTo>
                      <a:pt x="192565" y="179014"/>
                      <a:pt x="178502" y="193357"/>
                      <a:pt x="170260" y="211052"/>
                    </a:cubicBezTo>
                    <a:close/>
                  </a:path>
                </a:pathLst>
              </a:custGeom>
              <a:solidFill>
                <a:srgbClr val="59B4D9"/>
              </a:solidFill>
              <a:ln w="46434" cap="flat">
                <a:noFill/>
                <a:prstDash val="solid"/>
                <a:miter/>
              </a:ln>
            </p:spPr>
            <p:txBody>
              <a:bodyPr rtlCol="0" anchor="ctr"/>
              <a:lstStyle/>
              <a:p>
                <a:endParaRPr lang="en-US" sz="1200"/>
              </a:p>
            </p:txBody>
          </p:sp>
          <p:sp>
            <p:nvSpPr>
              <p:cNvPr id="129" name="Freeform: Shape 128">
                <a:extLst>
                  <a:ext uri="{FF2B5EF4-FFF2-40B4-BE49-F238E27FC236}">
                    <a16:creationId xmlns:a16="http://schemas.microsoft.com/office/drawing/2014/main" id="{F721D3D7-04D9-4C02-BE70-85A77C021384}"/>
                  </a:ext>
                </a:extLst>
              </p:cNvPr>
              <p:cNvSpPr/>
              <p:nvPr/>
            </p:nvSpPr>
            <p:spPr>
              <a:xfrm>
                <a:off x="10867652" y="1528762"/>
                <a:ext cx="605367" cy="605367"/>
              </a:xfrm>
              <a:custGeom>
                <a:avLst/>
                <a:gdLst>
                  <a:gd name="connsiteX0" fmla="*/ 302090 w 605367"/>
                  <a:gd name="connsiteY0" fmla="*/ 319180 h 605367"/>
                  <a:gd name="connsiteX1" fmla="*/ 170260 w 605367"/>
                  <a:gd name="connsiteY1" fmla="*/ 441743 h 605367"/>
                  <a:gd name="connsiteX2" fmla="*/ 230983 w 605367"/>
                  <a:gd name="connsiteY2" fmla="*/ 466889 h 605367"/>
                  <a:gd name="connsiteX3" fmla="*/ 261949 w 605367"/>
                  <a:gd name="connsiteY3" fmla="*/ 466889 h 605367"/>
                  <a:gd name="connsiteX4" fmla="*/ 479695 w 605367"/>
                  <a:gd name="connsiteY4" fmla="*/ 170260 h 605367"/>
                  <a:gd name="connsiteX5" fmla="*/ 439136 w 605367"/>
                  <a:gd name="connsiteY5" fmla="*/ 170260 h 605367"/>
                  <a:gd name="connsiteX6" fmla="*/ 302090 w 605367"/>
                  <a:gd name="connsiteY6" fmla="*/ 31918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367" h="605367">
                    <a:moveTo>
                      <a:pt x="302090" y="319180"/>
                    </a:moveTo>
                    <a:cubicBezTo>
                      <a:pt x="258503" y="362766"/>
                      <a:pt x="214312" y="403698"/>
                      <a:pt x="170260" y="441743"/>
                    </a:cubicBezTo>
                    <a:cubicBezTo>
                      <a:pt x="185906" y="457250"/>
                      <a:pt x="207373" y="466889"/>
                      <a:pt x="230983" y="466889"/>
                    </a:cubicBezTo>
                    <a:lnTo>
                      <a:pt x="261949" y="466889"/>
                    </a:lnTo>
                    <a:cubicBezTo>
                      <a:pt x="379251" y="414316"/>
                      <a:pt x="464328" y="303021"/>
                      <a:pt x="479695" y="170260"/>
                    </a:cubicBezTo>
                    <a:lnTo>
                      <a:pt x="439136" y="170260"/>
                    </a:lnTo>
                    <a:cubicBezTo>
                      <a:pt x="396155" y="220924"/>
                      <a:pt x="350147" y="271076"/>
                      <a:pt x="302090" y="319180"/>
                    </a:cubicBezTo>
                    <a:close/>
                  </a:path>
                </a:pathLst>
              </a:custGeom>
              <a:solidFill>
                <a:srgbClr val="59B4D9"/>
              </a:solidFill>
              <a:ln w="46434" cap="flat">
                <a:noFill/>
                <a:prstDash val="solid"/>
                <a:miter/>
              </a:ln>
            </p:spPr>
            <p:txBody>
              <a:bodyPr rtlCol="0" anchor="ctr"/>
              <a:lstStyle/>
              <a:p>
                <a:endParaRPr lang="en-US" sz="1200"/>
              </a:p>
            </p:txBody>
          </p:sp>
          <p:sp>
            <p:nvSpPr>
              <p:cNvPr id="130" name="Freeform: Shape 129">
                <a:extLst>
                  <a:ext uri="{FF2B5EF4-FFF2-40B4-BE49-F238E27FC236}">
                    <a16:creationId xmlns:a16="http://schemas.microsoft.com/office/drawing/2014/main" id="{BCAE7E73-4BAB-4233-9A41-9DCAE572A265}"/>
                  </a:ext>
                </a:extLst>
              </p:cNvPr>
              <p:cNvSpPr/>
              <p:nvPr/>
            </p:nvSpPr>
            <p:spPr>
              <a:xfrm>
                <a:off x="10731584" y="1150361"/>
                <a:ext cx="698501" cy="605367"/>
              </a:xfrm>
              <a:custGeom>
                <a:avLst/>
                <a:gdLst>
                  <a:gd name="connsiteX0" fmla="*/ 276758 w 698500"/>
                  <a:gd name="connsiteY0" fmla="*/ 469730 h 605367"/>
                  <a:gd name="connsiteX1" fmla="*/ 459579 w 698500"/>
                  <a:gd name="connsiteY1" fmla="*/ 469730 h 605367"/>
                  <a:gd name="connsiteX2" fmla="*/ 572363 w 698500"/>
                  <a:gd name="connsiteY2" fmla="*/ 326631 h 605367"/>
                  <a:gd name="connsiteX3" fmla="*/ 407936 w 698500"/>
                  <a:gd name="connsiteY3" fmla="*/ 170260 h 605367"/>
                  <a:gd name="connsiteX4" fmla="*/ 387028 w 698500"/>
                  <a:gd name="connsiteY4" fmla="*/ 170260 h 605367"/>
                  <a:gd name="connsiteX5" fmla="*/ 318575 w 698500"/>
                  <a:gd name="connsiteY5" fmla="*/ 238713 h 605367"/>
                  <a:gd name="connsiteX6" fmla="*/ 321415 w 698500"/>
                  <a:gd name="connsiteY6" fmla="*/ 256780 h 605367"/>
                  <a:gd name="connsiteX7" fmla="*/ 277689 w 698500"/>
                  <a:gd name="connsiteY7" fmla="*/ 256780 h 605367"/>
                  <a:gd name="connsiteX8" fmla="*/ 170260 w 698500"/>
                  <a:gd name="connsiteY8" fmla="*/ 363232 h 605367"/>
                  <a:gd name="connsiteX9" fmla="*/ 276758 w 698500"/>
                  <a:gd name="connsiteY9" fmla="*/ 46973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8500" h="605367">
                    <a:moveTo>
                      <a:pt x="276758" y="469730"/>
                    </a:moveTo>
                    <a:lnTo>
                      <a:pt x="459579" y="469730"/>
                    </a:lnTo>
                    <a:cubicBezTo>
                      <a:pt x="504189" y="418181"/>
                      <a:pt x="541489" y="370357"/>
                      <a:pt x="572363" y="326631"/>
                    </a:cubicBezTo>
                    <a:cubicBezTo>
                      <a:pt x="535156" y="259016"/>
                      <a:pt x="477740" y="204020"/>
                      <a:pt x="407936" y="170260"/>
                    </a:cubicBezTo>
                    <a:lnTo>
                      <a:pt x="387028" y="170260"/>
                    </a:lnTo>
                    <a:cubicBezTo>
                      <a:pt x="348983" y="170260"/>
                      <a:pt x="318575" y="200668"/>
                      <a:pt x="318575" y="238713"/>
                    </a:cubicBezTo>
                    <a:cubicBezTo>
                      <a:pt x="318575" y="244394"/>
                      <a:pt x="319506" y="251053"/>
                      <a:pt x="321415" y="256780"/>
                    </a:cubicBezTo>
                    <a:lnTo>
                      <a:pt x="277689" y="256780"/>
                    </a:lnTo>
                    <a:cubicBezTo>
                      <a:pt x="217804" y="256780"/>
                      <a:pt x="170260" y="304325"/>
                      <a:pt x="170260" y="363232"/>
                    </a:cubicBezTo>
                    <a:cubicBezTo>
                      <a:pt x="170260" y="422139"/>
                      <a:pt x="217804" y="469730"/>
                      <a:pt x="276758" y="469730"/>
                    </a:cubicBezTo>
                    <a:close/>
                  </a:path>
                </a:pathLst>
              </a:custGeom>
              <a:solidFill>
                <a:srgbClr val="59B4D9"/>
              </a:solidFill>
              <a:ln w="46434" cap="flat">
                <a:noFill/>
                <a:prstDash val="solid"/>
                <a:miter/>
              </a:ln>
            </p:spPr>
            <p:txBody>
              <a:bodyPr rtlCol="0" anchor="ctr"/>
              <a:lstStyle/>
              <a:p>
                <a:endParaRPr lang="en-US" sz="1200"/>
              </a:p>
            </p:txBody>
          </p:sp>
        </p:grpSp>
        <p:sp>
          <p:nvSpPr>
            <p:cNvPr id="48" name="Rectangle: Rounded Corners 68">
              <a:extLst>
                <a:ext uri="{FF2B5EF4-FFF2-40B4-BE49-F238E27FC236}">
                  <a16:creationId xmlns:a16="http://schemas.microsoft.com/office/drawing/2014/main" id="{517D1C8C-D085-4CB3-9798-89967DD1C6CD}"/>
                </a:ext>
              </a:extLst>
            </p:cNvPr>
            <p:cNvSpPr/>
            <p:nvPr/>
          </p:nvSpPr>
          <p:spPr bwMode="auto">
            <a:xfrm>
              <a:off x="4459468" y="3862542"/>
              <a:ext cx="3658227" cy="1751995"/>
            </a:xfrm>
            <a:prstGeom prst="roundRect">
              <a:avLst>
                <a:gd name="adj" fmla="val 3125"/>
              </a:avLst>
            </a:prstGeom>
            <a:solidFill>
              <a:srgbClr val="0F78D4">
                <a:alpha val="1000"/>
              </a:srgbClr>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49" name="Title 1">
              <a:extLst>
                <a:ext uri="{FF2B5EF4-FFF2-40B4-BE49-F238E27FC236}">
                  <a16:creationId xmlns:a16="http://schemas.microsoft.com/office/drawing/2014/main" id="{EEF1D79B-8E8F-44C1-9075-EDC2DD15FE8B}"/>
                </a:ext>
              </a:extLst>
            </p:cNvPr>
            <p:cNvSpPr txBox="1">
              <a:spLocks/>
            </p:cNvSpPr>
            <p:nvPr/>
          </p:nvSpPr>
          <p:spPr>
            <a:xfrm>
              <a:off x="4459468" y="3604456"/>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sz="1200" err="1">
                  <a:solidFill>
                    <a:srgbClr val="000000"/>
                  </a:solidFill>
                </a:rPr>
                <a:t>VNet</a:t>
              </a:r>
              <a:endParaRPr lang="en-US" sz="1200">
                <a:solidFill>
                  <a:srgbClr val="000000"/>
                </a:solidFill>
              </a:endParaRPr>
            </a:p>
          </p:txBody>
        </p:sp>
        <p:sp>
          <p:nvSpPr>
            <p:cNvPr id="50" name="Rectangle: Rounded Corners 68">
              <a:extLst>
                <a:ext uri="{FF2B5EF4-FFF2-40B4-BE49-F238E27FC236}">
                  <a16:creationId xmlns:a16="http://schemas.microsoft.com/office/drawing/2014/main" id="{14837588-50E8-4486-9A38-280BCD448240}"/>
                </a:ext>
              </a:extLst>
            </p:cNvPr>
            <p:cNvSpPr/>
            <p:nvPr/>
          </p:nvSpPr>
          <p:spPr bwMode="auto">
            <a:xfrm>
              <a:off x="4574552" y="4284018"/>
              <a:ext cx="1549530" cy="120830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1" name="Title 1">
              <a:extLst>
                <a:ext uri="{FF2B5EF4-FFF2-40B4-BE49-F238E27FC236}">
                  <a16:creationId xmlns:a16="http://schemas.microsoft.com/office/drawing/2014/main" id="{0D01A2DE-3C1C-4718-A5C5-38AD6711E92C}"/>
                </a:ext>
              </a:extLst>
            </p:cNvPr>
            <p:cNvSpPr txBox="1">
              <a:spLocks/>
            </p:cNvSpPr>
            <p:nvPr/>
          </p:nvSpPr>
          <p:spPr>
            <a:xfrm>
              <a:off x="4779461" y="4026350"/>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Node</a:t>
              </a:r>
            </a:p>
          </p:txBody>
        </p:sp>
        <p:sp>
          <p:nvSpPr>
            <p:cNvPr id="52" name="Rectangle: Rounded Corners 68">
              <a:extLst>
                <a:ext uri="{FF2B5EF4-FFF2-40B4-BE49-F238E27FC236}">
                  <a16:creationId xmlns:a16="http://schemas.microsoft.com/office/drawing/2014/main" id="{EFB6136F-846B-43E0-95F7-05813D9F7B63}"/>
                </a:ext>
              </a:extLst>
            </p:cNvPr>
            <p:cNvSpPr/>
            <p:nvPr/>
          </p:nvSpPr>
          <p:spPr bwMode="auto">
            <a:xfrm>
              <a:off x="6452767" y="4284018"/>
              <a:ext cx="1549842" cy="120830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3" name="Title 1">
              <a:extLst>
                <a:ext uri="{FF2B5EF4-FFF2-40B4-BE49-F238E27FC236}">
                  <a16:creationId xmlns:a16="http://schemas.microsoft.com/office/drawing/2014/main" id="{F43307E4-1086-48A0-B0E3-0A94B7A69318}"/>
                </a:ext>
              </a:extLst>
            </p:cNvPr>
            <p:cNvSpPr txBox="1">
              <a:spLocks/>
            </p:cNvSpPr>
            <p:nvPr/>
          </p:nvSpPr>
          <p:spPr>
            <a:xfrm>
              <a:off x="6608852" y="4026350"/>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Node</a:t>
              </a:r>
            </a:p>
          </p:txBody>
        </p:sp>
        <p:sp>
          <p:nvSpPr>
            <p:cNvPr id="54" name="Rectangle: Rounded Corners 68">
              <a:extLst>
                <a:ext uri="{FF2B5EF4-FFF2-40B4-BE49-F238E27FC236}">
                  <a16:creationId xmlns:a16="http://schemas.microsoft.com/office/drawing/2014/main" id="{19336AEF-3D46-4843-80F7-C962E963BA92}"/>
                </a:ext>
              </a:extLst>
            </p:cNvPr>
            <p:cNvSpPr/>
            <p:nvPr/>
          </p:nvSpPr>
          <p:spPr bwMode="auto">
            <a:xfrm>
              <a:off x="4943929" y="4660935"/>
              <a:ext cx="1106482" cy="721511"/>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5" name="Title 1">
              <a:extLst>
                <a:ext uri="{FF2B5EF4-FFF2-40B4-BE49-F238E27FC236}">
                  <a16:creationId xmlns:a16="http://schemas.microsoft.com/office/drawing/2014/main" id="{4A231E16-7B9E-47B5-9095-4E9D0D6FF062}"/>
                </a:ext>
              </a:extLst>
            </p:cNvPr>
            <p:cNvSpPr txBox="1">
              <a:spLocks/>
            </p:cNvSpPr>
            <p:nvPr/>
          </p:nvSpPr>
          <p:spPr>
            <a:xfrm>
              <a:off x="5259703" y="4403652"/>
              <a:ext cx="47493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Pod</a:t>
              </a:r>
            </a:p>
          </p:txBody>
        </p:sp>
        <p:sp>
          <p:nvSpPr>
            <p:cNvPr id="56" name="Rectangle: Rounded Corners 68">
              <a:extLst>
                <a:ext uri="{FF2B5EF4-FFF2-40B4-BE49-F238E27FC236}">
                  <a16:creationId xmlns:a16="http://schemas.microsoft.com/office/drawing/2014/main" id="{6013D8BE-617E-407F-8AA9-5F7586F1FEBF}"/>
                </a:ext>
              </a:extLst>
            </p:cNvPr>
            <p:cNvSpPr/>
            <p:nvPr/>
          </p:nvSpPr>
          <p:spPr bwMode="auto">
            <a:xfrm>
              <a:off x="6533504" y="4660935"/>
              <a:ext cx="1388369" cy="721511"/>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7" name="Title 1">
              <a:extLst>
                <a:ext uri="{FF2B5EF4-FFF2-40B4-BE49-F238E27FC236}">
                  <a16:creationId xmlns:a16="http://schemas.microsoft.com/office/drawing/2014/main" id="{FD288B66-4FE1-4F82-8978-3C892EA78FC8}"/>
                </a:ext>
              </a:extLst>
            </p:cNvPr>
            <p:cNvSpPr txBox="1">
              <a:spLocks/>
            </p:cNvSpPr>
            <p:nvPr/>
          </p:nvSpPr>
          <p:spPr>
            <a:xfrm>
              <a:off x="6990467" y="4403652"/>
              <a:ext cx="474441"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sz="1200">
                  <a:solidFill>
                    <a:srgbClr val="000000"/>
                  </a:solidFill>
                </a:rPr>
                <a:t>Pod</a:t>
              </a:r>
            </a:p>
          </p:txBody>
        </p:sp>
        <p:sp>
          <p:nvSpPr>
            <p:cNvPr id="58" name="Rectangle: Rounded Corners 68">
              <a:extLst>
                <a:ext uri="{FF2B5EF4-FFF2-40B4-BE49-F238E27FC236}">
                  <a16:creationId xmlns:a16="http://schemas.microsoft.com/office/drawing/2014/main" id="{CDADEEC4-4C85-42C6-B654-4B9A540A86C4}"/>
                </a:ext>
              </a:extLst>
            </p:cNvPr>
            <p:cNvSpPr/>
            <p:nvPr/>
          </p:nvSpPr>
          <p:spPr bwMode="auto">
            <a:xfrm>
              <a:off x="4656931" y="4841847"/>
              <a:ext cx="385372" cy="38537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17" name="Freeform: Shape 93">
              <a:extLst>
                <a:ext uri="{FF2B5EF4-FFF2-40B4-BE49-F238E27FC236}">
                  <a16:creationId xmlns:a16="http://schemas.microsoft.com/office/drawing/2014/main" id="{40151F74-AC28-4A9D-B05E-FE8F845C19DF}"/>
                </a:ext>
              </a:extLst>
            </p:cNvPr>
            <p:cNvSpPr/>
            <p:nvPr/>
          </p:nvSpPr>
          <p:spPr>
            <a:xfrm>
              <a:off x="4787371" y="4997214"/>
              <a:ext cx="58850" cy="102988"/>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solidFill>
              <a:srgbClr val="0078D4"/>
            </a:solid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18" name="Freeform: Shape 108">
              <a:extLst>
                <a:ext uri="{FF2B5EF4-FFF2-40B4-BE49-F238E27FC236}">
                  <a16:creationId xmlns:a16="http://schemas.microsoft.com/office/drawing/2014/main" id="{496CAD16-BFE0-4E6B-B7E0-7E5D506FAAC3}"/>
                </a:ext>
              </a:extLst>
            </p:cNvPr>
            <p:cNvSpPr/>
            <p:nvPr/>
          </p:nvSpPr>
          <p:spPr>
            <a:xfrm>
              <a:off x="4852452" y="4996506"/>
              <a:ext cx="58850" cy="102988"/>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solidFill>
              <a:srgbClr val="0078D4"/>
            </a:solid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19" name="Freeform: Shape 109">
              <a:extLst>
                <a:ext uri="{FF2B5EF4-FFF2-40B4-BE49-F238E27FC236}">
                  <a16:creationId xmlns:a16="http://schemas.microsoft.com/office/drawing/2014/main" id="{FDF33FA8-6681-44C7-97E3-477AEABE7F61}"/>
                </a:ext>
              </a:extLst>
            </p:cNvPr>
            <p:cNvSpPr/>
            <p:nvPr/>
          </p:nvSpPr>
          <p:spPr>
            <a:xfrm>
              <a:off x="4698805" y="4883722"/>
              <a:ext cx="301607" cy="301606"/>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solidFill>
              <a:srgbClr val="0078D4"/>
            </a:solidFill>
            <a:ln w="9525" cap="flat">
              <a:noFill/>
              <a:prstDash val="solid"/>
              <a:miter/>
            </a:ln>
          </p:spPr>
          <p:txBody>
            <a:bodyPr rtlCol="0" anchor="ctr"/>
            <a:lstStyle/>
            <a:p>
              <a:pPr defTabSz="896386">
                <a:defRPr/>
              </a:pPr>
              <a:endParaRPr lang="en-US" sz="1200">
                <a:solidFill>
                  <a:srgbClr val="505050"/>
                </a:solidFill>
                <a:latin typeface="Segoe UI"/>
              </a:endParaRPr>
            </a:p>
          </p:txBody>
        </p:sp>
        <p:cxnSp>
          <p:nvCxnSpPr>
            <p:cNvPr id="60" name="Straight Connector 59">
              <a:extLst>
                <a:ext uri="{FF2B5EF4-FFF2-40B4-BE49-F238E27FC236}">
                  <a16:creationId xmlns:a16="http://schemas.microsoft.com/office/drawing/2014/main" id="{3B71B5F8-5008-4DDC-B7D8-41D5CFE5C4B5}"/>
                </a:ext>
              </a:extLst>
            </p:cNvPr>
            <p:cNvCxnSpPr>
              <a:cxnSpLocks/>
            </p:cNvCxnSpPr>
            <p:nvPr/>
          </p:nvCxnSpPr>
          <p:spPr>
            <a:xfrm>
              <a:off x="3849600" y="5034533"/>
              <a:ext cx="806747" cy="0"/>
            </a:xfrm>
            <a:prstGeom prst="line">
              <a:avLst/>
            </a:prstGeom>
            <a:ln w="12700">
              <a:solidFill>
                <a:srgbClr val="0F78D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Title 1">
              <a:extLst>
                <a:ext uri="{FF2B5EF4-FFF2-40B4-BE49-F238E27FC236}">
                  <a16:creationId xmlns:a16="http://schemas.microsoft.com/office/drawing/2014/main" id="{F47FA2F1-8FC5-40A9-A041-80AEDF74B41E}"/>
                </a:ext>
              </a:extLst>
            </p:cNvPr>
            <p:cNvSpPr txBox="1">
              <a:spLocks/>
            </p:cNvSpPr>
            <p:nvPr/>
          </p:nvSpPr>
          <p:spPr>
            <a:xfrm>
              <a:off x="2545366" y="4942200"/>
              <a:ext cx="1237673"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sz="1200" err="1">
                  <a:solidFill>
                    <a:srgbClr val="000000"/>
                  </a:solidFill>
                </a:rPr>
                <a:t>AAD</a:t>
              </a:r>
              <a:r>
                <a:rPr lang="en-US" sz="1200">
                  <a:solidFill>
                    <a:srgbClr val="000000"/>
                  </a:solidFill>
                </a:rPr>
                <a:t> Pod Identity</a:t>
              </a:r>
            </a:p>
          </p:txBody>
        </p:sp>
        <p:cxnSp>
          <p:nvCxnSpPr>
            <p:cNvPr id="62" name="Connector: Elbow 61">
              <a:extLst>
                <a:ext uri="{FF2B5EF4-FFF2-40B4-BE49-F238E27FC236}">
                  <a16:creationId xmlns:a16="http://schemas.microsoft.com/office/drawing/2014/main" id="{58C2579A-770E-4AA9-8B7A-AA42E846D397}"/>
                </a:ext>
              </a:extLst>
            </p:cNvPr>
            <p:cNvCxnSpPr>
              <a:cxnSpLocks/>
              <a:stCxn id="113" idx="3"/>
              <a:endCxn id="58" idx="2"/>
            </p:cNvCxnSpPr>
            <p:nvPr/>
          </p:nvCxnSpPr>
          <p:spPr>
            <a:xfrm flipV="1">
              <a:off x="4494837" y="5227219"/>
              <a:ext cx="354780" cy="640080"/>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69EA2FC-9346-4952-9D0B-40E9CFE7E391}"/>
                </a:ext>
              </a:extLst>
            </p:cNvPr>
            <p:cNvCxnSpPr>
              <a:cxnSpLocks/>
              <a:stCxn id="50" idx="3"/>
              <a:endCxn id="52" idx="1"/>
            </p:cNvCxnSpPr>
            <p:nvPr/>
          </p:nvCxnSpPr>
          <p:spPr>
            <a:xfrm>
              <a:off x="6124082" y="4888172"/>
              <a:ext cx="328685"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CA0C8FC0-D504-4677-9201-37393E2D2BA7}"/>
                </a:ext>
              </a:extLst>
            </p:cNvPr>
            <p:cNvSpPr/>
            <p:nvPr/>
          </p:nvSpPr>
          <p:spPr bwMode="auto">
            <a:xfrm>
              <a:off x="4006020" y="5469912"/>
              <a:ext cx="523026" cy="523026"/>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pic>
          <p:nvPicPr>
            <p:cNvPr id="113" name="Picture 112" descr="A close up of a sign&#10;&#10;Description automatically generated">
              <a:extLst>
                <a:ext uri="{FF2B5EF4-FFF2-40B4-BE49-F238E27FC236}">
                  <a16:creationId xmlns:a16="http://schemas.microsoft.com/office/drawing/2014/main" id="{164B0E73-63FE-4860-B1DB-FDBD3F90BD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9271" y="5500501"/>
              <a:ext cx="445571" cy="445571"/>
            </a:xfrm>
            <a:prstGeom prst="rect">
              <a:avLst/>
            </a:prstGeom>
          </p:spPr>
        </p:pic>
        <p:sp>
          <p:nvSpPr>
            <p:cNvPr id="114" name="Title 1">
              <a:extLst>
                <a:ext uri="{FF2B5EF4-FFF2-40B4-BE49-F238E27FC236}">
                  <a16:creationId xmlns:a16="http://schemas.microsoft.com/office/drawing/2014/main" id="{2B0B11B9-0CF6-4CDA-8C78-7C6A72532DDD}"/>
                </a:ext>
              </a:extLst>
            </p:cNvPr>
            <p:cNvSpPr txBox="1">
              <a:spLocks/>
            </p:cNvSpPr>
            <p:nvPr/>
          </p:nvSpPr>
          <p:spPr>
            <a:xfrm>
              <a:off x="2947013" y="5637102"/>
              <a:ext cx="1018869"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sz="1200">
                  <a:solidFill>
                    <a:srgbClr val="000000"/>
                  </a:solidFill>
                </a:rPr>
                <a:t> Key Vault</a:t>
              </a:r>
            </a:p>
          </p:txBody>
        </p:sp>
        <p:grpSp>
          <p:nvGrpSpPr>
            <p:cNvPr id="14" name="Group 13">
              <a:extLst>
                <a:ext uri="{FF2B5EF4-FFF2-40B4-BE49-F238E27FC236}">
                  <a16:creationId xmlns:a16="http://schemas.microsoft.com/office/drawing/2014/main" id="{84331879-48C0-47FF-B204-B4F9B30D2457}"/>
                </a:ext>
              </a:extLst>
            </p:cNvPr>
            <p:cNvGrpSpPr/>
            <p:nvPr/>
          </p:nvGrpSpPr>
          <p:grpSpPr>
            <a:xfrm>
              <a:off x="2914857" y="3633500"/>
              <a:ext cx="962821" cy="1061373"/>
              <a:chOff x="3136057" y="3599129"/>
              <a:chExt cx="962821" cy="1061373"/>
            </a:xfrm>
          </p:grpSpPr>
          <p:sp>
            <p:nvSpPr>
              <p:cNvPr id="67" name="Title 1">
                <a:extLst>
                  <a:ext uri="{FF2B5EF4-FFF2-40B4-BE49-F238E27FC236}">
                    <a16:creationId xmlns:a16="http://schemas.microsoft.com/office/drawing/2014/main" id="{3D0698E1-7341-4AF1-BAED-06E3412A4B41}"/>
                  </a:ext>
                </a:extLst>
              </p:cNvPr>
              <p:cNvSpPr txBox="1">
                <a:spLocks/>
              </p:cNvSpPr>
              <p:nvPr/>
            </p:nvSpPr>
            <p:spPr>
              <a:xfrm>
                <a:off x="3136057" y="3599129"/>
                <a:ext cx="962821" cy="369332"/>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Active Directory</a:t>
                </a:r>
              </a:p>
            </p:txBody>
          </p:sp>
          <p:sp>
            <p:nvSpPr>
              <p:cNvPr id="108" name="Rectangle: Rounded Corners 68">
                <a:extLst>
                  <a:ext uri="{FF2B5EF4-FFF2-40B4-BE49-F238E27FC236}">
                    <a16:creationId xmlns:a16="http://schemas.microsoft.com/office/drawing/2014/main" id="{7C26A669-0F4D-4B3D-90C2-6C37D139E1DB}"/>
                  </a:ext>
                </a:extLst>
              </p:cNvPr>
              <p:cNvSpPr/>
              <p:nvPr/>
            </p:nvSpPr>
            <p:spPr bwMode="auto">
              <a:xfrm>
                <a:off x="3308049" y="4041669"/>
                <a:ext cx="618837" cy="61883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109" name="Group 108">
                <a:extLst>
                  <a:ext uri="{FF2B5EF4-FFF2-40B4-BE49-F238E27FC236}">
                    <a16:creationId xmlns:a16="http://schemas.microsoft.com/office/drawing/2014/main" id="{973C1388-B1B6-4CDF-A91D-23AF97EFF422}"/>
                  </a:ext>
                </a:extLst>
              </p:cNvPr>
              <p:cNvGrpSpPr/>
              <p:nvPr/>
            </p:nvGrpSpPr>
            <p:grpSpPr>
              <a:xfrm>
                <a:off x="3392506" y="4126160"/>
                <a:ext cx="449831" cy="449828"/>
                <a:chOff x="8048290" y="2866510"/>
                <a:chExt cx="390525" cy="390525"/>
              </a:xfrm>
              <a:solidFill>
                <a:srgbClr val="0078D4"/>
              </a:solidFill>
            </p:grpSpPr>
            <p:sp>
              <p:nvSpPr>
                <p:cNvPr id="110" name="Freeform: Shape 93">
                  <a:extLst>
                    <a:ext uri="{FF2B5EF4-FFF2-40B4-BE49-F238E27FC236}">
                      <a16:creationId xmlns:a16="http://schemas.microsoft.com/office/drawing/2014/main" id="{EA9B3C14-4751-4F39-A154-D62249747BB3}"/>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11" name="Freeform: Shape 108">
                  <a:extLst>
                    <a:ext uri="{FF2B5EF4-FFF2-40B4-BE49-F238E27FC236}">
                      <a16:creationId xmlns:a16="http://schemas.microsoft.com/office/drawing/2014/main" id="{6B04BAC8-ED73-477E-B428-A4A098CE7C0F}"/>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12" name="Freeform: Shape 109">
                  <a:extLst>
                    <a:ext uri="{FF2B5EF4-FFF2-40B4-BE49-F238E27FC236}">
                      <a16:creationId xmlns:a16="http://schemas.microsoft.com/office/drawing/2014/main" id="{76552B56-6806-419C-A578-0B9900357FB1}"/>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grpSp>
        </p:grpSp>
        <p:grpSp>
          <p:nvGrpSpPr>
            <p:cNvPr id="100" name="Group 99">
              <a:extLst>
                <a:ext uri="{FF2B5EF4-FFF2-40B4-BE49-F238E27FC236}">
                  <a16:creationId xmlns:a16="http://schemas.microsoft.com/office/drawing/2014/main" id="{6DC185FB-F6B2-4F65-84B2-9B8B0D8F19A8}"/>
                </a:ext>
              </a:extLst>
            </p:cNvPr>
            <p:cNvGrpSpPr/>
            <p:nvPr/>
          </p:nvGrpSpPr>
          <p:grpSpPr>
            <a:xfrm>
              <a:off x="5136475" y="4758998"/>
              <a:ext cx="803649" cy="229668"/>
              <a:chOff x="7899021" y="3959655"/>
              <a:chExt cx="698483" cy="199613"/>
            </a:xfrm>
          </p:grpSpPr>
          <p:sp>
            <p:nvSpPr>
              <p:cNvPr id="105" name="Freeform: Shape 104">
                <a:extLst>
                  <a:ext uri="{FF2B5EF4-FFF2-40B4-BE49-F238E27FC236}">
                    <a16:creationId xmlns:a16="http://schemas.microsoft.com/office/drawing/2014/main" id="{BE5DA9C0-0BBC-4ABF-8346-C7BACEE372C9}"/>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106" name="Freeform: Shape 105">
                <a:extLst>
                  <a:ext uri="{FF2B5EF4-FFF2-40B4-BE49-F238E27FC236}">
                    <a16:creationId xmlns:a16="http://schemas.microsoft.com/office/drawing/2014/main" id="{1162B449-46F6-4169-896B-50B6CC082615}"/>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107" name="Freeform: Shape 106">
                <a:extLst>
                  <a:ext uri="{FF2B5EF4-FFF2-40B4-BE49-F238E27FC236}">
                    <a16:creationId xmlns:a16="http://schemas.microsoft.com/office/drawing/2014/main" id="{D025D739-BB81-41EB-A9C7-2D0BC24C470B}"/>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grpSp>
        <p:grpSp>
          <p:nvGrpSpPr>
            <p:cNvPr id="101" name="Group 100">
              <a:extLst>
                <a:ext uri="{FF2B5EF4-FFF2-40B4-BE49-F238E27FC236}">
                  <a16:creationId xmlns:a16="http://schemas.microsoft.com/office/drawing/2014/main" id="{A0D21BE0-C06F-4287-A517-32FD5B5BE007}"/>
                </a:ext>
              </a:extLst>
            </p:cNvPr>
            <p:cNvGrpSpPr/>
            <p:nvPr/>
          </p:nvGrpSpPr>
          <p:grpSpPr>
            <a:xfrm>
              <a:off x="5136475" y="5054732"/>
              <a:ext cx="803649" cy="229668"/>
              <a:chOff x="7899021" y="3959655"/>
              <a:chExt cx="698483" cy="199613"/>
            </a:xfrm>
          </p:grpSpPr>
          <p:sp>
            <p:nvSpPr>
              <p:cNvPr id="102" name="Freeform: Shape 101">
                <a:extLst>
                  <a:ext uri="{FF2B5EF4-FFF2-40B4-BE49-F238E27FC236}">
                    <a16:creationId xmlns:a16="http://schemas.microsoft.com/office/drawing/2014/main" id="{B7B0C1D0-1A7A-4608-A8AB-9DC01E5CB997}"/>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103" name="Freeform: Shape 102">
                <a:extLst>
                  <a:ext uri="{FF2B5EF4-FFF2-40B4-BE49-F238E27FC236}">
                    <a16:creationId xmlns:a16="http://schemas.microsoft.com/office/drawing/2014/main" id="{FF9C1197-8A6A-4824-8373-BB83DF20EF1C}"/>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104" name="Freeform: Shape 103">
                <a:extLst>
                  <a:ext uri="{FF2B5EF4-FFF2-40B4-BE49-F238E27FC236}">
                    <a16:creationId xmlns:a16="http://schemas.microsoft.com/office/drawing/2014/main" id="{5E09AE38-4B6D-4F61-9DD7-9E012C4A8601}"/>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grpSp>
        <p:grpSp>
          <p:nvGrpSpPr>
            <p:cNvPr id="89" name="Group 88">
              <a:extLst>
                <a:ext uri="{FF2B5EF4-FFF2-40B4-BE49-F238E27FC236}">
                  <a16:creationId xmlns:a16="http://schemas.microsoft.com/office/drawing/2014/main" id="{CEE957E9-AFA3-4A9B-92B3-19B4F6FE84D9}"/>
                </a:ext>
              </a:extLst>
            </p:cNvPr>
            <p:cNvGrpSpPr/>
            <p:nvPr/>
          </p:nvGrpSpPr>
          <p:grpSpPr>
            <a:xfrm>
              <a:off x="6825855" y="4758998"/>
              <a:ext cx="803649" cy="229668"/>
              <a:chOff x="7899021" y="3959655"/>
              <a:chExt cx="698483" cy="199613"/>
            </a:xfrm>
          </p:grpSpPr>
          <p:sp>
            <p:nvSpPr>
              <p:cNvPr id="94" name="Freeform: Shape 93">
                <a:extLst>
                  <a:ext uri="{FF2B5EF4-FFF2-40B4-BE49-F238E27FC236}">
                    <a16:creationId xmlns:a16="http://schemas.microsoft.com/office/drawing/2014/main" id="{5C369BA8-DA32-40C3-9F9A-691223600B52}"/>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95" name="Freeform: Shape 94">
                <a:extLst>
                  <a:ext uri="{FF2B5EF4-FFF2-40B4-BE49-F238E27FC236}">
                    <a16:creationId xmlns:a16="http://schemas.microsoft.com/office/drawing/2014/main" id="{4D94601E-6133-40EC-AA8F-45484DDFF683}"/>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96" name="Freeform: Shape 95">
                <a:extLst>
                  <a:ext uri="{FF2B5EF4-FFF2-40B4-BE49-F238E27FC236}">
                    <a16:creationId xmlns:a16="http://schemas.microsoft.com/office/drawing/2014/main" id="{44973F46-1DA0-40DB-956F-B5376E23FB90}"/>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grpSp>
        <p:grpSp>
          <p:nvGrpSpPr>
            <p:cNvPr id="90" name="Group 89">
              <a:extLst>
                <a:ext uri="{FF2B5EF4-FFF2-40B4-BE49-F238E27FC236}">
                  <a16:creationId xmlns:a16="http://schemas.microsoft.com/office/drawing/2014/main" id="{5FEEF85C-A9BA-4FD3-A7B7-2424FCE1FEEE}"/>
                </a:ext>
              </a:extLst>
            </p:cNvPr>
            <p:cNvGrpSpPr/>
            <p:nvPr/>
          </p:nvGrpSpPr>
          <p:grpSpPr>
            <a:xfrm>
              <a:off x="6825855" y="5054732"/>
              <a:ext cx="803649" cy="229668"/>
              <a:chOff x="7899021" y="3959655"/>
              <a:chExt cx="698483" cy="199613"/>
            </a:xfrm>
          </p:grpSpPr>
          <p:sp>
            <p:nvSpPr>
              <p:cNvPr id="91" name="Freeform: Shape 90">
                <a:extLst>
                  <a:ext uri="{FF2B5EF4-FFF2-40B4-BE49-F238E27FC236}">
                    <a16:creationId xmlns:a16="http://schemas.microsoft.com/office/drawing/2014/main" id="{BDFECE72-9F97-4242-95B2-574876C0C4FC}"/>
                  </a:ext>
                </a:extLst>
              </p:cNvPr>
              <p:cNvSpPr/>
              <p:nvPr/>
            </p:nvSpPr>
            <p:spPr>
              <a:xfrm>
                <a:off x="815719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92" name="Freeform: Shape 91">
                <a:extLst>
                  <a:ext uri="{FF2B5EF4-FFF2-40B4-BE49-F238E27FC236}">
                    <a16:creationId xmlns:a16="http://schemas.microsoft.com/office/drawing/2014/main" id="{52095F37-F361-43F6-A22F-B286022AD2BF}"/>
                  </a:ext>
                </a:extLst>
              </p:cNvPr>
              <p:cNvSpPr/>
              <p:nvPr/>
            </p:nvSpPr>
            <p:spPr>
              <a:xfrm>
                <a:off x="841536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93" name="Freeform: Shape 92">
                <a:extLst>
                  <a:ext uri="{FF2B5EF4-FFF2-40B4-BE49-F238E27FC236}">
                    <a16:creationId xmlns:a16="http://schemas.microsoft.com/office/drawing/2014/main" id="{1C813528-0AB9-4C20-AB70-C5D04E0AF531}"/>
                  </a:ext>
                </a:extLst>
              </p:cNvPr>
              <p:cNvSpPr/>
              <p:nvPr/>
            </p:nvSpPr>
            <p:spPr>
              <a:xfrm>
                <a:off x="7899021" y="395965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200">
                  <a:solidFill>
                    <a:srgbClr val="FFFFFF"/>
                  </a:solidFill>
                  <a:latin typeface="Segoe UI"/>
                </a:endParaRPr>
              </a:p>
            </p:txBody>
          </p:sp>
        </p:grpSp>
        <p:sp>
          <p:nvSpPr>
            <p:cNvPr id="144" name="Title 1">
              <a:extLst>
                <a:ext uri="{FF2B5EF4-FFF2-40B4-BE49-F238E27FC236}">
                  <a16:creationId xmlns:a16="http://schemas.microsoft.com/office/drawing/2014/main" id="{67FFF01C-FA19-4CCC-AB2C-256FCC1A4968}"/>
                </a:ext>
              </a:extLst>
            </p:cNvPr>
            <p:cNvSpPr txBox="1">
              <a:spLocks/>
            </p:cNvSpPr>
            <p:nvPr/>
          </p:nvSpPr>
          <p:spPr>
            <a:xfrm>
              <a:off x="9761494" y="3645509"/>
              <a:ext cx="962821" cy="646331"/>
            </a:xfrm>
            <a:prstGeom prst="rect">
              <a:avLst/>
            </a:prstGeom>
            <a:solidFill>
              <a:schemeClr val="bg1"/>
            </a:solidFill>
          </p:spPr>
          <p:txBody>
            <a:bodyPr vert="horz" wrap="square" lIns="0" tIns="91440" rIns="0" bIns="18288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Active Directory</a:t>
              </a:r>
            </a:p>
          </p:txBody>
        </p:sp>
        <p:grpSp>
          <p:nvGrpSpPr>
            <p:cNvPr id="146" name="Group 145">
              <a:extLst>
                <a:ext uri="{FF2B5EF4-FFF2-40B4-BE49-F238E27FC236}">
                  <a16:creationId xmlns:a16="http://schemas.microsoft.com/office/drawing/2014/main" id="{8DEF4887-F3B6-4FCF-8F98-102151058DDA}"/>
                </a:ext>
              </a:extLst>
            </p:cNvPr>
            <p:cNvGrpSpPr/>
            <p:nvPr/>
          </p:nvGrpSpPr>
          <p:grpSpPr>
            <a:xfrm>
              <a:off x="10016363" y="4178888"/>
              <a:ext cx="449831" cy="449828"/>
              <a:chOff x="8048288" y="2866512"/>
              <a:chExt cx="390525" cy="390525"/>
            </a:xfrm>
            <a:solidFill>
              <a:srgbClr val="0078D4"/>
            </a:solidFill>
          </p:grpSpPr>
          <p:sp>
            <p:nvSpPr>
              <p:cNvPr id="147" name="Freeform: Shape 93">
                <a:extLst>
                  <a:ext uri="{FF2B5EF4-FFF2-40B4-BE49-F238E27FC236}">
                    <a16:creationId xmlns:a16="http://schemas.microsoft.com/office/drawing/2014/main" id="{79B8B15B-9B9A-410C-85CE-B7395786FBB3}"/>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48" name="Freeform: Shape 108">
                <a:extLst>
                  <a:ext uri="{FF2B5EF4-FFF2-40B4-BE49-F238E27FC236}">
                    <a16:creationId xmlns:a16="http://schemas.microsoft.com/office/drawing/2014/main" id="{AC8BF131-8AEF-405D-90AF-07386D2B8772}"/>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sp>
            <p:nvSpPr>
              <p:cNvPr id="149" name="Freeform: Shape 109">
                <a:extLst>
                  <a:ext uri="{FF2B5EF4-FFF2-40B4-BE49-F238E27FC236}">
                    <a16:creationId xmlns:a16="http://schemas.microsoft.com/office/drawing/2014/main" id="{BE4B77CA-707F-4189-A26D-E9AC938C3440}"/>
                  </a:ext>
                </a:extLst>
              </p:cNvPr>
              <p:cNvSpPr/>
              <p:nvPr/>
            </p:nvSpPr>
            <p:spPr>
              <a:xfrm>
                <a:off x="8048288" y="2866512"/>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defTabSz="896386">
                  <a:defRPr/>
                </a:pPr>
                <a:endParaRPr lang="en-US" sz="1200">
                  <a:solidFill>
                    <a:srgbClr val="505050"/>
                  </a:solidFill>
                  <a:latin typeface="Segoe UI"/>
                </a:endParaRPr>
              </a:p>
            </p:txBody>
          </p:sp>
        </p:grpSp>
        <p:sp>
          <p:nvSpPr>
            <p:cNvPr id="15" name="TextBox 14">
              <a:extLst>
                <a:ext uri="{FF2B5EF4-FFF2-40B4-BE49-F238E27FC236}">
                  <a16:creationId xmlns:a16="http://schemas.microsoft.com/office/drawing/2014/main" id="{6ACF1CA9-E6E3-4528-9612-A7DB99C6C8CF}"/>
                </a:ext>
              </a:extLst>
            </p:cNvPr>
            <p:cNvSpPr txBox="1"/>
            <p:nvPr/>
          </p:nvSpPr>
          <p:spPr>
            <a:xfrm rot="5400000">
              <a:off x="10002664" y="4127511"/>
              <a:ext cx="1672045" cy="440890"/>
            </a:xfrm>
            <a:prstGeom prst="rect">
              <a:avLst/>
            </a:prstGeom>
            <a:noFill/>
          </p:spPr>
          <p:txBody>
            <a:bodyPr wrap="square" lIns="182880" tIns="146304" rIns="182880" bIns="146304" rtlCol="0">
              <a:spAutoFit/>
            </a:bodyPr>
            <a:lstStyle/>
            <a:p>
              <a:pPr algn="ctr">
                <a:lnSpc>
                  <a:spcPct val="90000"/>
                </a:lnSpc>
                <a:spcAft>
                  <a:spcPts val="600"/>
                </a:spcAft>
              </a:pPr>
              <a:r>
                <a:rPr lang="en-US" sz="1000" i="1">
                  <a:gradFill>
                    <a:gsLst>
                      <a:gs pos="2917">
                        <a:schemeClr val="tx1"/>
                      </a:gs>
                      <a:gs pos="30000">
                        <a:schemeClr val="tx1"/>
                      </a:gs>
                    </a:gsLst>
                    <a:lin ang="5400000" scaled="0"/>
                  </a:gradFill>
                </a:rPr>
                <a:t>Synced identity</a:t>
              </a:r>
            </a:p>
          </p:txBody>
        </p:sp>
        <p:sp>
          <p:nvSpPr>
            <p:cNvPr id="99" name="Rectangle: Rounded Corners 98">
              <a:extLst>
                <a:ext uri="{FF2B5EF4-FFF2-40B4-BE49-F238E27FC236}">
                  <a16:creationId xmlns:a16="http://schemas.microsoft.com/office/drawing/2014/main" id="{EE2946F7-80A5-475F-96ED-82A2348ED91D}"/>
                </a:ext>
              </a:extLst>
            </p:cNvPr>
            <p:cNvSpPr/>
            <p:nvPr/>
          </p:nvSpPr>
          <p:spPr bwMode="auto">
            <a:xfrm>
              <a:off x="1769067" y="4132945"/>
              <a:ext cx="537855" cy="537855"/>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15" name="people_4" title="Icon of a person">
              <a:extLst>
                <a:ext uri="{FF2B5EF4-FFF2-40B4-BE49-F238E27FC236}">
                  <a16:creationId xmlns:a16="http://schemas.microsoft.com/office/drawing/2014/main" id="{EA0A1DCC-16A8-4804-A2ED-921BD75177A4}"/>
                </a:ext>
              </a:extLst>
            </p:cNvPr>
            <p:cNvSpPr>
              <a:spLocks noChangeAspect="1" noEditPoints="1"/>
            </p:cNvSpPr>
            <p:nvPr/>
          </p:nvSpPr>
          <p:spPr bwMode="auto">
            <a:xfrm>
              <a:off x="1883441" y="4229085"/>
              <a:ext cx="309107" cy="34557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spTree>
    <p:extLst>
      <p:ext uri="{BB962C8B-B14F-4D97-AF65-F5344CB8AC3E}">
        <p14:creationId xmlns:p14="http://schemas.microsoft.com/office/powerpoint/2010/main" val="288901402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Image Security</a:t>
            </a:r>
          </a:p>
        </p:txBody>
      </p:sp>
      <p:sp>
        <p:nvSpPr>
          <p:cNvPr id="62" name="Rectangle 61">
            <a:extLst>
              <a:ext uri="{FF2B5EF4-FFF2-40B4-BE49-F238E27FC236}">
                <a16:creationId xmlns:a16="http://schemas.microsoft.com/office/drawing/2014/main" id="{F3E403A7-9255-43A9-B7B4-398F6154F4C6}"/>
              </a:ext>
            </a:extLst>
          </p:cNvPr>
          <p:cNvSpPr/>
          <p:nvPr/>
        </p:nvSpPr>
        <p:spPr>
          <a:xfrm>
            <a:off x="465137" y="993501"/>
            <a:ext cx="11656105" cy="707886"/>
          </a:xfrm>
          <a:prstGeom prst="rect">
            <a:avLst/>
          </a:prstGeom>
        </p:spPr>
        <p:txBody>
          <a:bodyPr wrap="square" lIns="0">
            <a:spAutoFit/>
          </a:bodyPr>
          <a:lstStyle/>
          <a:p>
            <a:pPr marR="0" lvl="0">
              <a:spcBef>
                <a:spcPts val="0"/>
              </a:spcBef>
              <a:spcAft>
                <a:spcPts val="0"/>
              </a:spcAft>
              <a:tabLst>
                <a:tab pos="466090" algn="l"/>
                <a:tab pos="685800" algn="l"/>
              </a:tabLst>
            </a:pPr>
            <a:r>
              <a:rPr lang="en-US" sz="2000">
                <a:latin typeface="Segoe UI" panose="020B0502040204020203" pitchFamily="34" charset="0"/>
                <a:ea typeface="Malgun Gothic" panose="020B0503020000020004" pitchFamily="34" charset="-127"/>
                <a:cs typeface="Times New Roman" panose="02020603050405020304" pitchFamily="18" charset="0"/>
              </a:rPr>
              <a:t>Your </a:t>
            </a:r>
            <a:r>
              <a:rPr lang="en-US" sz="2000" u="sng">
                <a:solidFill>
                  <a:srgbClr val="4472C4"/>
                </a:solidFill>
                <a:latin typeface="Segoe UI" panose="020B0502040204020203" pitchFamily="34" charset="0"/>
                <a:ea typeface="Malgun Gothic" panose="020B0503020000020004" pitchFamily="34" charset="-127"/>
                <a:cs typeface="Times New Roman" panose="02020603050405020304" pitchFamily="18" charset="0"/>
                <a:hlinkClick r:id="rId2"/>
              </a:rPr>
              <a:t>private registry</a:t>
            </a:r>
            <a:r>
              <a:rPr lang="en-US" sz="2000">
                <a:latin typeface="Segoe UI" panose="020B0502040204020203" pitchFamily="34" charset="0"/>
                <a:ea typeface="Malgun Gothic" panose="020B0503020000020004" pitchFamily="34" charset="-127"/>
                <a:cs typeface="Times New Roman" panose="02020603050405020304" pitchFamily="18" charset="0"/>
              </a:rPr>
              <a:t>, with built-in Helm chart support, only deploys validated images and can be automatically geo-replicated to the data center close to where your users are </a:t>
            </a:r>
          </a:p>
        </p:txBody>
      </p:sp>
      <p:grpSp>
        <p:nvGrpSpPr>
          <p:cNvPr id="2" name="Group 1" descr="Image security conceptual overview">
            <a:extLst>
              <a:ext uri="{FF2B5EF4-FFF2-40B4-BE49-F238E27FC236}">
                <a16:creationId xmlns:a16="http://schemas.microsoft.com/office/drawing/2014/main" id="{01E07F22-E476-40C5-80CA-CCEACCB6AEC6}"/>
              </a:ext>
            </a:extLst>
          </p:cNvPr>
          <p:cNvGrpSpPr/>
          <p:nvPr/>
        </p:nvGrpSpPr>
        <p:grpSpPr>
          <a:xfrm>
            <a:off x="2652738" y="2484775"/>
            <a:ext cx="7130998" cy="3270745"/>
            <a:chOff x="2652738" y="2484775"/>
            <a:chExt cx="7130998" cy="3270745"/>
          </a:xfrm>
        </p:grpSpPr>
        <p:sp>
          <p:nvSpPr>
            <p:cNvPr id="80" name="Rectangle: Rounded Corners 79">
              <a:extLst>
                <a:ext uri="{FF2B5EF4-FFF2-40B4-BE49-F238E27FC236}">
                  <a16:creationId xmlns:a16="http://schemas.microsoft.com/office/drawing/2014/main" id="{5EF62C3D-4D99-4260-894C-E9BAC8CBC832}"/>
                </a:ext>
              </a:extLst>
            </p:cNvPr>
            <p:cNvSpPr/>
            <p:nvPr/>
          </p:nvSpPr>
          <p:spPr bwMode="auto">
            <a:xfrm>
              <a:off x="3699265" y="2749758"/>
              <a:ext cx="3298525" cy="198248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Title 1">
              <a:extLst>
                <a:ext uri="{FF2B5EF4-FFF2-40B4-BE49-F238E27FC236}">
                  <a16:creationId xmlns:a16="http://schemas.microsoft.com/office/drawing/2014/main" id="{539394F5-D53E-4C70-8A64-28AB369A9E09}"/>
                </a:ext>
              </a:extLst>
            </p:cNvPr>
            <p:cNvSpPr txBox="1">
              <a:spLocks/>
            </p:cNvSpPr>
            <p:nvPr/>
          </p:nvSpPr>
          <p:spPr>
            <a:xfrm>
              <a:off x="2652738" y="2484775"/>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90" name="Rectangle: Rounded Corners 189">
              <a:extLst>
                <a:ext uri="{FF2B5EF4-FFF2-40B4-BE49-F238E27FC236}">
                  <a16:creationId xmlns:a16="http://schemas.microsoft.com/office/drawing/2014/main" id="{F94EBFCA-5628-4576-9EC4-EF62000D44FB}"/>
                </a:ext>
              </a:extLst>
            </p:cNvPr>
            <p:cNvSpPr/>
            <p:nvPr/>
          </p:nvSpPr>
          <p:spPr bwMode="auto">
            <a:xfrm>
              <a:off x="2737208" y="273227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1" name="people_4" title="Icon of a person">
              <a:extLst>
                <a:ext uri="{FF2B5EF4-FFF2-40B4-BE49-F238E27FC236}">
                  <a16:creationId xmlns:a16="http://schemas.microsoft.com/office/drawing/2014/main" id="{C1C5E6D7-7874-4E8D-8EEF-91E968B660A9}"/>
                </a:ext>
              </a:extLst>
            </p:cNvPr>
            <p:cNvSpPr>
              <a:spLocks noChangeAspect="1" noEditPoints="1"/>
            </p:cNvSpPr>
            <p:nvPr/>
          </p:nvSpPr>
          <p:spPr bwMode="auto">
            <a:xfrm>
              <a:off x="2853876" y="2830339"/>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82" name="Straight Arrow Connector 81">
              <a:extLst>
                <a:ext uri="{FF2B5EF4-FFF2-40B4-BE49-F238E27FC236}">
                  <a16:creationId xmlns:a16="http://schemas.microsoft.com/office/drawing/2014/main" id="{1A439FAF-9EA1-4914-81C0-2E35C6C0CAF8}"/>
                </a:ext>
              </a:extLst>
            </p:cNvPr>
            <p:cNvCxnSpPr>
              <a:cxnSpLocks/>
              <a:stCxn id="84" idx="3"/>
              <a:endCxn id="99" idx="1"/>
            </p:cNvCxnSpPr>
            <p:nvPr/>
          </p:nvCxnSpPr>
          <p:spPr>
            <a:xfrm>
              <a:off x="8592632" y="4115032"/>
              <a:ext cx="36814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D94339F9-2179-4429-97A9-17C26C3A06F1}"/>
                </a:ext>
              </a:extLst>
            </p:cNvPr>
            <p:cNvSpPr txBox="1">
              <a:spLocks/>
            </p:cNvSpPr>
            <p:nvPr/>
          </p:nvSpPr>
          <p:spPr>
            <a:xfrm>
              <a:off x="7767181" y="3274876"/>
              <a:ext cx="82794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200" spc="0" dirty="0">
                  <a:solidFill>
                    <a:srgbClr val="000000"/>
                  </a:solidFill>
                  <a:latin typeface="Segoe UI Semibold"/>
                  <a:cs typeface="Segoe UI Semibold"/>
                </a:rPr>
                <a:t>CI/CD</a:t>
              </a:r>
              <a:r>
                <a:rPr kumimoji="0" lang="en-US" sz="1200" b="0" i="0" u="none" strike="noStrike" kern="1200" cap="none" spc="0" normalizeH="0" baseline="0" noProof="0" dirty="0">
                  <a:ln w="3175">
                    <a:noFill/>
                  </a:ln>
                  <a:solidFill>
                    <a:srgbClr val="000000"/>
                  </a:solidFill>
                  <a:effectLst/>
                  <a:uLnTx/>
                  <a:uFillTx/>
                  <a:latin typeface="Segoe UI Semibold"/>
                  <a:cs typeface="Segoe UI Semibold"/>
                </a:rPr>
                <a:t> Pipelines</a:t>
              </a:r>
            </a:p>
          </p:txBody>
        </p:sp>
        <p:sp>
          <p:nvSpPr>
            <p:cNvPr id="84" name="Rectangle: Rounded Corners 83">
              <a:extLst>
                <a:ext uri="{FF2B5EF4-FFF2-40B4-BE49-F238E27FC236}">
                  <a16:creationId xmlns:a16="http://schemas.microsoft.com/office/drawing/2014/main" id="{C84002C2-599D-42B7-BD9A-8F23D594003D}"/>
                </a:ext>
              </a:extLst>
            </p:cNvPr>
            <p:cNvSpPr/>
            <p:nvPr/>
          </p:nvSpPr>
          <p:spPr bwMode="auto">
            <a:xfrm>
              <a:off x="7769672" y="3703552"/>
              <a:ext cx="822960" cy="822960"/>
            </a:xfrm>
            <a:prstGeom prst="roundRect">
              <a:avLst>
                <a:gd name="adj" fmla="val 3125"/>
              </a:avLst>
            </a:prstGeom>
            <a:solidFill>
              <a:srgbClr val="FCFDFE">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5" name="Freeform: Shape 84">
              <a:extLst>
                <a:ext uri="{FF2B5EF4-FFF2-40B4-BE49-F238E27FC236}">
                  <a16:creationId xmlns:a16="http://schemas.microsoft.com/office/drawing/2014/main" id="{0D8166D1-660E-4326-9F0E-923C3FA1BC38}"/>
                </a:ext>
              </a:extLst>
            </p:cNvPr>
            <p:cNvSpPr>
              <a:spLocks noChangeAspect="1"/>
            </p:cNvSpPr>
            <p:nvPr/>
          </p:nvSpPr>
          <p:spPr bwMode="auto">
            <a:xfrm>
              <a:off x="7932574" y="3866534"/>
              <a:ext cx="497157" cy="496996"/>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6" name="Title 1">
              <a:extLst>
                <a:ext uri="{FF2B5EF4-FFF2-40B4-BE49-F238E27FC236}">
                  <a16:creationId xmlns:a16="http://schemas.microsoft.com/office/drawing/2014/main" id="{4FE59E12-3319-426D-9A2F-63CFE8AD463A}"/>
                </a:ext>
              </a:extLst>
            </p:cNvPr>
            <p:cNvSpPr txBox="1">
              <a:spLocks/>
            </p:cNvSpPr>
            <p:nvPr/>
          </p:nvSpPr>
          <p:spPr>
            <a:xfrm>
              <a:off x="3699265" y="2504190"/>
              <a:ext cx="1737909"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87" name="Freeform: Shape 86">
              <a:extLst>
                <a:ext uri="{FF2B5EF4-FFF2-40B4-BE49-F238E27FC236}">
                  <a16:creationId xmlns:a16="http://schemas.microsoft.com/office/drawing/2014/main" id="{132FACD0-C2F9-4AED-AF5A-9F70622D1350}"/>
                </a:ext>
              </a:extLst>
            </p:cNvPr>
            <p:cNvSpPr/>
            <p:nvPr/>
          </p:nvSpPr>
          <p:spPr>
            <a:xfrm>
              <a:off x="5193504" y="2904985"/>
              <a:ext cx="310046" cy="3397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Title 1">
              <a:extLst>
                <a:ext uri="{FF2B5EF4-FFF2-40B4-BE49-F238E27FC236}">
                  <a16:creationId xmlns:a16="http://schemas.microsoft.com/office/drawing/2014/main" id="{8B3CBFCD-AE34-4CEC-BC16-87CCAE78D38A}"/>
                </a:ext>
              </a:extLst>
            </p:cNvPr>
            <p:cNvSpPr txBox="1">
              <a:spLocks/>
            </p:cNvSpPr>
            <p:nvPr/>
          </p:nvSpPr>
          <p:spPr>
            <a:xfrm>
              <a:off x="8964550" y="3090210"/>
              <a:ext cx="815412"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Kubernetes Service</a:t>
              </a:r>
            </a:p>
          </p:txBody>
        </p:sp>
        <p:sp>
          <p:nvSpPr>
            <p:cNvPr id="99" name="Rectangle: Rounded Corners 98">
              <a:extLst>
                <a:ext uri="{FF2B5EF4-FFF2-40B4-BE49-F238E27FC236}">
                  <a16:creationId xmlns:a16="http://schemas.microsoft.com/office/drawing/2014/main" id="{CD51A5AA-559F-4A54-A982-64DBBA534BDD}"/>
                </a:ext>
              </a:extLst>
            </p:cNvPr>
            <p:cNvSpPr/>
            <p:nvPr/>
          </p:nvSpPr>
          <p:spPr bwMode="auto">
            <a:xfrm>
              <a:off x="8960776" y="3703552"/>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5" name="Freeform: Shape 184">
              <a:extLst>
                <a:ext uri="{FF2B5EF4-FFF2-40B4-BE49-F238E27FC236}">
                  <a16:creationId xmlns:a16="http://schemas.microsoft.com/office/drawing/2014/main" id="{4B1A436B-1661-4AFB-9116-A4DEA3F58171}"/>
                </a:ext>
              </a:extLst>
            </p:cNvPr>
            <p:cNvSpPr/>
            <p:nvPr/>
          </p:nvSpPr>
          <p:spPr>
            <a:xfrm>
              <a:off x="9084147" y="3831356"/>
              <a:ext cx="576218" cy="567352"/>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86" name="Freeform: Shape 185">
              <a:extLst>
                <a:ext uri="{FF2B5EF4-FFF2-40B4-BE49-F238E27FC236}">
                  <a16:creationId xmlns:a16="http://schemas.microsoft.com/office/drawing/2014/main" id="{166031E8-49BF-4C22-AAE7-D701492FFECE}"/>
                </a:ext>
              </a:extLst>
            </p:cNvPr>
            <p:cNvSpPr/>
            <p:nvPr/>
          </p:nvSpPr>
          <p:spPr>
            <a:xfrm>
              <a:off x="9249844" y="4000207"/>
              <a:ext cx="248217" cy="243784"/>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87" name="Freeform: Shape 186">
              <a:extLst>
                <a:ext uri="{FF2B5EF4-FFF2-40B4-BE49-F238E27FC236}">
                  <a16:creationId xmlns:a16="http://schemas.microsoft.com/office/drawing/2014/main" id="{12BA90D6-4FF8-49BF-864E-B2C34D77E3B7}"/>
                </a:ext>
              </a:extLst>
            </p:cNvPr>
            <p:cNvSpPr/>
            <p:nvPr/>
          </p:nvSpPr>
          <p:spPr>
            <a:xfrm>
              <a:off x="9224136" y="4168197"/>
              <a:ext cx="2216" cy="2216"/>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88" name="Freeform: Shape 187">
              <a:extLst>
                <a:ext uri="{FF2B5EF4-FFF2-40B4-BE49-F238E27FC236}">
                  <a16:creationId xmlns:a16="http://schemas.microsoft.com/office/drawing/2014/main" id="{A8C52132-8FF2-4203-A8CD-96D88F6030F9}"/>
                </a:ext>
              </a:extLst>
            </p:cNvPr>
            <p:cNvSpPr/>
            <p:nvPr/>
          </p:nvSpPr>
          <p:spPr>
            <a:xfrm>
              <a:off x="9161260" y="3905353"/>
              <a:ext cx="425515" cy="416649"/>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83" name="Oval 182">
              <a:extLst>
                <a:ext uri="{FF2B5EF4-FFF2-40B4-BE49-F238E27FC236}">
                  <a16:creationId xmlns:a16="http://schemas.microsoft.com/office/drawing/2014/main" id="{D2DBED3E-B7FB-4D4D-8D62-0792ABE9BB6A}"/>
                </a:ext>
              </a:extLst>
            </p:cNvPr>
            <p:cNvSpPr/>
            <p:nvPr/>
          </p:nvSpPr>
          <p:spPr bwMode="auto">
            <a:xfrm>
              <a:off x="3543819" y="2850562"/>
              <a:ext cx="312058" cy="312058"/>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4" name="Graphic 183">
              <a:extLst>
                <a:ext uri="{FF2B5EF4-FFF2-40B4-BE49-F238E27FC236}">
                  <a16:creationId xmlns:a16="http://schemas.microsoft.com/office/drawing/2014/main" id="{DF16A2E0-49C3-42FD-8A8E-C3A48712120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586328" y="2893071"/>
              <a:ext cx="227041" cy="227041"/>
            </a:xfrm>
            <a:prstGeom prst="rect">
              <a:avLst/>
            </a:prstGeom>
          </p:spPr>
        </p:pic>
        <p:cxnSp>
          <p:nvCxnSpPr>
            <p:cNvPr id="142" name="Straight Connector 141">
              <a:extLst>
                <a:ext uri="{FF2B5EF4-FFF2-40B4-BE49-F238E27FC236}">
                  <a16:creationId xmlns:a16="http://schemas.microsoft.com/office/drawing/2014/main" id="{AD01EEEF-2C49-458E-BCF6-40AA43B340A9}"/>
                </a:ext>
              </a:extLst>
            </p:cNvPr>
            <p:cNvCxnSpPr>
              <a:cxnSpLocks/>
            </p:cNvCxnSpPr>
            <p:nvPr/>
          </p:nvCxnSpPr>
          <p:spPr>
            <a:xfrm>
              <a:off x="5348352" y="3295575"/>
              <a:ext cx="0" cy="598463"/>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3" name="Title 1">
              <a:extLst>
                <a:ext uri="{FF2B5EF4-FFF2-40B4-BE49-F238E27FC236}">
                  <a16:creationId xmlns:a16="http://schemas.microsoft.com/office/drawing/2014/main" id="{00F481B0-725C-4543-A9E4-2ADFB2822F28}"/>
                </a:ext>
              </a:extLst>
            </p:cNvPr>
            <p:cNvSpPr txBox="1">
              <a:spLocks/>
            </p:cNvSpPr>
            <p:nvPr/>
          </p:nvSpPr>
          <p:spPr>
            <a:xfrm>
              <a:off x="4850105" y="3468457"/>
              <a:ext cx="1946064" cy="246221"/>
            </a:xfrm>
            <a:prstGeom prst="rect">
              <a:avLst/>
            </a:prstGeom>
            <a:solidFill>
              <a:srgbClr val="FCFDFE"/>
            </a:solidFill>
          </p:spPr>
          <p:txBody>
            <a:bodyPr vert="horz" wrap="square" lIns="0" tIns="0" rIns="0" bIns="91440" rtlCol="0" anchor="t">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Image scanning</a:t>
              </a:r>
            </a:p>
          </p:txBody>
        </p:sp>
        <p:sp>
          <p:nvSpPr>
            <p:cNvPr id="144" name="Rectangle: Rounded Corners 143">
              <a:extLst>
                <a:ext uri="{FF2B5EF4-FFF2-40B4-BE49-F238E27FC236}">
                  <a16:creationId xmlns:a16="http://schemas.microsoft.com/office/drawing/2014/main" id="{8F9C1C58-1676-4566-8D0C-B31C09C4681B}"/>
                </a:ext>
              </a:extLst>
            </p:cNvPr>
            <p:cNvSpPr/>
            <p:nvPr/>
          </p:nvSpPr>
          <p:spPr bwMode="auto">
            <a:xfrm>
              <a:off x="4056916" y="3672582"/>
              <a:ext cx="2739253" cy="884901"/>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7" name="Freeform: Shape 146">
              <a:extLst>
                <a:ext uri="{FF2B5EF4-FFF2-40B4-BE49-F238E27FC236}">
                  <a16:creationId xmlns:a16="http://schemas.microsoft.com/office/drawing/2014/main" id="{4090986B-FB86-4C71-8BB8-5AE50EED1DF8}"/>
                </a:ext>
              </a:extLst>
            </p:cNvPr>
            <p:cNvSpPr/>
            <p:nvPr/>
          </p:nvSpPr>
          <p:spPr>
            <a:xfrm>
              <a:off x="5193504" y="3945140"/>
              <a:ext cx="310046" cy="3397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Title 1">
              <a:extLst>
                <a:ext uri="{FF2B5EF4-FFF2-40B4-BE49-F238E27FC236}">
                  <a16:creationId xmlns:a16="http://schemas.microsoft.com/office/drawing/2014/main" id="{D3A12D6D-43B3-4842-992A-AA068C60BA1C}"/>
                </a:ext>
              </a:extLst>
            </p:cNvPr>
            <p:cNvSpPr txBox="1">
              <a:spLocks/>
            </p:cNvSpPr>
            <p:nvPr/>
          </p:nvSpPr>
          <p:spPr>
            <a:xfrm>
              <a:off x="4328140" y="3944989"/>
              <a:ext cx="374324" cy="338554"/>
            </a:xfrm>
            <a:prstGeom prst="rect">
              <a:avLst/>
            </a:prstGeom>
            <a:solidFill>
              <a:srgbClr val="FCFDFE"/>
            </a:solidFill>
          </p:spPr>
          <p:txBody>
            <a:bodyPr vert="horz" wrap="square" lIns="0" tIns="91440" rIns="0" bIns="9144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b="0" i="1" u="none" strike="noStrike" kern="1200" cap="none" spc="0" normalizeH="0" baseline="0" noProof="0">
                  <a:ln w="3175">
                    <a:noFill/>
                  </a:ln>
                  <a:solidFill>
                    <a:srgbClr val="000000"/>
                  </a:solidFill>
                  <a:effectLst/>
                  <a:uLnTx/>
                  <a:uFillTx/>
                  <a:latin typeface="Segoe UI" panose="020B0502040204020203" pitchFamily="34" charset="0"/>
                  <a:cs typeface="Segoe UI" panose="020B0502040204020203" pitchFamily="34" charset="0"/>
                </a:rPr>
                <a:t>Fail</a:t>
              </a:r>
            </a:p>
          </p:txBody>
        </p:sp>
        <p:cxnSp>
          <p:nvCxnSpPr>
            <p:cNvPr id="151" name="Straight Arrow Connector 150">
              <a:extLst>
                <a:ext uri="{FF2B5EF4-FFF2-40B4-BE49-F238E27FC236}">
                  <a16:creationId xmlns:a16="http://schemas.microsoft.com/office/drawing/2014/main" id="{378A96B7-6D7E-4CD6-9CF9-8C7F02045D30}"/>
                </a:ext>
              </a:extLst>
            </p:cNvPr>
            <p:cNvCxnSpPr>
              <a:cxnSpLocks/>
              <a:endCxn id="84" idx="1"/>
            </p:cNvCxnSpPr>
            <p:nvPr/>
          </p:nvCxnSpPr>
          <p:spPr>
            <a:xfrm>
              <a:off x="5554050" y="4115032"/>
              <a:ext cx="221562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2" name="Freeform: Shape 151">
              <a:extLst>
                <a:ext uri="{FF2B5EF4-FFF2-40B4-BE49-F238E27FC236}">
                  <a16:creationId xmlns:a16="http://schemas.microsoft.com/office/drawing/2014/main" id="{143FCD1D-87F3-422D-AF6B-40FC0E234E8F}"/>
                </a:ext>
              </a:extLst>
            </p:cNvPr>
            <p:cNvSpPr/>
            <p:nvPr/>
          </p:nvSpPr>
          <p:spPr>
            <a:xfrm>
              <a:off x="7218245" y="3941514"/>
              <a:ext cx="310046" cy="3397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3" name="Title 1">
              <a:extLst>
                <a:ext uri="{FF2B5EF4-FFF2-40B4-BE49-F238E27FC236}">
                  <a16:creationId xmlns:a16="http://schemas.microsoft.com/office/drawing/2014/main" id="{2DCBC7B6-CF7B-4A4A-9EEE-E042B20F1FC1}"/>
                </a:ext>
              </a:extLst>
            </p:cNvPr>
            <p:cNvSpPr txBox="1">
              <a:spLocks/>
            </p:cNvSpPr>
            <p:nvPr/>
          </p:nvSpPr>
          <p:spPr>
            <a:xfrm>
              <a:off x="5978009" y="3944989"/>
              <a:ext cx="374324" cy="338554"/>
            </a:xfrm>
            <a:prstGeom prst="rect">
              <a:avLst/>
            </a:prstGeom>
            <a:solidFill>
              <a:srgbClr val="FCFDFE"/>
            </a:solidFill>
          </p:spPr>
          <p:txBody>
            <a:bodyPr vert="horz" wrap="square" lIns="0" tIns="91440" rIns="0" bIns="9144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b="0" i="1" u="none" strike="noStrike" kern="1200" cap="none" spc="0" normalizeH="0" baseline="0" noProof="0">
                  <a:ln w="3175">
                    <a:noFill/>
                  </a:ln>
                  <a:solidFill>
                    <a:srgbClr val="000000"/>
                  </a:solidFill>
                  <a:effectLst/>
                  <a:uLnTx/>
                  <a:uFillTx/>
                  <a:latin typeface="Segoe UI" panose="020B0502040204020203" pitchFamily="34" charset="0"/>
                  <a:cs typeface="Segoe UI" panose="020B0502040204020203" pitchFamily="34" charset="0"/>
                </a:rPr>
                <a:t>Pass</a:t>
              </a:r>
            </a:p>
          </p:txBody>
        </p:sp>
        <p:cxnSp>
          <p:nvCxnSpPr>
            <p:cNvPr id="154" name="Straight Connector 153">
              <a:extLst>
                <a:ext uri="{FF2B5EF4-FFF2-40B4-BE49-F238E27FC236}">
                  <a16:creationId xmlns:a16="http://schemas.microsoft.com/office/drawing/2014/main" id="{5C49C494-FC2B-4D0A-BDCF-0CA224744B8A}"/>
                </a:ext>
              </a:extLst>
            </p:cNvPr>
            <p:cNvCxnSpPr>
              <a:cxnSpLocks/>
              <a:stCxn id="190" idx="3"/>
              <a:endCxn id="183" idx="2"/>
            </p:cNvCxnSpPr>
            <p:nvPr/>
          </p:nvCxnSpPr>
          <p:spPr>
            <a:xfrm>
              <a:off x="3285848" y="3006591"/>
              <a:ext cx="257971" cy="0"/>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605D01B-4D57-481A-B8C3-1C1DE0EEE58D}"/>
                </a:ext>
              </a:extLst>
            </p:cNvPr>
            <p:cNvCxnSpPr>
              <a:cxnSpLocks/>
              <a:endCxn id="150" idx="3"/>
            </p:cNvCxnSpPr>
            <p:nvPr/>
          </p:nvCxnSpPr>
          <p:spPr>
            <a:xfrm flipH="1" flipV="1">
              <a:off x="4702464" y="4114266"/>
              <a:ext cx="423959" cy="766"/>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97816E7D-8AAF-41CD-A611-A80AC98F70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5831" y="3476562"/>
              <a:ext cx="367112" cy="438744"/>
            </a:xfrm>
            <a:prstGeom prst="rect">
              <a:avLst/>
            </a:prstGeom>
            <a:noFill/>
            <a:extLst>
              <a:ext uri="{909E8E84-426E-40DD-AFC4-6F175D3DCCD1}">
                <a14:hiddenFill xmlns:a14="http://schemas.microsoft.com/office/drawing/2010/main">
                  <a:solidFill>
                    <a:srgbClr val="FFFFFF"/>
                  </a:solidFill>
                </a14:hiddenFill>
              </a:ext>
            </a:extLst>
          </p:spPr>
        </p:pic>
        <p:sp>
          <p:nvSpPr>
            <p:cNvPr id="64" name="Oval 63">
              <a:extLst>
                <a:ext uri="{FF2B5EF4-FFF2-40B4-BE49-F238E27FC236}">
                  <a16:creationId xmlns:a16="http://schemas.microsoft.com/office/drawing/2014/main" id="{FC4A9BC2-9E4C-4E1A-A251-7BE0BC10FC0A}"/>
                </a:ext>
              </a:extLst>
            </p:cNvPr>
            <p:cNvSpPr/>
            <p:nvPr/>
          </p:nvSpPr>
          <p:spPr bwMode="auto">
            <a:xfrm>
              <a:off x="4077231" y="499398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scanner" title="Icon of a scanner">
              <a:extLst>
                <a:ext uri="{FF2B5EF4-FFF2-40B4-BE49-F238E27FC236}">
                  <a16:creationId xmlns:a16="http://schemas.microsoft.com/office/drawing/2014/main" id="{AA6B58D1-7E01-47D3-B6B6-40AEEAC9D3AF}"/>
                </a:ext>
              </a:extLst>
            </p:cNvPr>
            <p:cNvSpPr>
              <a:spLocks noChangeAspect="1" noEditPoints="1"/>
            </p:cNvSpPr>
            <p:nvPr/>
          </p:nvSpPr>
          <p:spPr bwMode="auto">
            <a:xfrm>
              <a:off x="4210624" y="5160268"/>
              <a:ext cx="373295" cy="307510"/>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9A77985-AD4D-404D-B802-E770CABFF6E6}"/>
                </a:ext>
              </a:extLst>
            </p:cNvPr>
            <p:cNvSpPr/>
            <p:nvPr/>
          </p:nvSpPr>
          <p:spPr>
            <a:xfrm>
              <a:off x="4769196" y="4887465"/>
              <a:ext cx="1465064" cy="400110"/>
            </a:xfrm>
            <a:prstGeom prst="rect">
              <a:avLst/>
            </a:prstGeom>
          </p:spPr>
          <p:txBody>
            <a:bodyPr wrap="square">
              <a:spAutoFit/>
            </a:bodyPr>
            <a:lstStyle/>
            <a:p>
              <a:r>
                <a:rPr lang="en-US" sz="1000" dirty="0">
                  <a:solidFill>
                    <a:srgbClr val="000000"/>
                  </a:solidFill>
                </a:rPr>
                <a:t>Vulnerability </a:t>
              </a:r>
              <a:br>
                <a:rPr lang="en-US" sz="1000" dirty="0">
                  <a:solidFill>
                    <a:srgbClr val="000000"/>
                  </a:solidFill>
                </a:rPr>
              </a:br>
              <a:r>
                <a:rPr lang="en-US" sz="1000" dirty="0">
                  <a:solidFill>
                    <a:srgbClr val="000000"/>
                  </a:solidFill>
                </a:rPr>
                <a:t>scanning</a:t>
              </a:r>
            </a:p>
          </p:txBody>
        </p:sp>
        <p:sp>
          <p:nvSpPr>
            <p:cNvPr id="67" name="Rectangle 66">
              <a:extLst>
                <a:ext uri="{FF2B5EF4-FFF2-40B4-BE49-F238E27FC236}">
                  <a16:creationId xmlns:a16="http://schemas.microsoft.com/office/drawing/2014/main" id="{34BD735C-9AE4-44CC-B67A-BF36C6105B46}"/>
                </a:ext>
              </a:extLst>
            </p:cNvPr>
            <p:cNvSpPr/>
            <p:nvPr/>
          </p:nvSpPr>
          <p:spPr>
            <a:xfrm>
              <a:off x="4753173" y="5341167"/>
              <a:ext cx="1465064" cy="414353"/>
            </a:xfrm>
            <a:prstGeom prst="rect">
              <a:avLst/>
            </a:prstGeom>
          </p:spPr>
          <p:txBody>
            <a:bodyPr wrap="square">
              <a:spAutoFit/>
            </a:bodyPr>
            <a:lstStyle/>
            <a:p>
              <a:r>
                <a:rPr lang="en-US" sz="1000">
                  <a:solidFill>
                    <a:srgbClr val="000000"/>
                  </a:solidFill>
                </a:rPr>
                <a:t>Actionable recommendations</a:t>
              </a:r>
            </a:p>
          </p:txBody>
        </p:sp>
        <p:grpSp>
          <p:nvGrpSpPr>
            <p:cNvPr id="13" name="Group 12">
              <a:extLst>
                <a:ext uri="{FF2B5EF4-FFF2-40B4-BE49-F238E27FC236}">
                  <a16:creationId xmlns:a16="http://schemas.microsoft.com/office/drawing/2014/main" id="{39C1C647-E4D4-4D05-AF8B-CA6BD5D9E42B}"/>
                </a:ext>
              </a:extLst>
            </p:cNvPr>
            <p:cNvGrpSpPr/>
            <p:nvPr/>
          </p:nvGrpSpPr>
          <p:grpSpPr>
            <a:xfrm>
              <a:off x="2652738" y="4785565"/>
              <a:ext cx="717581" cy="796136"/>
              <a:chOff x="2652799" y="5112247"/>
              <a:chExt cx="717581" cy="796136"/>
            </a:xfrm>
          </p:grpSpPr>
          <p:sp>
            <p:nvSpPr>
              <p:cNvPr id="68" name="people_4" title="Icon of a person">
                <a:extLst>
                  <a:ext uri="{FF2B5EF4-FFF2-40B4-BE49-F238E27FC236}">
                    <a16:creationId xmlns:a16="http://schemas.microsoft.com/office/drawing/2014/main" id="{1A796052-8F4C-4A87-8EA8-C46ACD041C73}"/>
                  </a:ext>
                </a:extLst>
              </p:cNvPr>
              <p:cNvSpPr>
                <a:spLocks noChangeAspect="1" noEditPoints="1"/>
              </p:cNvSpPr>
              <p:nvPr/>
            </p:nvSpPr>
            <p:spPr bwMode="auto">
              <a:xfrm>
                <a:off x="2853876" y="5467778"/>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Title 1">
                <a:extLst>
                  <a:ext uri="{FF2B5EF4-FFF2-40B4-BE49-F238E27FC236}">
                    <a16:creationId xmlns:a16="http://schemas.microsoft.com/office/drawing/2014/main" id="{192CCB9F-CE68-42D1-888D-F18A862683B0}"/>
                  </a:ext>
                </a:extLst>
              </p:cNvPr>
              <p:cNvSpPr txBox="1">
                <a:spLocks/>
              </p:cNvSpPr>
              <p:nvPr/>
            </p:nvSpPr>
            <p:spPr>
              <a:xfrm>
                <a:off x="2652799" y="5112247"/>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1200" spc="0">
                    <a:solidFill>
                      <a:srgbClr val="000000"/>
                    </a:solidFill>
                    <a:latin typeface="Segoe UI Semibold" panose="020B0702040204020203" pitchFamily="34" charset="0"/>
                    <a:cs typeface="Segoe UI Semibold" panose="020B0702040204020203" pitchFamily="34" charset="0"/>
                  </a:rPr>
                  <a:t>Admin</a:t>
                </a: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0" name="Rectangle: Rounded Corners 69">
                <a:extLst>
                  <a:ext uri="{FF2B5EF4-FFF2-40B4-BE49-F238E27FC236}">
                    <a16:creationId xmlns:a16="http://schemas.microsoft.com/office/drawing/2014/main" id="{C8926269-7E6D-4DE0-BE90-BBDF44D28C3D}"/>
                  </a:ext>
                </a:extLst>
              </p:cNvPr>
              <p:cNvSpPr/>
              <p:nvPr/>
            </p:nvSpPr>
            <p:spPr bwMode="auto">
              <a:xfrm>
                <a:off x="2737269" y="5359743"/>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cxnSp>
          <p:nvCxnSpPr>
            <p:cNvPr id="9" name="Straight Connector 8">
              <a:extLst>
                <a:ext uri="{FF2B5EF4-FFF2-40B4-BE49-F238E27FC236}">
                  <a16:creationId xmlns:a16="http://schemas.microsoft.com/office/drawing/2014/main" id="{03FF2E6C-43CA-4A9D-B487-7E9F08DADE5D}"/>
                </a:ext>
              </a:extLst>
            </p:cNvPr>
            <p:cNvCxnSpPr>
              <a:cxnSpLocks/>
              <a:stCxn id="70" idx="3"/>
              <a:endCxn id="64" idx="2"/>
            </p:cNvCxnSpPr>
            <p:nvPr/>
          </p:nvCxnSpPr>
          <p:spPr>
            <a:xfrm>
              <a:off x="3285848" y="5307381"/>
              <a:ext cx="791383" cy="664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CAAB496-97CF-43DC-8DF4-FF55FB4DEB6B}"/>
                </a:ext>
              </a:extLst>
            </p:cNvPr>
            <p:cNvCxnSpPr>
              <a:cxnSpLocks/>
              <a:endCxn id="64" idx="0"/>
            </p:cNvCxnSpPr>
            <p:nvPr/>
          </p:nvCxnSpPr>
          <p:spPr>
            <a:xfrm>
              <a:off x="4397271" y="4557484"/>
              <a:ext cx="0" cy="436499"/>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1921505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Networking</a:t>
            </a:r>
          </a:p>
        </p:txBody>
      </p:sp>
      <p:sp>
        <p:nvSpPr>
          <p:cNvPr id="72" name="Rectangle 71" descr=" ">
            <a:extLst>
              <a:ext uri="{FF2B5EF4-FFF2-40B4-BE49-F238E27FC236}">
                <a16:creationId xmlns:a16="http://schemas.microsoft.com/office/drawing/2014/main" id="{D320A34E-B0E7-4621-BE27-A9DD756290DB}"/>
              </a:ext>
            </a:extLst>
          </p:cNvPr>
          <p:cNvSpPr/>
          <p:nvPr/>
        </p:nvSpPr>
        <p:spPr>
          <a:xfrm>
            <a:off x="465137" y="993501"/>
            <a:ext cx="11656105" cy="707886"/>
          </a:xfrm>
          <a:prstGeom prst="rect">
            <a:avLst/>
          </a:prstGeom>
        </p:spPr>
        <p:txBody>
          <a:bodyPr wrap="square" lIns="0">
            <a:spAutoFit/>
          </a:bodyPr>
          <a:lstStyle/>
          <a:p>
            <a:pPr marR="0" lvl="0">
              <a:spcBef>
                <a:spcPts val="0"/>
              </a:spcBef>
              <a:spcAft>
                <a:spcPts val="0"/>
              </a:spcAft>
              <a:tabLst>
                <a:tab pos="466090" algn="l"/>
              </a:tabLst>
            </a:pPr>
            <a:r>
              <a:rPr lang="en-US" sz="2000" dirty="0">
                <a:latin typeface="Segoe UI" panose="020B0502040204020203" pitchFamily="34" charset="0"/>
                <a:ea typeface="Malgun Gothic" panose="020B0503020000020004" pitchFamily="34" charset="-127"/>
                <a:cs typeface="Times New Roman" panose="02020603050405020304" pitchFamily="18" charset="0"/>
              </a:rPr>
              <a:t>Secure your Kubernetes workloads with </a:t>
            </a:r>
            <a:r>
              <a:rPr lang="en-US" sz="2000" u="sng" dirty="0">
                <a:solidFill>
                  <a:srgbClr val="4472C4"/>
                </a:solidFill>
                <a:latin typeface="Segoe UI" panose="020B0502040204020203" pitchFamily="34" charset="0"/>
                <a:ea typeface="Malgun Gothic" panose="020B0503020000020004" pitchFamily="34" charset="-127"/>
                <a:cs typeface="Times New Roman" panose="02020603050405020304" pitchFamily="18" charset="0"/>
                <a:hlinkClick r:id="rId2"/>
              </a:rPr>
              <a:t>virtual network</a:t>
            </a:r>
            <a:r>
              <a:rPr lang="en-US" sz="2000" u="sng" dirty="0">
                <a:solidFill>
                  <a:srgbClr val="4472C4"/>
                </a:solidFill>
                <a:latin typeface="Segoe UI" panose="020B0502040204020203" pitchFamily="34" charset="0"/>
                <a:ea typeface="Malgun Gothic" panose="020B0503020000020004" pitchFamily="34" charset="-127"/>
                <a:cs typeface="Times New Roman" panose="02020603050405020304" pitchFamily="18" charset="0"/>
              </a:rPr>
              <a:t> </a:t>
            </a:r>
            <a:r>
              <a:rPr lang="en-US" sz="2000" dirty="0">
                <a:latin typeface="Segoe UI" panose="020B0502040204020203" pitchFamily="34" charset="0"/>
                <a:ea typeface="Calibri" panose="020F0502020204030204" pitchFamily="34" charset="0"/>
                <a:cs typeface="Times New Roman" panose="02020603050405020304" pitchFamily="18" charset="0"/>
              </a:rPr>
              <a:t>and policy-driven communication paths between resources </a:t>
            </a:r>
          </a:p>
        </p:txBody>
      </p:sp>
      <p:grpSp>
        <p:nvGrpSpPr>
          <p:cNvPr id="26" name="Group 25" descr="Securing Kubernetes workloads with virtual network and policy-driven communication paths between resources">
            <a:extLst>
              <a:ext uri="{FF2B5EF4-FFF2-40B4-BE49-F238E27FC236}">
                <a16:creationId xmlns:a16="http://schemas.microsoft.com/office/drawing/2014/main" id="{0AB51F28-97CE-4CF5-9C07-6047E123E9FA}"/>
              </a:ext>
            </a:extLst>
          </p:cNvPr>
          <p:cNvGrpSpPr/>
          <p:nvPr/>
        </p:nvGrpSpPr>
        <p:grpSpPr>
          <a:xfrm>
            <a:off x="3249703" y="2280896"/>
            <a:ext cx="8201247" cy="4295239"/>
            <a:chOff x="3249703" y="2438064"/>
            <a:chExt cx="8201247" cy="4295239"/>
          </a:xfrm>
        </p:grpSpPr>
        <p:cxnSp>
          <p:nvCxnSpPr>
            <p:cNvPr id="91" name="Straight Arrow Connector 90">
              <a:extLst>
                <a:ext uri="{FF2B5EF4-FFF2-40B4-BE49-F238E27FC236}">
                  <a16:creationId xmlns:a16="http://schemas.microsoft.com/office/drawing/2014/main" id="{046EC13F-6C10-45E4-9146-A4510554DBC7}"/>
                </a:ext>
              </a:extLst>
            </p:cNvPr>
            <p:cNvCxnSpPr>
              <a:cxnSpLocks/>
              <a:stCxn id="70" idx="0"/>
              <a:endCxn id="125" idx="3"/>
            </p:cNvCxnSpPr>
            <p:nvPr/>
          </p:nvCxnSpPr>
          <p:spPr>
            <a:xfrm flipH="1" flipV="1">
              <a:off x="9186771" y="4716821"/>
              <a:ext cx="1913770" cy="3406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globe_2" title="Icon of a sphere made of lines">
              <a:extLst>
                <a:ext uri="{FF2B5EF4-FFF2-40B4-BE49-F238E27FC236}">
                  <a16:creationId xmlns:a16="http://schemas.microsoft.com/office/drawing/2014/main" id="{00ECBA24-A10C-4CD6-B436-5C92093F2350}"/>
                </a:ext>
              </a:extLst>
            </p:cNvPr>
            <p:cNvSpPr>
              <a:spLocks noChangeAspect="1" noEditPoints="1"/>
            </p:cNvSpPr>
            <p:nvPr/>
          </p:nvSpPr>
          <p:spPr bwMode="auto">
            <a:xfrm>
              <a:off x="11100541" y="4575163"/>
              <a:ext cx="350409" cy="35040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Rectangle: Rounded Corners 124">
              <a:extLst>
                <a:ext uri="{FF2B5EF4-FFF2-40B4-BE49-F238E27FC236}">
                  <a16:creationId xmlns:a16="http://schemas.microsoft.com/office/drawing/2014/main" id="{CA505A20-6046-4DE2-81FC-BB4E6C40DEAA}"/>
                </a:ext>
              </a:extLst>
            </p:cNvPr>
            <p:cNvSpPr/>
            <p:nvPr/>
          </p:nvSpPr>
          <p:spPr bwMode="auto">
            <a:xfrm>
              <a:off x="3249703" y="2700338"/>
              <a:ext cx="5937068" cy="4032965"/>
            </a:xfrm>
            <a:prstGeom prst="roundRect">
              <a:avLst>
                <a:gd name="adj" fmla="val 2052"/>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26" name="Title 1">
              <a:extLst>
                <a:ext uri="{FF2B5EF4-FFF2-40B4-BE49-F238E27FC236}">
                  <a16:creationId xmlns:a16="http://schemas.microsoft.com/office/drawing/2014/main" id="{3C956D26-9B83-4984-B773-2A4981292AE0}"/>
                </a:ext>
              </a:extLst>
            </p:cNvPr>
            <p:cNvSpPr txBox="1">
              <a:spLocks/>
            </p:cNvSpPr>
            <p:nvPr/>
          </p:nvSpPr>
          <p:spPr>
            <a:xfrm>
              <a:off x="3249703" y="2438064"/>
              <a:ext cx="243928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200" spc="0">
                  <a:solidFill>
                    <a:sysClr val="windowText" lastClr="000000"/>
                  </a:solidFill>
                  <a:latin typeface="Segoe UI Semibold" panose="020B0702040204020203" pitchFamily="34" charset="0"/>
                  <a:cs typeface="Segoe UI Semibold" panose="020B0702040204020203" pitchFamily="34" charset="0"/>
                </a:rPr>
                <a:t>Kubernetes cluster:</a:t>
              </a:r>
              <a:r>
                <a:rPr lang="en-US" sz="1200" spc="0">
                  <a:solidFill>
                    <a:schemeClr val="tx1"/>
                  </a:solidFill>
                  <a:latin typeface="Segoe UI Semibold" panose="020B0702040204020203" pitchFamily="34" charset="0"/>
                  <a:cs typeface="Segoe UI Semibold" panose="020B0702040204020203" pitchFamily="34" charset="0"/>
                </a:rPr>
                <a:t> </a:t>
              </a:r>
              <a:r>
                <a:rPr lang="en-US" sz="1200" spc="0">
                  <a:solidFill>
                    <a:srgbClr val="0078D4"/>
                  </a:solidFill>
                  <a:latin typeface="Segoe UI Semibold" panose="020B0702040204020203" pitchFamily="34" charset="0"/>
                  <a:cs typeface="Segoe UI Semibold" panose="020B0702040204020203" pitchFamily="34" charset="0"/>
                </a:rPr>
                <a:t>Azure VNET</a:t>
              </a:r>
            </a:p>
          </p:txBody>
        </p:sp>
        <p:grpSp>
          <p:nvGrpSpPr>
            <p:cNvPr id="30" name="Group 29">
              <a:extLst>
                <a:ext uri="{FF2B5EF4-FFF2-40B4-BE49-F238E27FC236}">
                  <a16:creationId xmlns:a16="http://schemas.microsoft.com/office/drawing/2014/main" id="{350C7A6B-1BD7-44AA-96D2-9767F14CBB50}"/>
                </a:ext>
              </a:extLst>
            </p:cNvPr>
            <p:cNvGrpSpPr/>
            <p:nvPr/>
          </p:nvGrpSpPr>
          <p:grpSpPr>
            <a:xfrm>
              <a:off x="3449129" y="2796921"/>
              <a:ext cx="5538217" cy="3752167"/>
              <a:chOff x="3587616" y="2981693"/>
              <a:chExt cx="5538217" cy="3752167"/>
            </a:xfrm>
          </p:grpSpPr>
          <p:sp>
            <p:nvSpPr>
              <p:cNvPr id="128" name="Rectangle: Rounded Corners 127">
                <a:extLst>
                  <a:ext uri="{FF2B5EF4-FFF2-40B4-BE49-F238E27FC236}">
                    <a16:creationId xmlns:a16="http://schemas.microsoft.com/office/drawing/2014/main" id="{49559AFB-38FA-4555-8EC3-DC399CDB1FDE}"/>
                  </a:ext>
                </a:extLst>
              </p:cNvPr>
              <p:cNvSpPr/>
              <p:nvPr/>
            </p:nvSpPr>
            <p:spPr bwMode="auto">
              <a:xfrm>
                <a:off x="4383474" y="5116667"/>
                <a:ext cx="3513066" cy="1222095"/>
              </a:xfrm>
              <a:prstGeom prst="roundRect">
                <a:avLst>
                  <a:gd name="adj" fmla="val 6960"/>
                </a:avLst>
              </a:prstGeom>
              <a:noFill/>
              <a:ln w="1270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a:extLst>
                  <a:ext uri="{FF2B5EF4-FFF2-40B4-BE49-F238E27FC236}">
                    <a16:creationId xmlns:a16="http://schemas.microsoft.com/office/drawing/2014/main" id="{554BD83D-031A-4BEF-9B68-75D353821916}"/>
                  </a:ext>
                </a:extLst>
              </p:cNvPr>
              <p:cNvSpPr/>
              <p:nvPr/>
            </p:nvSpPr>
            <p:spPr bwMode="auto">
              <a:xfrm>
                <a:off x="3587616" y="4851928"/>
                <a:ext cx="2331761" cy="1881932"/>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0" name="Title 1">
                <a:extLst>
                  <a:ext uri="{FF2B5EF4-FFF2-40B4-BE49-F238E27FC236}">
                    <a16:creationId xmlns:a16="http://schemas.microsoft.com/office/drawing/2014/main" id="{64AA1C53-1ED7-4607-B3D6-C36FF13A10CA}"/>
                  </a:ext>
                </a:extLst>
              </p:cNvPr>
              <p:cNvSpPr txBox="1">
                <a:spLocks/>
              </p:cNvSpPr>
              <p:nvPr/>
            </p:nvSpPr>
            <p:spPr>
              <a:xfrm>
                <a:off x="3587616" y="4628682"/>
                <a:ext cx="1671698"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200" spc="0">
                    <a:solidFill>
                      <a:sysClr val="windowText" lastClr="000000"/>
                    </a:solidFill>
                    <a:latin typeface="Segoe UI Semibold" panose="020B0702040204020203" pitchFamily="34" charset="0"/>
                    <a:cs typeface="Segoe UI Semibold" panose="020B0702040204020203" pitchFamily="34" charset="0"/>
                  </a:rPr>
                  <a:t>Worker node</a:t>
                </a:r>
              </a:p>
            </p:txBody>
          </p:sp>
          <p:grpSp>
            <p:nvGrpSpPr>
              <p:cNvPr id="8" name="Group 7">
                <a:extLst>
                  <a:ext uri="{FF2B5EF4-FFF2-40B4-BE49-F238E27FC236}">
                    <a16:creationId xmlns:a16="http://schemas.microsoft.com/office/drawing/2014/main" id="{CBD7139E-EE70-4A06-AC51-B821830A0683}"/>
                  </a:ext>
                </a:extLst>
              </p:cNvPr>
              <p:cNvGrpSpPr/>
              <p:nvPr/>
            </p:nvGrpSpPr>
            <p:grpSpPr>
              <a:xfrm>
                <a:off x="4532344" y="5272519"/>
                <a:ext cx="1270632" cy="910390"/>
                <a:chOff x="4477842" y="4850466"/>
                <a:chExt cx="1270632" cy="910390"/>
              </a:xfrm>
            </p:grpSpPr>
            <p:sp>
              <p:nvSpPr>
                <p:cNvPr id="129" name="Rectangle: Rounded Corners 128">
                  <a:extLst>
                    <a:ext uri="{FF2B5EF4-FFF2-40B4-BE49-F238E27FC236}">
                      <a16:creationId xmlns:a16="http://schemas.microsoft.com/office/drawing/2014/main" id="{79A1DBFA-1C32-4AED-89D6-A415018AFFFD}"/>
                    </a:ext>
                  </a:extLst>
                </p:cNvPr>
                <p:cNvSpPr/>
                <p:nvPr/>
              </p:nvSpPr>
              <p:spPr bwMode="auto">
                <a:xfrm>
                  <a:off x="4477842" y="5080042"/>
                  <a:ext cx="1270632" cy="680814"/>
                </a:xfrm>
                <a:prstGeom prst="roundRect">
                  <a:avLst>
                    <a:gd name="adj" fmla="val 10922"/>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3" name="Title 1">
                  <a:extLst>
                    <a:ext uri="{FF2B5EF4-FFF2-40B4-BE49-F238E27FC236}">
                      <a16:creationId xmlns:a16="http://schemas.microsoft.com/office/drawing/2014/main" id="{11E869E8-7F1D-4869-9245-F548DC13130D}"/>
                    </a:ext>
                  </a:extLst>
                </p:cNvPr>
                <p:cNvSpPr txBox="1">
                  <a:spLocks/>
                </p:cNvSpPr>
                <p:nvPr/>
              </p:nvSpPr>
              <p:spPr>
                <a:xfrm>
                  <a:off x="4650786" y="4850466"/>
                  <a:ext cx="9247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Pods</a:t>
                  </a:r>
                </a:p>
              </p:txBody>
            </p:sp>
            <p:grpSp>
              <p:nvGrpSpPr>
                <p:cNvPr id="7" name="Group 6">
                  <a:extLst>
                    <a:ext uri="{FF2B5EF4-FFF2-40B4-BE49-F238E27FC236}">
                      <a16:creationId xmlns:a16="http://schemas.microsoft.com/office/drawing/2014/main" id="{B3440041-F59E-4BFE-A7A1-5CAFF38147AB}"/>
                    </a:ext>
                  </a:extLst>
                </p:cNvPr>
                <p:cNvGrpSpPr/>
                <p:nvPr/>
              </p:nvGrpSpPr>
              <p:grpSpPr>
                <a:xfrm>
                  <a:off x="4626516" y="5152929"/>
                  <a:ext cx="973285" cy="535040"/>
                  <a:chOff x="4520542" y="5151982"/>
                  <a:chExt cx="973285" cy="535040"/>
                </a:xfrm>
              </p:grpSpPr>
              <p:sp>
                <p:nvSpPr>
                  <p:cNvPr id="134" name="Title 1">
                    <a:extLst>
                      <a:ext uri="{FF2B5EF4-FFF2-40B4-BE49-F238E27FC236}">
                        <a16:creationId xmlns:a16="http://schemas.microsoft.com/office/drawing/2014/main" id="{0DA5F123-775C-4185-A618-42B2EE0681FC}"/>
                      </a:ext>
                    </a:extLst>
                  </p:cNvPr>
                  <p:cNvSpPr txBox="1">
                    <a:spLocks/>
                  </p:cNvSpPr>
                  <p:nvPr/>
                </p:nvSpPr>
                <p:spPr>
                  <a:xfrm>
                    <a:off x="4544812" y="5151982"/>
                    <a:ext cx="9247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Containers</a:t>
                    </a:r>
                  </a:p>
                </p:txBody>
              </p:sp>
              <p:grpSp>
                <p:nvGrpSpPr>
                  <p:cNvPr id="5" name="Group 4">
                    <a:extLst>
                      <a:ext uri="{FF2B5EF4-FFF2-40B4-BE49-F238E27FC236}">
                        <a16:creationId xmlns:a16="http://schemas.microsoft.com/office/drawing/2014/main" id="{986A8A88-C31F-4F4F-A5D6-0976CB96B8F8}"/>
                      </a:ext>
                    </a:extLst>
                  </p:cNvPr>
                  <p:cNvGrpSpPr/>
                  <p:nvPr/>
                </p:nvGrpSpPr>
                <p:grpSpPr>
                  <a:xfrm>
                    <a:off x="4520542" y="5401786"/>
                    <a:ext cx="973285" cy="285236"/>
                    <a:chOff x="4493108" y="5401786"/>
                    <a:chExt cx="973285" cy="285236"/>
                  </a:xfrm>
                </p:grpSpPr>
                <p:sp>
                  <p:nvSpPr>
                    <p:cNvPr id="136" name="Freeform: Shape 135">
                      <a:extLst>
                        <a:ext uri="{FF2B5EF4-FFF2-40B4-BE49-F238E27FC236}">
                          <a16:creationId xmlns:a16="http://schemas.microsoft.com/office/drawing/2014/main" id="{62CFF6DE-58A2-45FD-BBE2-C74B5C9C2336}"/>
                        </a:ext>
                      </a:extLst>
                    </p:cNvPr>
                    <p:cNvSpPr/>
                    <p:nvPr/>
                  </p:nvSpPr>
                  <p:spPr>
                    <a:xfrm>
                      <a:off x="4493108"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137" name="Freeform: Shape 136">
                      <a:extLst>
                        <a:ext uri="{FF2B5EF4-FFF2-40B4-BE49-F238E27FC236}">
                          <a16:creationId xmlns:a16="http://schemas.microsoft.com/office/drawing/2014/main" id="{B395E21B-A985-4EDF-A39A-690039EF01D1}"/>
                        </a:ext>
                      </a:extLst>
                    </p:cNvPr>
                    <p:cNvSpPr/>
                    <p:nvPr/>
                  </p:nvSpPr>
                  <p:spPr>
                    <a:xfrm>
                      <a:off x="4849615"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138" name="Freeform: Shape 137">
                      <a:extLst>
                        <a:ext uri="{FF2B5EF4-FFF2-40B4-BE49-F238E27FC236}">
                          <a16:creationId xmlns:a16="http://schemas.microsoft.com/office/drawing/2014/main" id="{39D992F8-2A46-4A14-8300-8726A9985191}"/>
                        </a:ext>
                      </a:extLst>
                    </p:cNvPr>
                    <p:cNvSpPr/>
                    <p:nvPr/>
                  </p:nvSpPr>
                  <p:spPr>
                    <a:xfrm>
                      <a:off x="5206122"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grpSp>
          </p:grpSp>
          <p:grpSp>
            <p:nvGrpSpPr>
              <p:cNvPr id="4" name="Group 3">
                <a:extLst>
                  <a:ext uri="{FF2B5EF4-FFF2-40B4-BE49-F238E27FC236}">
                    <a16:creationId xmlns:a16="http://schemas.microsoft.com/office/drawing/2014/main" id="{0D5A0174-8C17-49B7-A500-B946935CFF7D}"/>
                  </a:ext>
                </a:extLst>
              </p:cNvPr>
              <p:cNvGrpSpPr/>
              <p:nvPr/>
            </p:nvGrpSpPr>
            <p:grpSpPr>
              <a:xfrm>
                <a:off x="3682619" y="5336984"/>
                <a:ext cx="601487" cy="766071"/>
                <a:chOff x="2277712" y="4505904"/>
                <a:chExt cx="601487" cy="766071"/>
              </a:xfrm>
            </p:grpSpPr>
            <p:grpSp>
              <p:nvGrpSpPr>
                <p:cNvPr id="2" name="Group 1">
                  <a:extLst>
                    <a:ext uri="{FF2B5EF4-FFF2-40B4-BE49-F238E27FC236}">
                      <a16:creationId xmlns:a16="http://schemas.microsoft.com/office/drawing/2014/main" id="{5035B468-1B3A-462A-956F-33DA83F5558D}"/>
                    </a:ext>
                  </a:extLst>
                </p:cNvPr>
                <p:cNvGrpSpPr/>
                <p:nvPr/>
              </p:nvGrpSpPr>
              <p:grpSpPr>
                <a:xfrm>
                  <a:off x="2311661" y="4738386"/>
                  <a:ext cx="533589" cy="533589"/>
                  <a:chOff x="2334501" y="4738386"/>
                  <a:chExt cx="533589" cy="533589"/>
                </a:xfrm>
              </p:grpSpPr>
              <p:sp>
                <p:nvSpPr>
                  <p:cNvPr id="122" name="Rectangle: Rounded Corners 121">
                    <a:extLst>
                      <a:ext uri="{FF2B5EF4-FFF2-40B4-BE49-F238E27FC236}">
                        <a16:creationId xmlns:a16="http://schemas.microsoft.com/office/drawing/2014/main" id="{E10A422B-9C9B-4959-ABE7-54BDEDB22AE7}"/>
                      </a:ext>
                    </a:extLst>
                  </p:cNvPr>
                  <p:cNvSpPr/>
                  <p:nvPr/>
                </p:nvSpPr>
                <p:spPr bwMode="auto">
                  <a:xfrm>
                    <a:off x="2334501" y="4738386"/>
                    <a:ext cx="533589" cy="533589"/>
                  </a:xfrm>
                  <a:prstGeom prst="roundRect">
                    <a:avLst>
                      <a:gd name="adj" fmla="val 3125"/>
                    </a:avLst>
                  </a:prstGeom>
                  <a:solidFill>
                    <a:srgbClr val="0078D4">
                      <a:alpha val="1000"/>
                    </a:srgb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3" name="IoT_Hub" title="Icon of circles connecting to a center circle surrounded by brackets">
                    <a:extLst>
                      <a:ext uri="{FF2B5EF4-FFF2-40B4-BE49-F238E27FC236}">
                        <a16:creationId xmlns:a16="http://schemas.microsoft.com/office/drawing/2014/main" id="{8E81E01F-E7D5-4CCF-B338-018AF75C3A36}"/>
                      </a:ext>
                    </a:extLst>
                  </p:cNvPr>
                  <p:cNvSpPr>
                    <a:spLocks noChangeAspect="1" noEditPoints="1"/>
                  </p:cNvSpPr>
                  <p:nvPr/>
                </p:nvSpPr>
                <p:spPr bwMode="auto">
                  <a:xfrm>
                    <a:off x="2415851" y="4819736"/>
                    <a:ext cx="370888" cy="370888"/>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chemeClr val="accent3"/>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24" name="Title 1">
                  <a:extLst>
                    <a:ext uri="{FF2B5EF4-FFF2-40B4-BE49-F238E27FC236}">
                      <a16:creationId xmlns:a16="http://schemas.microsoft.com/office/drawing/2014/main" id="{3CF5F66D-85AF-4325-9AEA-FBBEE17C12A3}"/>
                    </a:ext>
                  </a:extLst>
                </p:cNvPr>
                <p:cNvSpPr txBox="1">
                  <a:spLocks/>
                </p:cNvSpPr>
                <p:nvPr/>
              </p:nvSpPr>
              <p:spPr>
                <a:xfrm>
                  <a:off x="2277712" y="4505904"/>
                  <a:ext cx="60148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p>
              </p:txBody>
            </p:sp>
          </p:grpSp>
          <p:sp>
            <p:nvSpPr>
              <p:cNvPr id="90" name="Rectangle 89">
                <a:extLst>
                  <a:ext uri="{FF2B5EF4-FFF2-40B4-BE49-F238E27FC236}">
                    <a16:creationId xmlns:a16="http://schemas.microsoft.com/office/drawing/2014/main" id="{674165C9-7740-4D36-A0C6-8F01F6CB1F68}"/>
                  </a:ext>
                </a:extLst>
              </p:cNvPr>
              <p:cNvSpPr/>
              <p:nvPr/>
            </p:nvSpPr>
            <p:spPr bwMode="auto">
              <a:xfrm>
                <a:off x="3587616" y="3914964"/>
                <a:ext cx="5538217" cy="590425"/>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100">
                    <a:ln w="3175">
                      <a:noFill/>
                    </a:ln>
                    <a:solidFill>
                      <a:sysClr val="windowText" lastClr="000000"/>
                    </a:solidFill>
                    <a:latin typeface="Segoe UI Semibold" panose="020B0702040204020203" pitchFamily="34" charset="0"/>
                    <a:cs typeface="Segoe UI Semibold" panose="020B0702040204020203" pitchFamily="34" charset="0"/>
                  </a:rPr>
                  <a:t>Control plane</a:t>
                </a:r>
              </a:p>
            </p:txBody>
          </p:sp>
          <p:grpSp>
            <p:nvGrpSpPr>
              <p:cNvPr id="93" name="Group 92">
                <a:extLst>
                  <a:ext uri="{FF2B5EF4-FFF2-40B4-BE49-F238E27FC236}">
                    <a16:creationId xmlns:a16="http://schemas.microsoft.com/office/drawing/2014/main" id="{3EF10FA3-E863-46DB-A85C-0A19786F20FA}"/>
                  </a:ext>
                </a:extLst>
              </p:cNvPr>
              <p:cNvGrpSpPr/>
              <p:nvPr/>
            </p:nvGrpSpPr>
            <p:grpSpPr>
              <a:xfrm>
                <a:off x="5800367" y="2981693"/>
                <a:ext cx="1112707" cy="776526"/>
                <a:chOff x="6849811" y="1490843"/>
                <a:chExt cx="1774521" cy="1309070"/>
              </a:xfrm>
            </p:grpSpPr>
            <p:grpSp>
              <p:nvGrpSpPr>
                <p:cNvPr id="113" name="Group 112">
                  <a:extLst>
                    <a:ext uri="{FF2B5EF4-FFF2-40B4-BE49-F238E27FC236}">
                      <a16:creationId xmlns:a16="http://schemas.microsoft.com/office/drawing/2014/main" id="{8C83FA99-4C79-494B-A761-30599CA92522}"/>
                    </a:ext>
                  </a:extLst>
                </p:cNvPr>
                <p:cNvGrpSpPr/>
                <p:nvPr/>
              </p:nvGrpSpPr>
              <p:grpSpPr>
                <a:xfrm>
                  <a:off x="7445420" y="2183313"/>
                  <a:ext cx="583306" cy="616600"/>
                  <a:chOff x="5760882" y="473048"/>
                  <a:chExt cx="874959" cy="924900"/>
                </a:xfrm>
              </p:grpSpPr>
              <p:sp>
                <p:nvSpPr>
                  <p:cNvPr id="117" name="Rectangle: Rounded Corners 68">
                    <a:extLst>
                      <a:ext uri="{FF2B5EF4-FFF2-40B4-BE49-F238E27FC236}">
                        <a16:creationId xmlns:a16="http://schemas.microsoft.com/office/drawing/2014/main" id="{4ECC7833-AF55-44AA-8E3F-E2AA9025A302}"/>
                      </a:ext>
                    </a:extLst>
                  </p:cNvPr>
                  <p:cNvSpPr/>
                  <p:nvPr/>
                </p:nvSpPr>
                <p:spPr bwMode="auto">
                  <a:xfrm>
                    <a:off x="5760882" y="473048"/>
                    <a:ext cx="874959" cy="92490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18" name="Freeform: Shape 117">
                    <a:extLst>
                      <a:ext uri="{FF2B5EF4-FFF2-40B4-BE49-F238E27FC236}">
                        <a16:creationId xmlns:a16="http://schemas.microsoft.com/office/drawing/2014/main" id="{277F04D3-3C35-44BF-972C-E3BAEB75E34A}"/>
                      </a:ext>
                    </a:extLst>
                  </p:cNvPr>
                  <p:cNvSpPr/>
                  <p:nvPr/>
                </p:nvSpPr>
                <p:spPr>
                  <a:xfrm>
                    <a:off x="5877725" y="717708"/>
                    <a:ext cx="641271" cy="43558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endParaRPr lang="en-US" sz="1765"/>
                  </a:p>
                </p:txBody>
              </p:sp>
            </p:grpSp>
            <p:sp>
              <p:nvSpPr>
                <p:cNvPr id="114" name="Title 1">
                  <a:extLst>
                    <a:ext uri="{FF2B5EF4-FFF2-40B4-BE49-F238E27FC236}">
                      <a16:creationId xmlns:a16="http://schemas.microsoft.com/office/drawing/2014/main" id="{8997D134-60C8-4656-A6DD-65C0C34B962C}"/>
                    </a:ext>
                  </a:extLst>
                </p:cNvPr>
                <p:cNvSpPr txBox="1">
                  <a:spLocks/>
                </p:cNvSpPr>
                <p:nvPr/>
              </p:nvSpPr>
              <p:spPr>
                <a:xfrm>
                  <a:off x="6849811" y="1490843"/>
                  <a:ext cx="1774521" cy="622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chemeClr val="tx2"/>
                      </a:solidFill>
                      <a:latin typeface="Segoe UI Semibold" panose="020B0702040204020203" pitchFamily="34" charset="0"/>
                      <a:cs typeface="Segoe UI Semibold" panose="020B0702040204020203" pitchFamily="34" charset="0"/>
                    </a:rPr>
                    <a:t>Internal </a:t>
                  </a:r>
                  <a:br>
                    <a:rPr lang="en-US" sz="1200" spc="0">
                      <a:solidFill>
                        <a:schemeClr val="tx2"/>
                      </a:solidFill>
                      <a:latin typeface="Segoe UI Semibold" panose="020B0702040204020203" pitchFamily="34" charset="0"/>
                      <a:cs typeface="Segoe UI Semibold" panose="020B0702040204020203" pitchFamily="34" charset="0"/>
                    </a:rPr>
                  </a:br>
                  <a:r>
                    <a:rPr lang="en-US" sz="1200" spc="0">
                      <a:solidFill>
                        <a:schemeClr val="tx2"/>
                      </a:solidFill>
                      <a:latin typeface="Segoe UI Semibold" panose="020B0702040204020203" pitchFamily="34" charset="0"/>
                      <a:cs typeface="Segoe UI Semibold" panose="020B0702040204020203" pitchFamily="34" charset="0"/>
                    </a:rPr>
                    <a:t>Load Balancer</a:t>
                  </a:r>
                </a:p>
              </p:txBody>
            </p:sp>
          </p:grpSp>
          <p:grpSp>
            <p:nvGrpSpPr>
              <p:cNvPr id="95" name="Group 94">
                <a:extLst>
                  <a:ext uri="{FF2B5EF4-FFF2-40B4-BE49-F238E27FC236}">
                    <a16:creationId xmlns:a16="http://schemas.microsoft.com/office/drawing/2014/main" id="{FB56AC4C-7E22-4527-BD18-9823C2D06608}"/>
                  </a:ext>
                </a:extLst>
              </p:cNvPr>
              <p:cNvGrpSpPr/>
              <p:nvPr/>
            </p:nvGrpSpPr>
            <p:grpSpPr>
              <a:xfrm>
                <a:off x="5965037" y="4027590"/>
                <a:ext cx="783375" cy="365173"/>
                <a:chOff x="8324830" y="3058745"/>
                <a:chExt cx="723636" cy="372495"/>
              </a:xfrm>
            </p:grpSpPr>
            <p:sp>
              <p:nvSpPr>
                <p:cNvPr id="111" name="Rectangle: Rounded Corners 110">
                  <a:extLst>
                    <a:ext uri="{FF2B5EF4-FFF2-40B4-BE49-F238E27FC236}">
                      <a16:creationId xmlns:a16="http://schemas.microsoft.com/office/drawing/2014/main" id="{CF946460-F83F-4443-BFD9-EECD3AD9A818}"/>
                    </a:ext>
                  </a:extLst>
                </p:cNvPr>
                <p:cNvSpPr/>
                <p:nvPr/>
              </p:nvSpPr>
              <p:spPr bwMode="auto">
                <a:xfrm>
                  <a:off x="8324830" y="3058745"/>
                  <a:ext cx="723636" cy="37249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12" name="Title 1">
                  <a:extLst>
                    <a:ext uri="{FF2B5EF4-FFF2-40B4-BE49-F238E27FC236}">
                      <a16:creationId xmlns:a16="http://schemas.microsoft.com/office/drawing/2014/main" id="{52B28B75-C7B1-4B68-88FB-1816B423BB80}"/>
                    </a:ext>
                  </a:extLst>
                </p:cNvPr>
                <p:cNvSpPr txBox="1">
                  <a:spLocks/>
                </p:cNvSpPr>
                <p:nvPr/>
              </p:nvSpPr>
              <p:spPr>
                <a:xfrm>
                  <a:off x="8375651" y="3088018"/>
                  <a:ext cx="621995" cy="313948"/>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00" spc="0">
                      <a:solidFill>
                        <a:schemeClr val="tx2"/>
                      </a:solidFill>
                      <a:latin typeface="Segoe UI Semibold" panose="020B0702040204020203" pitchFamily="34" charset="0"/>
                      <a:cs typeface="Segoe UI Semibold" panose="020B0702040204020203" pitchFamily="34" charset="0"/>
                    </a:rPr>
                    <a:t>Ingress Controller</a:t>
                  </a:r>
                </a:p>
              </p:txBody>
            </p:sp>
          </p:grpSp>
          <p:cxnSp>
            <p:nvCxnSpPr>
              <p:cNvPr id="102" name="Connector: Elbow 101">
                <a:extLst>
                  <a:ext uri="{FF2B5EF4-FFF2-40B4-BE49-F238E27FC236}">
                    <a16:creationId xmlns:a16="http://schemas.microsoft.com/office/drawing/2014/main" id="{F2C5D93A-9C97-4DD1-A14C-C7F0CB886B36}"/>
                  </a:ext>
                </a:extLst>
              </p:cNvPr>
              <p:cNvCxnSpPr>
                <a:cxnSpLocks/>
                <a:stCxn id="111" idx="3"/>
                <a:endCxn id="116" idx="2"/>
              </p:cNvCxnSpPr>
              <p:nvPr/>
            </p:nvCxnSpPr>
            <p:spPr>
              <a:xfrm flipV="1">
                <a:off x="6748412" y="3794264"/>
                <a:ext cx="809851" cy="415913"/>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12E89082-F15F-40AA-8994-EFAFA03687BA}"/>
                  </a:ext>
                </a:extLst>
              </p:cNvPr>
              <p:cNvSpPr/>
              <p:nvPr/>
            </p:nvSpPr>
            <p:spPr bwMode="auto">
              <a:xfrm>
                <a:off x="6343937" y="4851927"/>
                <a:ext cx="2331761" cy="1881931"/>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7" name="Title 1">
                <a:extLst>
                  <a:ext uri="{FF2B5EF4-FFF2-40B4-BE49-F238E27FC236}">
                    <a16:creationId xmlns:a16="http://schemas.microsoft.com/office/drawing/2014/main" id="{D3DD1E1E-AD66-4392-BD54-388854258782}"/>
                  </a:ext>
                </a:extLst>
              </p:cNvPr>
              <p:cNvSpPr txBox="1">
                <a:spLocks/>
              </p:cNvSpPr>
              <p:nvPr/>
            </p:nvSpPr>
            <p:spPr>
              <a:xfrm>
                <a:off x="6343937" y="4628682"/>
                <a:ext cx="1671698"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200" spc="0">
                    <a:solidFill>
                      <a:sysClr val="windowText" lastClr="000000"/>
                    </a:solidFill>
                    <a:latin typeface="Segoe UI Semibold" panose="020B0702040204020203" pitchFamily="34" charset="0"/>
                    <a:cs typeface="Segoe UI Semibold" panose="020B0702040204020203" pitchFamily="34" charset="0"/>
                  </a:rPr>
                  <a:t>Worker node</a:t>
                </a:r>
              </a:p>
            </p:txBody>
          </p:sp>
          <p:grpSp>
            <p:nvGrpSpPr>
              <p:cNvPr id="68" name="Group 67">
                <a:extLst>
                  <a:ext uri="{FF2B5EF4-FFF2-40B4-BE49-F238E27FC236}">
                    <a16:creationId xmlns:a16="http://schemas.microsoft.com/office/drawing/2014/main" id="{FD5A7D2F-A498-4922-BC56-D79C4C88212B}"/>
                  </a:ext>
                </a:extLst>
              </p:cNvPr>
              <p:cNvGrpSpPr/>
              <p:nvPr/>
            </p:nvGrpSpPr>
            <p:grpSpPr>
              <a:xfrm>
                <a:off x="6468129" y="5272519"/>
                <a:ext cx="1270632" cy="910390"/>
                <a:chOff x="4477842" y="4850466"/>
                <a:chExt cx="1270632" cy="910390"/>
              </a:xfrm>
            </p:grpSpPr>
            <p:sp>
              <p:nvSpPr>
                <p:cNvPr id="83" name="Rectangle: Rounded Corners 82">
                  <a:extLst>
                    <a:ext uri="{FF2B5EF4-FFF2-40B4-BE49-F238E27FC236}">
                      <a16:creationId xmlns:a16="http://schemas.microsoft.com/office/drawing/2014/main" id="{48720809-2355-40DF-BDA8-192E23D5D7B9}"/>
                    </a:ext>
                  </a:extLst>
                </p:cNvPr>
                <p:cNvSpPr/>
                <p:nvPr/>
              </p:nvSpPr>
              <p:spPr bwMode="auto">
                <a:xfrm>
                  <a:off x="4477842" y="5080042"/>
                  <a:ext cx="1270632" cy="680814"/>
                </a:xfrm>
                <a:prstGeom prst="roundRect">
                  <a:avLst>
                    <a:gd name="adj" fmla="val 10922"/>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4" name="Title 1">
                  <a:extLst>
                    <a:ext uri="{FF2B5EF4-FFF2-40B4-BE49-F238E27FC236}">
                      <a16:creationId xmlns:a16="http://schemas.microsoft.com/office/drawing/2014/main" id="{730B426A-4456-4863-8EA3-A231FAB2AC0E}"/>
                    </a:ext>
                  </a:extLst>
                </p:cNvPr>
                <p:cNvSpPr txBox="1">
                  <a:spLocks/>
                </p:cNvSpPr>
                <p:nvPr/>
              </p:nvSpPr>
              <p:spPr>
                <a:xfrm>
                  <a:off x="4650786" y="4850466"/>
                  <a:ext cx="9247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Pods</a:t>
                  </a:r>
                </a:p>
              </p:txBody>
            </p:sp>
            <p:grpSp>
              <p:nvGrpSpPr>
                <p:cNvPr id="85" name="Group 84">
                  <a:extLst>
                    <a:ext uri="{FF2B5EF4-FFF2-40B4-BE49-F238E27FC236}">
                      <a16:creationId xmlns:a16="http://schemas.microsoft.com/office/drawing/2014/main" id="{9E434183-D395-40C3-A216-B70B80E54818}"/>
                    </a:ext>
                  </a:extLst>
                </p:cNvPr>
                <p:cNvGrpSpPr/>
                <p:nvPr/>
              </p:nvGrpSpPr>
              <p:grpSpPr>
                <a:xfrm>
                  <a:off x="4626516" y="5152929"/>
                  <a:ext cx="973285" cy="535040"/>
                  <a:chOff x="4520542" y="5151982"/>
                  <a:chExt cx="973285" cy="535040"/>
                </a:xfrm>
              </p:grpSpPr>
              <p:sp>
                <p:nvSpPr>
                  <p:cNvPr id="86" name="Title 1">
                    <a:extLst>
                      <a:ext uri="{FF2B5EF4-FFF2-40B4-BE49-F238E27FC236}">
                        <a16:creationId xmlns:a16="http://schemas.microsoft.com/office/drawing/2014/main" id="{056D52B2-1926-4A03-9EF2-3FFF4A28656C}"/>
                      </a:ext>
                    </a:extLst>
                  </p:cNvPr>
                  <p:cNvSpPr txBox="1">
                    <a:spLocks/>
                  </p:cNvSpPr>
                  <p:nvPr/>
                </p:nvSpPr>
                <p:spPr>
                  <a:xfrm>
                    <a:off x="4544812" y="5151982"/>
                    <a:ext cx="9247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Containers</a:t>
                    </a:r>
                  </a:p>
                </p:txBody>
              </p:sp>
              <p:grpSp>
                <p:nvGrpSpPr>
                  <p:cNvPr id="87" name="Group 86">
                    <a:extLst>
                      <a:ext uri="{FF2B5EF4-FFF2-40B4-BE49-F238E27FC236}">
                        <a16:creationId xmlns:a16="http://schemas.microsoft.com/office/drawing/2014/main" id="{7F20E573-06E3-4B80-84B2-93DE36884B33}"/>
                      </a:ext>
                    </a:extLst>
                  </p:cNvPr>
                  <p:cNvGrpSpPr/>
                  <p:nvPr/>
                </p:nvGrpSpPr>
                <p:grpSpPr>
                  <a:xfrm>
                    <a:off x="4520542" y="5401786"/>
                    <a:ext cx="973285" cy="285236"/>
                    <a:chOff x="4493108" y="5401786"/>
                    <a:chExt cx="973285" cy="285236"/>
                  </a:xfrm>
                </p:grpSpPr>
                <p:sp>
                  <p:nvSpPr>
                    <p:cNvPr id="97" name="Freeform: Shape 96">
                      <a:extLst>
                        <a:ext uri="{FF2B5EF4-FFF2-40B4-BE49-F238E27FC236}">
                          <a16:creationId xmlns:a16="http://schemas.microsoft.com/office/drawing/2014/main" id="{F1CA9AC0-BC68-44C2-A7DD-C12E41A8A89D}"/>
                        </a:ext>
                      </a:extLst>
                    </p:cNvPr>
                    <p:cNvSpPr/>
                    <p:nvPr/>
                  </p:nvSpPr>
                  <p:spPr>
                    <a:xfrm>
                      <a:off x="4493108"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65E28C67-9E04-474B-B99F-CB5372C095DD}"/>
                        </a:ext>
                      </a:extLst>
                    </p:cNvPr>
                    <p:cNvSpPr/>
                    <p:nvPr/>
                  </p:nvSpPr>
                  <p:spPr>
                    <a:xfrm>
                      <a:off x="4849615"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sp>
                  <p:nvSpPr>
                    <p:cNvPr id="99" name="Freeform: Shape 98">
                      <a:extLst>
                        <a:ext uri="{FF2B5EF4-FFF2-40B4-BE49-F238E27FC236}">
                          <a16:creationId xmlns:a16="http://schemas.microsoft.com/office/drawing/2014/main" id="{F96E7934-5AB5-451C-BBAB-F13A249C34A0}"/>
                        </a:ext>
                      </a:extLst>
                    </p:cNvPr>
                    <p:cNvSpPr/>
                    <p:nvPr/>
                  </p:nvSpPr>
                  <p:spPr>
                    <a:xfrm>
                      <a:off x="5206122" y="5401786"/>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a:solidFill>
                          <a:srgbClr val="FFFFFF"/>
                        </a:solidFill>
                        <a:latin typeface="Segoe UI"/>
                      </a:endParaRPr>
                    </a:p>
                  </p:txBody>
                </p:sp>
              </p:grpSp>
            </p:grpSp>
          </p:grpSp>
          <p:grpSp>
            <p:nvGrpSpPr>
              <p:cNvPr id="69" name="Group 68">
                <a:extLst>
                  <a:ext uri="{FF2B5EF4-FFF2-40B4-BE49-F238E27FC236}">
                    <a16:creationId xmlns:a16="http://schemas.microsoft.com/office/drawing/2014/main" id="{1D756700-AF78-4121-B8A7-F5E726DFAF9F}"/>
                  </a:ext>
                </a:extLst>
              </p:cNvPr>
              <p:cNvGrpSpPr/>
              <p:nvPr/>
            </p:nvGrpSpPr>
            <p:grpSpPr>
              <a:xfrm>
                <a:off x="7983124" y="5336984"/>
                <a:ext cx="601487" cy="766071"/>
                <a:chOff x="2277712" y="4505904"/>
                <a:chExt cx="601487" cy="766071"/>
              </a:xfrm>
            </p:grpSpPr>
            <p:grpSp>
              <p:nvGrpSpPr>
                <p:cNvPr id="71" name="Group 70">
                  <a:extLst>
                    <a:ext uri="{FF2B5EF4-FFF2-40B4-BE49-F238E27FC236}">
                      <a16:creationId xmlns:a16="http://schemas.microsoft.com/office/drawing/2014/main" id="{8552D90D-2B2F-402C-B1E8-18E76FD50AB6}"/>
                    </a:ext>
                  </a:extLst>
                </p:cNvPr>
                <p:cNvGrpSpPr/>
                <p:nvPr/>
              </p:nvGrpSpPr>
              <p:grpSpPr>
                <a:xfrm>
                  <a:off x="2311661" y="4738386"/>
                  <a:ext cx="533589" cy="533589"/>
                  <a:chOff x="2334501" y="4738386"/>
                  <a:chExt cx="533589" cy="533589"/>
                </a:xfrm>
              </p:grpSpPr>
              <p:sp>
                <p:nvSpPr>
                  <p:cNvPr id="81" name="Rectangle: Rounded Corners 80">
                    <a:extLst>
                      <a:ext uri="{FF2B5EF4-FFF2-40B4-BE49-F238E27FC236}">
                        <a16:creationId xmlns:a16="http://schemas.microsoft.com/office/drawing/2014/main" id="{80249BD8-2113-4671-A3F8-38A1A03DA361}"/>
                      </a:ext>
                    </a:extLst>
                  </p:cNvPr>
                  <p:cNvSpPr/>
                  <p:nvPr/>
                </p:nvSpPr>
                <p:spPr bwMode="auto">
                  <a:xfrm>
                    <a:off x="2334501" y="4738386"/>
                    <a:ext cx="533589" cy="533589"/>
                  </a:xfrm>
                  <a:prstGeom prst="roundRect">
                    <a:avLst>
                      <a:gd name="adj" fmla="val 3125"/>
                    </a:avLst>
                  </a:prstGeom>
                  <a:solidFill>
                    <a:srgbClr val="0078D4">
                      <a:alpha val="1000"/>
                    </a:srgb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2" name="IoT_Hub" title="Icon of circles connecting to a center circle surrounded by brackets">
                    <a:extLst>
                      <a:ext uri="{FF2B5EF4-FFF2-40B4-BE49-F238E27FC236}">
                        <a16:creationId xmlns:a16="http://schemas.microsoft.com/office/drawing/2014/main" id="{7C872CF5-388F-4903-9209-CB29B2B8727E}"/>
                      </a:ext>
                    </a:extLst>
                  </p:cNvPr>
                  <p:cNvSpPr>
                    <a:spLocks noChangeAspect="1" noEditPoints="1"/>
                  </p:cNvSpPr>
                  <p:nvPr/>
                </p:nvSpPr>
                <p:spPr bwMode="auto">
                  <a:xfrm>
                    <a:off x="2415851" y="4819736"/>
                    <a:ext cx="370888" cy="370888"/>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chemeClr val="accent3"/>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80" name="Title 1">
                  <a:extLst>
                    <a:ext uri="{FF2B5EF4-FFF2-40B4-BE49-F238E27FC236}">
                      <a16:creationId xmlns:a16="http://schemas.microsoft.com/office/drawing/2014/main" id="{C07DE981-57B1-4EB5-974B-F27C259192CB}"/>
                    </a:ext>
                  </a:extLst>
                </p:cNvPr>
                <p:cNvSpPr txBox="1">
                  <a:spLocks/>
                </p:cNvSpPr>
                <p:nvPr/>
              </p:nvSpPr>
              <p:spPr>
                <a:xfrm>
                  <a:off x="2277712" y="4505904"/>
                  <a:ext cx="601487"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p>
              </p:txBody>
            </p:sp>
          </p:grpSp>
          <p:pic>
            <p:nvPicPr>
              <p:cNvPr id="10" name="Picture 9">
                <a:extLst>
                  <a:ext uri="{FF2B5EF4-FFF2-40B4-BE49-F238E27FC236}">
                    <a16:creationId xmlns:a16="http://schemas.microsoft.com/office/drawing/2014/main" id="{3C51F2A6-CEB0-42F7-91DA-32110051504D}"/>
                  </a:ext>
                </a:extLst>
              </p:cNvPr>
              <p:cNvPicPr>
                <a:picLocks noChangeAspect="1"/>
              </p:cNvPicPr>
              <p:nvPr/>
            </p:nvPicPr>
            <p:blipFill rotWithShape="1">
              <a:blip r:embed="rId3"/>
              <a:srcRect l="28257" t="44381" r="27588" b="29158"/>
              <a:stretch/>
            </p:blipFill>
            <p:spPr>
              <a:xfrm>
                <a:off x="8807912" y="5714169"/>
                <a:ext cx="317921" cy="157446"/>
              </a:xfrm>
              <a:prstGeom prst="rect">
                <a:avLst/>
              </a:prstGeom>
            </p:spPr>
          </p:pic>
          <p:cxnSp>
            <p:nvCxnSpPr>
              <p:cNvPr id="104" name="Straight Arrow Connector 103">
                <a:extLst>
                  <a:ext uri="{FF2B5EF4-FFF2-40B4-BE49-F238E27FC236}">
                    <a16:creationId xmlns:a16="http://schemas.microsoft.com/office/drawing/2014/main" id="{F1F9D952-3DF7-4997-8EBC-744ADE5F5B84}"/>
                  </a:ext>
                </a:extLst>
              </p:cNvPr>
              <p:cNvCxnSpPr>
                <a:cxnSpLocks/>
              </p:cNvCxnSpPr>
              <p:nvPr/>
            </p:nvCxnSpPr>
            <p:spPr>
              <a:xfrm>
                <a:off x="5806003" y="5853427"/>
                <a:ext cx="655353" cy="0"/>
              </a:xfrm>
              <a:prstGeom prst="straightConnector1">
                <a:avLst/>
              </a:prstGeom>
              <a:ln w="1270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7E509CEF-1C01-4733-A1B8-ABBBEC949C98}"/>
                  </a:ext>
                </a:extLst>
              </p:cNvPr>
              <p:cNvSpPr txBox="1">
                <a:spLocks/>
              </p:cNvSpPr>
              <p:nvPr/>
            </p:nvSpPr>
            <p:spPr>
              <a:xfrm>
                <a:off x="5624442" y="6396196"/>
                <a:ext cx="1014431" cy="276999"/>
              </a:xfrm>
              <a:prstGeom prst="rect">
                <a:avLst/>
              </a:prstGeom>
              <a:solidFill>
                <a:schemeClr val="bg1"/>
              </a:solidFill>
            </p:spPr>
            <p:txBody>
              <a:bodyPr vert="horz" wrap="square" lIns="0" tIns="45720" rIns="0" bIns="4572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ysClr val="windowText" lastClr="000000"/>
                    </a:solidFill>
                    <a:latin typeface="Segoe UI Semibold" panose="020B0702040204020203" pitchFamily="34" charset="0"/>
                    <a:cs typeface="Segoe UI Semibold" panose="020B0702040204020203" pitchFamily="34" charset="0"/>
                  </a:rPr>
                  <a:t>Namespace</a:t>
                </a:r>
              </a:p>
            </p:txBody>
          </p:sp>
          <p:grpSp>
            <p:nvGrpSpPr>
              <p:cNvPr id="115" name="Group 114">
                <a:extLst>
                  <a:ext uri="{FF2B5EF4-FFF2-40B4-BE49-F238E27FC236}">
                    <a16:creationId xmlns:a16="http://schemas.microsoft.com/office/drawing/2014/main" id="{92D2435B-8CC1-4F86-B536-DA5C3116F3F1}"/>
                  </a:ext>
                </a:extLst>
              </p:cNvPr>
              <p:cNvGrpSpPr/>
              <p:nvPr/>
            </p:nvGrpSpPr>
            <p:grpSpPr>
              <a:xfrm>
                <a:off x="7166575" y="3429091"/>
                <a:ext cx="783375" cy="365173"/>
                <a:chOff x="8324830" y="3058745"/>
                <a:chExt cx="723636" cy="372495"/>
              </a:xfrm>
            </p:grpSpPr>
            <p:sp>
              <p:nvSpPr>
                <p:cNvPr id="116" name="Rectangle: Rounded Corners 115">
                  <a:extLst>
                    <a:ext uri="{FF2B5EF4-FFF2-40B4-BE49-F238E27FC236}">
                      <a16:creationId xmlns:a16="http://schemas.microsoft.com/office/drawing/2014/main" id="{26E7D604-C0EC-469E-941C-9219B5EC9E99}"/>
                    </a:ext>
                  </a:extLst>
                </p:cNvPr>
                <p:cNvSpPr/>
                <p:nvPr/>
              </p:nvSpPr>
              <p:spPr bwMode="auto">
                <a:xfrm>
                  <a:off x="8324830" y="3058745"/>
                  <a:ext cx="723636" cy="37249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35" name="Title 1">
                  <a:extLst>
                    <a:ext uri="{FF2B5EF4-FFF2-40B4-BE49-F238E27FC236}">
                      <a16:creationId xmlns:a16="http://schemas.microsoft.com/office/drawing/2014/main" id="{07DA6BC7-AB1F-4D69-9A13-B5A40801D29A}"/>
                    </a:ext>
                  </a:extLst>
                </p:cNvPr>
                <p:cNvSpPr txBox="1">
                  <a:spLocks/>
                </p:cNvSpPr>
                <p:nvPr/>
              </p:nvSpPr>
              <p:spPr>
                <a:xfrm>
                  <a:off x="8375651" y="3088018"/>
                  <a:ext cx="621995" cy="313948"/>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000" spc="0">
                      <a:solidFill>
                        <a:schemeClr val="tx2"/>
                      </a:solidFill>
                      <a:latin typeface="Segoe UI Semibold" panose="020B0702040204020203" pitchFamily="34" charset="0"/>
                      <a:cs typeface="Segoe UI Semibold" panose="020B0702040204020203" pitchFamily="34" charset="0"/>
                    </a:rPr>
                    <a:t>External</a:t>
                  </a:r>
                  <a:br>
                    <a:rPr lang="en-US" sz="1000" spc="0">
                      <a:solidFill>
                        <a:schemeClr val="tx2"/>
                      </a:solidFill>
                      <a:latin typeface="Segoe UI Semibold" panose="020B0702040204020203" pitchFamily="34" charset="0"/>
                      <a:cs typeface="Segoe UI Semibold" panose="020B0702040204020203" pitchFamily="34" charset="0"/>
                    </a:rPr>
                  </a:br>
                  <a:r>
                    <a:rPr lang="en-US" sz="1000" spc="0">
                      <a:solidFill>
                        <a:schemeClr val="tx2"/>
                      </a:solidFill>
                      <a:latin typeface="Segoe UI Semibold" panose="020B0702040204020203" pitchFamily="34" charset="0"/>
                      <a:cs typeface="Segoe UI Semibold" panose="020B0702040204020203" pitchFamily="34" charset="0"/>
                    </a:rPr>
                    <a:t>DNS</a:t>
                  </a:r>
                </a:p>
              </p:txBody>
            </p:sp>
          </p:grpSp>
          <p:cxnSp>
            <p:nvCxnSpPr>
              <p:cNvPr id="27" name="Straight Arrow Connector 26">
                <a:extLst>
                  <a:ext uri="{FF2B5EF4-FFF2-40B4-BE49-F238E27FC236}">
                    <a16:creationId xmlns:a16="http://schemas.microsoft.com/office/drawing/2014/main" id="{9981C635-A37D-4594-B3D3-CBCEC506BE0C}"/>
                  </a:ext>
                </a:extLst>
              </p:cNvPr>
              <p:cNvCxnSpPr>
                <a:stCxn id="117" idx="2"/>
                <a:endCxn id="111" idx="0"/>
              </p:cNvCxnSpPr>
              <p:nvPr/>
            </p:nvCxnSpPr>
            <p:spPr>
              <a:xfrm>
                <a:off x="6356721" y="3758219"/>
                <a:ext cx="4" cy="26937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6" name="Connector: Elbow 5">
              <a:extLst>
                <a:ext uri="{FF2B5EF4-FFF2-40B4-BE49-F238E27FC236}">
                  <a16:creationId xmlns:a16="http://schemas.microsoft.com/office/drawing/2014/main" id="{1CCCAC31-4EE6-4854-82D7-05107CF45F8E}"/>
                </a:ext>
              </a:extLst>
            </p:cNvPr>
            <p:cNvCxnSpPr>
              <a:cxnSpLocks/>
            </p:cNvCxnSpPr>
            <p:nvPr/>
          </p:nvCxnSpPr>
          <p:spPr>
            <a:xfrm>
              <a:off x="9197504" y="3359843"/>
              <a:ext cx="2078242" cy="121165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C5C20A4-DD06-4E64-995A-BF2DED0D78A9}"/>
                </a:ext>
              </a:extLst>
            </p:cNvPr>
            <p:cNvGrpSpPr/>
            <p:nvPr/>
          </p:nvGrpSpPr>
          <p:grpSpPr>
            <a:xfrm>
              <a:off x="10163513" y="4155197"/>
              <a:ext cx="735979" cy="763439"/>
              <a:chOff x="10163513" y="4155197"/>
              <a:chExt cx="735979" cy="763439"/>
            </a:xfrm>
          </p:grpSpPr>
          <p:sp>
            <p:nvSpPr>
              <p:cNvPr id="17" name="Rectangle 16">
                <a:extLst>
                  <a:ext uri="{FF2B5EF4-FFF2-40B4-BE49-F238E27FC236}">
                    <a16:creationId xmlns:a16="http://schemas.microsoft.com/office/drawing/2014/main" id="{1C03ADC1-DE79-44DC-BABF-C74D5598A1B4}"/>
                  </a:ext>
                </a:extLst>
              </p:cNvPr>
              <p:cNvSpPr/>
              <p:nvPr/>
            </p:nvSpPr>
            <p:spPr bwMode="auto">
              <a:xfrm>
                <a:off x="10363199" y="4583955"/>
                <a:ext cx="346636" cy="3346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EA898763-6625-492C-AC1A-C2F2F1CDE92D}"/>
                  </a:ext>
                </a:extLst>
              </p:cNvPr>
              <p:cNvGrpSpPr/>
              <p:nvPr/>
            </p:nvGrpSpPr>
            <p:grpSpPr>
              <a:xfrm>
                <a:off x="10163513" y="4155197"/>
                <a:ext cx="735979" cy="723475"/>
                <a:chOff x="10549279" y="4155197"/>
                <a:chExt cx="735979" cy="723475"/>
              </a:xfrm>
            </p:grpSpPr>
            <p:sp>
              <p:nvSpPr>
                <p:cNvPr id="76" name="Lock" title="Icon of a padlock">
                  <a:extLst>
                    <a:ext uri="{FF2B5EF4-FFF2-40B4-BE49-F238E27FC236}">
                      <a16:creationId xmlns:a16="http://schemas.microsoft.com/office/drawing/2014/main" id="{67DE7CCF-7CB3-4E68-A232-C41B63A5E669}"/>
                    </a:ext>
                  </a:extLst>
                </p:cNvPr>
                <p:cNvSpPr>
                  <a:spLocks noChangeAspect="1" noEditPoints="1"/>
                </p:cNvSpPr>
                <p:nvPr/>
              </p:nvSpPr>
              <p:spPr bwMode="auto">
                <a:xfrm>
                  <a:off x="10825468" y="4622063"/>
                  <a:ext cx="183601" cy="25660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Title 1">
                  <a:extLst>
                    <a:ext uri="{FF2B5EF4-FFF2-40B4-BE49-F238E27FC236}">
                      <a16:creationId xmlns:a16="http://schemas.microsoft.com/office/drawing/2014/main" id="{EA93A778-8F5C-466D-B8BF-96BBBFCF9F63}"/>
                    </a:ext>
                  </a:extLst>
                </p:cNvPr>
                <p:cNvSpPr txBox="1">
                  <a:spLocks/>
                </p:cNvSpPr>
                <p:nvPr/>
              </p:nvSpPr>
              <p:spPr>
                <a:xfrm>
                  <a:off x="10549279" y="4155197"/>
                  <a:ext cx="735979"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panose="020B0502040204020203" pitchFamily="34" charset="0"/>
                    </a:rPr>
                    <a:t>Private </a:t>
                  </a:r>
                  <a:br>
                    <a:rPr lang="en-US" sz="1200" spc="0">
                      <a:solidFill>
                        <a:srgbClr val="000000"/>
                      </a:solidFill>
                      <a:latin typeface="Segoe UI" panose="020B0502040204020203" pitchFamily="34" charset="0"/>
                    </a:rPr>
                  </a:br>
                  <a:r>
                    <a:rPr lang="en-US" sz="1200" spc="0">
                      <a:solidFill>
                        <a:srgbClr val="000000"/>
                      </a:solidFill>
                      <a:latin typeface="Segoe UI" panose="020B0502040204020203" pitchFamily="34" charset="0"/>
                    </a:rPr>
                    <a:t>cluster</a:t>
                  </a:r>
                </a:p>
              </p:txBody>
            </p:sp>
          </p:grpSp>
        </p:grpSp>
        <p:grpSp>
          <p:nvGrpSpPr>
            <p:cNvPr id="16" name="Group 15">
              <a:extLst>
                <a:ext uri="{FF2B5EF4-FFF2-40B4-BE49-F238E27FC236}">
                  <a16:creationId xmlns:a16="http://schemas.microsoft.com/office/drawing/2014/main" id="{2F1B3959-ED4B-4EB0-B410-155783EB38B8}"/>
                </a:ext>
              </a:extLst>
            </p:cNvPr>
            <p:cNvGrpSpPr/>
            <p:nvPr/>
          </p:nvGrpSpPr>
          <p:grpSpPr>
            <a:xfrm>
              <a:off x="9230689" y="4155197"/>
              <a:ext cx="1112707" cy="778051"/>
              <a:chOff x="9230689" y="4155197"/>
              <a:chExt cx="1112707" cy="778051"/>
            </a:xfrm>
          </p:grpSpPr>
          <p:sp>
            <p:nvSpPr>
              <p:cNvPr id="79" name="Title 1">
                <a:extLst>
                  <a:ext uri="{FF2B5EF4-FFF2-40B4-BE49-F238E27FC236}">
                    <a16:creationId xmlns:a16="http://schemas.microsoft.com/office/drawing/2014/main" id="{08ABC1A5-C533-4371-8035-52A7084EB4FD}"/>
                  </a:ext>
                </a:extLst>
              </p:cNvPr>
              <p:cNvSpPr txBox="1">
                <a:spLocks/>
              </p:cNvSpPr>
              <p:nvPr/>
            </p:nvSpPr>
            <p:spPr>
              <a:xfrm>
                <a:off x="9230689" y="4155197"/>
                <a:ext cx="1112707"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App </a:t>
                </a:r>
                <a:br>
                  <a:rPr lang="en-US" sz="1200" spc="0">
                    <a:solidFill>
                      <a:srgbClr val="000000"/>
                    </a:solidFill>
                    <a:latin typeface="Segoe UI Semibold" panose="020B0702040204020203" pitchFamily="34" charset="0"/>
                    <a:cs typeface="Segoe UI Semibold" panose="020B0702040204020203" pitchFamily="34" charset="0"/>
                  </a:rPr>
                </a:br>
                <a:r>
                  <a:rPr lang="en-US" sz="1200" spc="0">
                    <a:solidFill>
                      <a:srgbClr val="000000"/>
                    </a:solidFill>
                    <a:latin typeface="Segoe UI Semibold" panose="020B0702040204020203" pitchFamily="34" charset="0"/>
                    <a:cs typeface="Segoe UI Semibold" panose="020B0702040204020203" pitchFamily="34" charset="0"/>
                  </a:rPr>
                  <a:t>Gateway</a:t>
                </a:r>
              </a:p>
            </p:txBody>
          </p:sp>
          <p:grpSp>
            <p:nvGrpSpPr>
              <p:cNvPr id="9" name="Group 8">
                <a:extLst>
                  <a:ext uri="{FF2B5EF4-FFF2-40B4-BE49-F238E27FC236}">
                    <a16:creationId xmlns:a16="http://schemas.microsoft.com/office/drawing/2014/main" id="{F2859E1E-2256-4B1A-9CCF-EF6722901B87}"/>
                  </a:ext>
                </a:extLst>
              </p:cNvPr>
              <p:cNvGrpSpPr/>
              <p:nvPr/>
            </p:nvGrpSpPr>
            <p:grpSpPr>
              <a:xfrm>
                <a:off x="9604163" y="4567487"/>
                <a:ext cx="365760" cy="365761"/>
                <a:chOff x="9961360" y="4372973"/>
                <a:chExt cx="365760" cy="365761"/>
              </a:xfrm>
            </p:grpSpPr>
            <p:sp>
              <p:nvSpPr>
                <p:cNvPr id="78" name="Rectangle: Rounded Corners 68">
                  <a:extLst>
                    <a:ext uri="{FF2B5EF4-FFF2-40B4-BE49-F238E27FC236}">
                      <a16:creationId xmlns:a16="http://schemas.microsoft.com/office/drawing/2014/main" id="{8770C83B-AD74-4A21-A3AD-79E92525D458}"/>
                    </a:ext>
                  </a:extLst>
                </p:cNvPr>
                <p:cNvSpPr/>
                <p:nvPr/>
              </p:nvSpPr>
              <p:spPr bwMode="auto">
                <a:xfrm>
                  <a:off x="9961360" y="4372973"/>
                  <a:ext cx="365760" cy="365761"/>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10" name="Picture 109" descr="A sign on a pole&#10;&#10;Description automatically generated">
                  <a:extLst>
                    <a:ext uri="{FF2B5EF4-FFF2-40B4-BE49-F238E27FC236}">
                      <a16:creationId xmlns:a16="http://schemas.microsoft.com/office/drawing/2014/main" id="{32255815-E196-471D-930D-D0398AA928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8909" y="4430522"/>
                  <a:ext cx="250662" cy="250662"/>
                </a:xfrm>
                <a:prstGeom prst="rect">
                  <a:avLst/>
                </a:prstGeom>
              </p:spPr>
            </p:pic>
          </p:grpSp>
        </p:grpSp>
        <p:grpSp>
          <p:nvGrpSpPr>
            <p:cNvPr id="88" name="Group 87">
              <a:extLst>
                <a:ext uri="{FF2B5EF4-FFF2-40B4-BE49-F238E27FC236}">
                  <a16:creationId xmlns:a16="http://schemas.microsoft.com/office/drawing/2014/main" id="{FACDDE47-A7E0-44F7-8985-A5278B047CA1}"/>
                </a:ext>
              </a:extLst>
            </p:cNvPr>
            <p:cNvGrpSpPr/>
            <p:nvPr/>
          </p:nvGrpSpPr>
          <p:grpSpPr>
            <a:xfrm>
              <a:off x="9419053" y="2764543"/>
              <a:ext cx="735979" cy="763439"/>
              <a:chOff x="10163513" y="4155197"/>
              <a:chExt cx="735979" cy="763439"/>
            </a:xfrm>
          </p:grpSpPr>
          <p:sp>
            <p:nvSpPr>
              <p:cNvPr id="89" name="Rectangle 88">
                <a:extLst>
                  <a:ext uri="{FF2B5EF4-FFF2-40B4-BE49-F238E27FC236}">
                    <a16:creationId xmlns:a16="http://schemas.microsoft.com/office/drawing/2014/main" id="{F3844609-1474-407F-B8A0-4BAF16D8DA56}"/>
                  </a:ext>
                </a:extLst>
              </p:cNvPr>
              <p:cNvSpPr/>
              <p:nvPr/>
            </p:nvSpPr>
            <p:spPr bwMode="auto">
              <a:xfrm>
                <a:off x="10363199" y="4583955"/>
                <a:ext cx="346636" cy="3346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2" name="Group 91">
                <a:extLst>
                  <a:ext uri="{FF2B5EF4-FFF2-40B4-BE49-F238E27FC236}">
                    <a16:creationId xmlns:a16="http://schemas.microsoft.com/office/drawing/2014/main" id="{B4C6FE4E-5468-4AD4-BCE7-F6DB77A72E51}"/>
                  </a:ext>
                </a:extLst>
              </p:cNvPr>
              <p:cNvGrpSpPr/>
              <p:nvPr/>
            </p:nvGrpSpPr>
            <p:grpSpPr>
              <a:xfrm>
                <a:off x="10163513" y="4155197"/>
                <a:ext cx="735979" cy="723475"/>
                <a:chOff x="10549279" y="4155197"/>
                <a:chExt cx="735979" cy="723475"/>
              </a:xfrm>
            </p:grpSpPr>
            <p:sp>
              <p:nvSpPr>
                <p:cNvPr id="94" name="Lock" title="Icon of a padlock">
                  <a:extLst>
                    <a:ext uri="{FF2B5EF4-FFF2-40B4-BE49-F238E27FC236}">
                      <a16:creationId xmlns:a16="http://schemas.microsoft.com/office/drawing/2014/main" id="{CE7ED7B3-11C1-4961-BEA0-2DE0DED4891C}"/>
                    </a:ext>
                  </a:extLst>
                </p:cNvPr>
                <p:cNvSpPr>
                  <a:spLocks noChangeAspect="1" noEditPoints="1"/>
                </p:cNvSpPr>
                <p:nvPr/>
              </p:nvSpPr>
              <p:spPr bwMode="auto">
                <a:xfrm>
                  <a:off x="10825468" y="4622063"/>
                  <a:ext cx="183601" cy="25660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 name="Title 1">
                  <a:extLst>
                    <a:ext uri="{FF2B5EF4-FFF2-40B4-BE49-F238E27FC236}">
                      <a16:creationId xmlns:a16="http://schemas.microsoft.com/office/drawing/2014/main" id="{4F616230-454A-43C2-8472-E3CEDB361E02}"/>
                    </a:ext>
                  </a:extLst>
                </p:cNvPr>
                <p:cNvSpPr txBox="1">
                  <a:spLocks/>
                </p:cNvSpPr>
                <p:nvPr/>
              </p:nvSpPr>
              <p:spPr>
                <a:xfrm>
                  <a:off x="10549279" y="4155197"/>
                  <a:ext cx="735979"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panose="020B0502040204020203" pitchFamily="34" charset="0"/>
                    </a:rPr>
                    <a:t>Egress lockdown</a:t>
                  </a:r>
                </a:p>
              </p:txBody>
            </p:sp>
          </p:grpSp>
        </p:grpSp>
      </p:grpSp>
    </p:spTree>
    <p:extLst>
      <p:ext uri="{BB962C8B-B14F-4D97-AF65-F5344CB8AC3E}">
        <p14:creationId xmlns:p14="http://schemas.microsoft.com/office/powerpoint/2010/main" val="134107640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Governance</a:t>
            </a:r>
          </a:p>
        </p:txBody>
      </p:sp>
      <p:grpSp>
        <p:nvGrpSpPr>
          <p:cNvPr id="3" name="Group 2">
            <a:extLst>
              <a:ext uri="{FF2B5EF4-FFF2-40B4-BE49-F238E27FC236}">
                <a16:creationId xmlns:a16="http://schemas.microsoft.com/office/drawing/2014/main" id="{9BAA688C-BDFE-4303-B26C-1A94B0356C0A}"/>
              </a:ext>
            </a:extLst>
          </p:cNvPr>
          <p:cNvGrpSpPr/>
          <p:nvPr/>
        </p:nvGrpSpPr>
        <p:grpSpPr>
          <a:xfrm>
            <a:off x="2809829" y="2274049"/>
            <a:ext cx="6456720" cy="4147815"/>
            <a:chOff x="2809829" y="2274049"/>
            <a:chExt cx="6456720" cy="4147815"/>
          </a:xfrm>
        </p:grpSpPr>
        <p:sp>
          <p:nvSpPr>
            <p:cNvPr id="55" name="Rectangle: Rounded Corners 54">
              <a:extLst>
                <a:ext uri="{FF2B5EF4-FFF2-40B4-BE49-F238E27FC236}">
                  <a16:creationId xmlns:a16="http://schemas.microsoft.com/office/drawing/2014/main" id="{6D2EED9B-86E2-417D-AB76-F77664FC1A13}"/>
                </a:ext>
              </a:extLst>
            </p:cNvPr>
            <p:cNvSpPr/>
            <p:nvPr/>
          </p:nvSpPr>
          <p:spPr bwMode="auto">
            <a:xfrm>
              <a:off x="4614185" y="3640889"/>
              <a:ext cx="2431008" cy="1003466"/>
            </a:xfrm>
            <a:prstGeom prst="roundRect">
              <a:avLst>
                <a:gd name="adj" fmla="val 3125"/>
              </a:avLst>
            </a:prstGeom>
            <a:solidFill>
              <a:srgbClr val="FCFDFE">
                <a:alpha val="1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grpSp>
          <p:nvGrpSpPr>
            <p:cNvPr id="56" name="Group 55">
              <a:extLst>
                <a:ext uri="{FF2B5EF4-FFF2-40B4-BE49-F238E27FC236}">
                  <a16:creationId xmlns:a16="http://schemas.microsoft.com/office/drawing/2014/main" id="{26E27830-6C7E-42A5-ABEF-6328BA71DDA7}"/>
                </a:ext>
              </a:extLst>
            </p:cNvPr>
            <p:cNvGrpSpPr/>
            <p:nvPr/>
          </p:nvGrpSpPr>
          <p:grpSpPr>
            <a:xfrm>
              <a:off x="3260749" y="2274049"/>
              <a:ext cx="822960" cy="1243815"/>
              <a:chOff x="6410166" y="1802786"/>
              <a:chExt cx="822960" cy="1243815"/>
            </a:xfrm>
          </p:grpSpPr>
          <p:sp>
            <p:nvSpPr>
              <p:cNvPr id="57" name="Title 1">
                <a:extLst>
                  <a:ext uri="{FF2B5EF4-FFF2-40B4-BE49-F238E27FC236}">
                    <a16:creationId xmlns:a16="http://schemas.microsoft.com/office/drawing/2014/main" id="{0F17B973-1AC7-4122-8D70-2290C272A727}"/>
                  </a:ext>
                </a:extLst>
              </p:cNvPr>
              <p:cNvSpPr txBox="1">
                <a:spLocks/>
              </p:cNvSpPr>
              <p:nvPr/>
            </p:nvSpPr>
            <p:spPr>
              <a:xfrm>
                <a:off x="6462856" y="1802786"/>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Architect</a:t>
                </a:r>
              </a:p>
            </p:txBody>
          </p:sp>
          <p:sp>
            <p:nvSpPr>
              <p:cNvPr id="58" name="Rectangle: Rounded Corners 57">
                <a:extLst>
                  <a:ext uri="{FF2B5EF4-FFF2-40B4-BE49-F238E27FC236}">
                    <a16:creationId xmlns:a16="http://schemas.microsoft.com/office/drawing/2014/main" id="{F28F9146-1046-4228-83A4-2EE6D1CA129E}"/>
                  </a:ext>
                </a:extLst>
              </p:cNvPr>
              <p:cNvSpPr/>
              <p:nvPr/>
            </p:nvSpPr>
            <p:spPr bwMode="auto">
              <a:xfrm>
                <a:off x="6410166" y="2223641"/>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0" name="people_4" title="Icon of a person">
                <a:extLst>
                  <a:ext uri="{FF2B5EF4-FFF2-40B4-BE49-F238E27FC236}">
                    <a16:creationId xmlns:a16="http://schemas.microsoft.com/office/drawing/2014/main" id="{477A449F-A6BC-42F2-B6A4-D8181AF398F2}"/>
                  </a:ext>
                </a:extLst>
              </p:cNvPr>
              <p:cNvSpPr>
                <a:spLocks noChangeAspect="1" noEditPoints="1"/>
              </p:cNvSpPr>
              <p:nvPr/>
            </p:nvSpPr>
            <p:spPr bwMode="auto">
              <a:xfrm>
                <a:off x="6603938" y="2351445"/>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13" title="Icon of a cloud">
                <a:extLst>
                  <a:ext uri="{FF2B5EF4-FFF2-40B4-BE49-F238E27FC236}">
                    <a16:creationId xmlns:a16="http://schemas.microsoft.com/office/drawing/2014/main" id="{47F025D5-ED8D-407D-80E8-859C48760B6A}"/>
                  </a:ext>
                </a:extLst>
              </p:cNvPr>
              <p:cNvSpPr>
                <a:spLocks noChangeAspect="1"/>
              </p:cNvSpPr>
              <p:nvPr/>
            </p:nvSpPr>
            <p:spPr bwMode="auto">
              <a:xfrm>
                <a:off x="6694182" y="2719377"/>
                <a:ext cx="254928" cy="139844"/>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70" name="Group 69">
              <a:extLst>
                <a:ext uri="{FF2B5EF4-FFF2-40B4-BE49-F238E27FC236}">
                  <a16:creationId xmlns:a16="http://schemas.microsoft.com/office/drawing/2014/main" id="{19204FDE-1C0F-4485-A318-51762975F9D4}"/>
                </a:ext>
              </a:extLst>
            </p:cNvPr>
            <p:cNvGrpSpPr/>
            <p:nvPr/>
          </p:nvGrpSpPr>
          <p:grpSpPr>
            <a:xfrm>
              <a:off x="3260749" y="5210509"/>
              <a:ext cx="822960" cy="1059149"/>
              <a:chOff x="5504558" y="4532630"/>
              <a:chExt cx="822960" cy="1059149"/>
            </a:xfrm>
          </p:grpSpPr>
          <p:sp>
            <p:nvSpPr>
              <p:cNvPr id="72" name="Title 1">
                <a:extLst>
                  <a:ext uri="{FF2B5EF4-FFF2-40B4-BE49-F238E27FC236}">
                    <a16:creationId xmlns:a16="http://schemas.microsoft.com/office/drawing/2014/main" id="{B14D9DFC-0420-4FEA-87A2-E2FE741453BE}"/>
                  </a:ext>
                </a:extLst>
              </p:cNvPr>
              <p:cNvSpPr txBox="1">
                <a:spLocks/>
              </p:cNvSpPr>
              <p:nvPr/>
            </p:nvSpPr>
            <p:spPr>
              <a:xfrm>
                <a:off x="5557248" y="4532630"/>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73" name="Rectangle: Rounded Corners 72">
                <a:extLst>
                  <a:ext uri="{FF2B5EF4-FFF2-40B4-BE49-F238E27FC236}">
                    <a16:creationId xmlns:a16="http://schemas.microsoft.com/office/drawing/2014/main" id="{0E00DB9B-F399-4F14-94A3-DA3859BA175A}"/>
                  </a:ext>
                </a:extLst>
              </p:cNvPr>
              <p:cNvSpPr/>
              <p:nvPr/>
            </p:nvSpPr>
            <p:spPr bwMode="auto">
              <a:xfrm>
                <a:off x="5504558" y="4768819"/>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4" name="people_4" title="Icon of a person">
                <a:extLst>
                  <a:ext uri="{FF2B5EF4-FFF2-40B4-BE49-F238E27FC236}">
                    <a16:creationId xmlns:a16="http://schemas.microsoft.com/office/drawing/2014/main" id="{D81E4596-5E05-4847-B0B5-B990D0254B24}"/>
                  </a:ext>
                </a:extLst>
              </p:cNvPr>
              <p:cNvSpPr>
                <a:spLocks noChangeAspect="1" noEditPoints="1"/>
              </p:cNvSpPr>
              <p:nvPr/>
            </p:nvSpPr>
            <p:spPr bwMode="auto">
              <a:xfrm>
                <a:off x="5698330" y="4896623"/>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 name="Rectangle: Rounded Corners 74">
              <a:extLst>
                <a:ext uri="{FF2B5EF4-FFF2-40B4-BE49-F238E27FC236}">
                  <a16:creationId xmlns:a16="http://schemas.microsoft.com/office/drawing/2014/main" id="{3DC99733-FF62-490E-A17E-D3FE4C2A8B64}"/>
                </a:ext>
              </a:extLst>
            </p:cNvPr>
            <p:cNvSpPr/>
            <p:nvPr/>
          </p:nvSpPr>
          <p:spPr bwMode="auto">
            <a:xfrm>
              <a:off x="5577995" y="5298156"/>
              <a:ext cx="2989738" cy="1123708"/>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6" name="cloud" title="Icon of a cloud">
              <a:extLst>
                <a:ext uri="{FF2B5EF4-FFF2-40B4-BE49-F238E27FC236}">
                  <a16:creationId xmlns:a16="http://schemas.microsoft.com/office/drawing/2014/main" id="{A5A2422C-FAC6-42EA-B76D-D255BA2F02D1}"/>
                </a:ext>
              </a:extLst>
            </p:cNvPr>
            <p:cNvSpPr>
              <a:spLocks noChangeAspect="1"/>
            </p:cNvSpPr>
            <p:nvPr/>
          </p:nvSpPr>
          <p:spPr bwMode="auto">
            <a:xfrm>
              <a:off x="8354439" y="5163520"/>
              <a:ext cx="424031" cy="2701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5875"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77" name="Group 76">
              <a:extLst>
                <a:ext uri="{FF2B5EF4-FFF2-40B4-BE49-F238E27FC236}">
                  <a16:creationId xmlns:a16="http://schemas.microsoft.com/office/drawing/2014/main" id="{9CCA719C-5A55-4BBF-B74A-DFEA7AFA9685}"/>
                </a:ext>
              </a:extLst>
            </p:cNvPr>
            <p:cNvGrpSpPr/>
            <p:nvPr/>
          </p:nvGrpSpPr>
          <p:grpSpPr>
            <a:xfrm>
              <a:off x="5642878" y="5509671"/>
              <a:ext cx="1052945" cy="749725"/>
              <a:chOff x="7987237" y="5453105"/>
              <a:chExt cx="1052945" cy="749725"/>
            </a:xfrm>
          </p:grpSpPr>
          <p:sp>
            <p:nvSpPr>
              <p:cNvPr id="78" name="Rectangle: Rounded Corners 77">
                <a:extLst>
                  <a:ext uri="{FF2B5EF4-FFF2-40B4-BE49-F238E27FC236}">
                    <a16:creationId xmlns:a16="http://schemas.microsoft.com/office/drawing/2014/main" id="{CCA01251-D847-4188-A0AF-31CCCF80A8C1}"/>
                  </a:ext>
                </a:extLst>
              </p:cNvPr>
              <p:cNvSpPr/>
              <p:nvPr/>
            </p:nvSpPr>
            <p:spPr bwMode="auto">
              <a:xfrm>
                <a:off x="8240093"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9" name="Title 1">
                <a:extLst>
                  <a:ext uri="{FF2B5EF4-FFF2-40B4-BE49-F238E27FC236}">
                    <a16:creationId xmlns:a16="http://schemas.microsoft.com/office/drawing/2014/main" id="{16F7E8B0-7385-46FF-B803-4006026F88AA}"/>
                  </a:ext>
                </a:extLst>
              </p:cNvPr>
              <p:cNvSpPr txBox="1">
                <a:spLocks/>
              </p:cNvSpPr>
              <p:nvPr/>
            </p:nvSpPr>
            <p:spPr>
              <a:xfrm>
                <a:off x="7987237"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Cluster-1</a:t>
                </a:r>
              </a:p>
            </p:txBody>
          </p:sp>
          <p:grpSp>
            <p:nvGrpSpPr>
              <p:cNvPr id="81" name="Group 80">
                <a:extLst>
                  <a:ext uri="{FF2B5EF4-FFF2-40B4-BE49-F238E27FC236}">
                    <a16:creationId xmlns:a16="http://schemas.microsoft.com/office/drawing/2014/main" id="{B241A1E8-E4C6-4FBA-85C0-151240E115C6}"/>
                  </a:ext>
                </a:extLst>
              </p:cNvPr>
              <p:cNvGrpSpPr/>
              <p:nvPr/>
            </p:nvGrpSpPr>
            <p:grpSpPr>
              <a:xfrm>
                <a:off x="8337775" y="5740429"/>
                <a:ext cx="351868" cy="377546"/>
                <a:chOff x="8278782" y="4686865"/>
                <a:chExt cx="413241" cy="443399"/>
              </a:xfrm>
            </p:grpSpPr>
            <p:grpSp>
              <p:nvGrpSpPr>
                <p:cNvPr id="86" name="Group 85">
                  <a:extLst>
                    <a:ext uri="{FF2B5EF4-FFF2-40B4-BE49-F238E27FC236}">
                      <a16:creationId xmlns:a16="http://schemas.microsoft.com/office/drawing/2014/main" id="{CA3031FC-82DA-4B5C-9B85-D4B32264868E}"/>
                    </a:ext>
                  </a:extLst>
                </p:cNvPr>
                <p:cNvGrpSpPr/>
                <p:nvPr/>
              </p:nvGrpSpPr>
              <p:grpSpPr>
                <a:xfrm>
                  <a:off x="8278782" y="4686865"/>
                  <a:ext cx="413241" cy="197955"/>
                  <a:chOff x="8278782" y="4686865"/>
                  <a:chExt cx="413241" cy="197955"/>
                </a:xfrm>
              </p:grpSpPr>
              <p:sp>
                <p:nvSpPr>
                  <p:cNvPr id="91" name="Freeform: Shape 90">
                    <a:extLst>
                      <a:ext uri="{FF2B5EF4-FFF2-40B4-BE49-F238E27FC236}">
                        <a16:creationId xmlns:a16="http://schemas.microsoft.com/office/drawing/2014/main" id="{41A68655-B914-45E5-B823-CCE7C3138734}"/>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A11C1634-A9A6-48E6-BD22-3B7291DEC962}"/>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5A4914D4-CEB1-41E8-8C45-39977893A0E7}"/>
                    </a:ext>
                  </a:extLst>
                </p:cNvPr>
                <p:cNvGrpSpPr/>
                <p:nvPr/>
              </p:nvGrpSpPr>
              <p:grpSpPr>
                <a:xfrm>
                  <a:off x="8278782" y="4932309"/>
                  <a:ext cx="413241" cy="197955"/>
                  <a:chOff x="8278782" y="4686865"/>
                  <a:chExt cx="413241" cy="197955"/>
                </a:xfrm>
              </p:grpSpPr>
              <p:sp>
                <p:nvSpPr>
                  <p:cNvPr id="89" name="Freeform: Shape 88">
                    <a:extLst>
                      <a:ext uri="{FF2B5EF4-FFF2-40B4-BE49-F238E27FC236}">
                        <a16:creationId xmlns:a16="http://schemas.microsoft.com/office/drawing/2014/main" id="{F0EE1193-DC85-43D2-B10D-EE7F44A3FDA8}"/>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1D9DB270-84D8-47F1-984B-02A337A57872}"/>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pic>
          <p:nvPicPr>
            <p:cNvPr id="93" name="Picture 92">
              <a:extLst>
                <a:ext uri="{FF2B5EF4-FFF2-40B4-BE49-F238E27FC236}">
                  <a16:creationId xmlns:a16="http://schemas.microsoft.com/office/drawing/2014/main" id="{03E80768-9F43-4A2C-84AD-D09AABEAB98E}"/>
                </a:ext>
              </a:extLst>
            </p:cNvPr>
            <p:cNvPicPr>
              <a:picLocks noChangeAspect="1"/>
            </p:cNvPicPr>
            <p:nvPr/>
          </p:nvPicPr>
          <p:blipFill rotWithShape="1">
            <a:blip r:embed="rId2"/>
            <a:srcRect l="27557" t="28358" r="44873" b="44928"/>
            <a:stretch/>
          </p:blipFill>
          <p:spPr>
            <a:xfrm>
              <a:off x="8236655" y="5483669"/>
              <a:ext cx="225196" cy="205893"/>
            </a:xfrm>
            <a:prstGeom prst="rect">
              <a:avLst/>
            </a:prstGeom>
          </p:spPr>
        </p:pic>
        <p:pic>
          <p:nvPicPr>
            <p:cNvPr id="94" name="Picture 93">
              <a:extLst>
                <a:ext uri="{FF2B5EF4-FFF2-40B4-BE49-F238E27FC236}">
                  <a16:creationId xmlns:a16="http://schemas.microsoft.com/office/drawing/2014/main" id="{3E1C6BBB-FCA9-4BB9-9E60-20C3E2E68233}"/>
                </a:ext>
              </a:extLst>
            </p:cNvPr>
            <p:cNvPicPr>
              <a:picLocks noChangeAspect="1"/>
            </p:cNvPicPr>
            <p:nvPr/>
          </p:nvPicPr>
          <p:blipFill rotWithShape="1">
            <a:blip r:embed="rId3"/>
            <a:srcRect l="32199" t="19838" r="30052" b="43602"/>
            <a:stretch/>
          </p:blipFill>
          <p:spPr>
            <a:xfrm>
              <a:off x="7363661" y="5463441"/>
              <a:ext cx="240529" cy="246349"/>
            </a:xfrm>
            <a:prstGeom prst="rect">
              <a:avLst/>
            </a:prstGeom>
          </p:spPr>
        </p:pic>
        <p:pic>
          <p:nvPicPr>
            <p:cNvPr id="95" name="Picture 94">
              <a:extLst>
                <a:ext uri="{FF2B5EF4-FFF2-40B4-BE49-F238E27FC236}">
                  <a16:creationId xmlns:a16="http://schemas.microsoft.com/office/drawing/2014/main" id="{42C68EEF-BDB5-4993-87CE-6116E7D8DA7A}"/>
                </a:ext>
              </a:extLst>
            </p:cNvPr>
            <p:cNvPicPr>
              <a:picLocks noChangeAspect="1"/>
            </p:cNvPicPr>
            <p:nvPr/>
          </p:nvPicPr>
          <p:blipFill rotWithShape="1">
            <a:blip r:embed="rId3"/>
            <a:srcRect l="32199" t="19838" r="30052" b="43602"/>
            <a:stretch/>
          </p:blipFill>
          <p:spPr>
            <a:xfrm>
              <a:off x="6464385" y="5463441"/>
              <a:ext cx="240529" cy="246349"/>
            </a:xfrm>
            <a:prstGeom prst="rect">
              <a:avLst/>
            </a:prstGeom>
          </p:spPr>
        </p:pic>
        <p:grpSp>
          <p:nvGrpSpPr>
            <p:cNvPr id="96" name="Group 95">
              <a:extLst>
                <a:ext uri="{FF2B5EF4-FFF2-40B4-BE49-F238E27FC236}">
                  <a16:creationId xmlns:a16="http://schemas.microsoft.com/office/drawing/2014/main" id="{C9F551EE-C48A-4324-9CF2-6E30A30E6DA8}"/>
                </a:ext>
              </a:extLst>
            </p:cNvPr>
            <p:cNvGrpSpPr/>
            <p:nvPr/>
          </p:nvGrpSpPr>
          <p:grpSpPr>
            <a:xfrm>
              <a:off x="6546392" y="5509671"/>
              <a:ext cx="1052945" cy="749725"/>
              <a:chOff x="8890751" y="5453105"/>
              <a:chExt cx="1052945" cy="749725"/>
            </a:xfrm>
          </p:grpSpPr>
          <p:sp>
            <p:nvSpPr>
              <p:cNvPr id="100" name="Title 1">
                <a:extLst>
                  <a:ext uri="{FF2B5EF4-FFF2-40B4-BE49-F238E27FC236}">
                    <a16:creationId xmlns:a16="http://schemas.microsoft.com/office/drawing/2014/main" id="{12504A1E-3145-4170-A835-EC3FACF0A52D}"/>
                  </a:ext>
                </a:extLst>
              </p:cNvPr>
              <p:cNvSpPr txBox="1">
                <a:spLocks/>
              </p:cNvSpPr>
              <p:nvPr/>
            </p:nvSpPr>
            <p:spPr>
              <a:xfrm>
                <a:off x="8890751"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Cluster-2</a:t>
                </a:r>
              </a:p>
            </p:txBody>
          </p:sp>
          <p:sp>
            <p:nvSpPr>
              <p:cNvPr id="101" name="Rectangle: Rounded Corners 100">
                <a:extLst>
                  <a:ext uri="{FF2B5EF4-FFF2-40B4-BE49-F238E27FC236}">
                    <a16:creationId xmlns:a16="http://schemas.microsoft.com/office/drawing/2014/main" id="{57E94D70-A6D5-423E-B152-3C343988FC36}"/>
                  </a:ext>
                </a:extLst>
              </p:cNvPr>
              <p:cNvSpPr/>
              <p:nvPr/>
            </p:nvSpPr>
            <p:spPr bwMode="auto">
              <a:xfrm>
                <a:off x="9143607"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02" name="Group 101">
                <a:extLst>
                  <a:ext uri="{FF2B5EF4-FFF2-40B4-BE49-F238E27FC236}">
                    <a16:creationId xmlns:a16="http://schemas.microsoft.com/office/drawing/2014/main" id="{6061CD97-1CD4-42CC-B68F-65EAD33E5AB8}"/>
                  </a:ext>
                </a:extLst>
              </p:cNvPr>
              <p:cNvGrpSpPr/>
              <p:nvPr/>
            </p:nvGrpSpPr>
            <p:grpSpPr>
              <a:xfrm>
                <a:off x="9241289" y="5740429"/>
                <a:ext cx="351868" cy="377546"/>
                <a:chOff x="8278782" y="4686865"/>
                <a:chExt cx="413241" cy="443399"/>
              </a:xfrm>
            </p:grpSpPr>
            <p:grpSp>
              <p:nvGrpSpPr>
                <p:cNvPr id="103" name="Group 102">
                  <a:extLst>
                    <a:ext uri="{FF2B5EF4-FFF2-40B4-BE49-F238E27FC236}">
                      <a16:creationId xmlns:a16="http://schemas.microsoft.com/office/drawing/2014/main" id="{04EA24A8-646A-4A5A-A01A-C6341779F850}"/>
                    </a:ext>
                  </a:extLst>
                </p:cNvPr>
                <p:cNvGrpSpPr/>
                <p:nvPr/>
              </p:nvGrpSpPr>
              <p:grpSpPr>
                <a:xfrm>
                  <a:off x="8278782" y="4686865"/>
                  <a:ext cx="413241" cy="197955"/>
                  <a:chOff x="8278782" y="4686865"/>
                  <a:chExt cx="413241" cy="197955"/>
                </a:xfrm>
              </p:grpSpPr>
              <p:sp>
                <p:nvSpPr>
                  <p:cNvPr id="107" name="Freeform: Shape 106">
                    <a:extLst>
                      <a:ext uri="{FF2B5EF4-FFF2-40B4-BE49-F238E27FC236}">
                        <a16:creationId xmlns:a16="http://schemas.microsoft.com/office/drawing/2014/main" id="{20287F74-6441-4B1A-B35F-D4F770A75F98}"/>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B47B2FDE-CFB7-4752-8D46-8057C92D41A0}"/>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DCA9DF5D-C754-47C4-BBF4-F00FA32CACC9}"/>
                    </a:ext>
                  </a:extLst>
                </p:cNvPr>
                <p:cNvGrpSpPr/>
                <p:nvPr/>
              </p:nvGrpSpPr>
              <p:grpSpPr>
                <a:xfrm>
                  <a:off x="8278782" y="4932309"/>
                  <a:ext cx="413241" cy="197955"/>
                  <a:chOff x="8278782" y="4686865"/>
                  <a:chExt cx="413241" cy="197955"/>
                </a:xfrm>
              </p:grpSpPr>
              <p:sp>
                <p:nvSpPr>
                  <p:cNvPr id="105" name="Freeform: Shape 104">
                    <a:extLst>
                      <a:ext uri="{FF2B5EF4-FFF2-40B4-BE49-F238E27FC236}">
                        <a16:creationId xmlns:a16="http://schemas.microsoft.com/office/drawing/2014/main" id="{AC8F1410-7A37-4278-9CBB-29DF9CB829EC}"/>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531FF5C4-AFBE-4742-BA6F-50001EDD532B}"/>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9" name="Group 108">
              <a:extLst>
                <a:ext uri="{FF2B5EF4-FFF2-40B4-BE49-F238E27FC236}">
                  <a16:creationId xmlns:a16="http://schemas.microsoft.com/office/drawing/2014/main" id="{8AE66139-3395-473B-8695-F3DAD112B71D}"/>
                </a:ext>
              </a:extLst>
            </p:cNvPr>
            <p:cNvGrpSpPr/>
            <p:nvPr/>
          </p:nvGrpSpPr>
          <p:grpSpPr>
            <a:xfrm>
              <a:off x="7449906" y="5509671"/>
              <a:ext cx="1052945" cy="749725"/>
              <a:chOff x="9794265" y="5453105"/>
              <a:chExt cx="1052945" cy="749725"/>
            </a:xfrm>
          </p:grpSpPr>
          <p:sp>
            <p:nvSpPr>
              <p:cNvPr id="110" name="Title 1">
                <a:extLst>
                  <a:ext uri="{FF2B5EF4-FFF2-40B4-BE49-F238E27FC236}">
                    <a16:creationId xmlns:a16="http://schemas.microsoft.com/office/drawing/2014/main" id="{B6251930-CB88-4105-94BC-A95EF5F974FF}"/>
                  </a:ext>
                </a:extLst>
              </p:cNvPr>
              <p:cNvSpPr txBox="1">
                <a:spLocks/>
              </p:cNvSpPr>
              <p:nvPr/>
            </p:nvSpPr>
            <p:spPr>
              <a:xfrm>
                <a:off x="9794265"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Cluster-3</a:t>
                </a:r>
              </a:p>
            </p:txBody>
          </p:sp>
          <p:sp>
            <p:nvSpPr>
              <p:cNvPr id="111" name="Rectangle: Rounded Corners 110">
                <a:extLst>
                  <a:ext uri="{FF2B5EF4-FFF2-40B4-BE49-F238E27FC236}">
                    <a16:creationId xmlns:a16="http://schemas.microsoft.com/office/drawing/2014/main" id="{8F0137B3-829B-4FA4-9D4F-9E9DD360ACBD}"/>
                  </a:ext>
                </a:extLst>
              </p:cNvPr>
              <p:cNvSpPr/>
              <p:nvPr/>
            </p:nvSpPr>
            <p:spPr bwMode="auto">
              <a:xfrm>
                <a:off x="10047121"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12" name="Group 111">
                <a:extLst>
                  <a:ext uri="{FF2B5EF4-FFF2-40B4-BE49-F238E27FC236}">
                    <a16:creationId xmlns:a16="http://schemas.microsoft.com/office/drawing/2014/main" id="{83991BAD-0EDE-4B38-BD05-AD11FE325801}"/>
                  </a:ext>
                </a:extLst>
              </p:cNvPr>
              <p:cNvGrpSpPr/>
              <p:nvPr/>
            </p:nvGrpSpPr>
            <p:grpSpPr>
              <a:xfrm>
                <a:off x="10144803" y="5740429"/>
                <a:ext cx="351868" cy="377546"/>
                <a:chOff x="8278782" y="4686865"/>
                <a:chExt cx="413241" cy="443399"/>
              </a:xfrm>
            </p:grpSpPr>
            <p:grpSp>
              <p:nvGrpSpPr>
                <p:cNvPr id="113" name="Group 112">
                  <a:extLst>
                    <a:ext uri="{FF2B5EF4-FFF2-40B4-BE49-F238E27FC236}">
                      <a16:creationId xmlns:a16="http://schemas.microsoft.com/office/drawing/2014/main" id="{DE8E16AD-E6FB-41CD-8127-A57B0D6A1412}"/>
                    </a:ext>
                  </a:extLst>
                </p:cNvPr>
                <p:cNvGrpSpPr/>
                <p:nvPr/>
              </p:nvGrpSpPr>
              <p:grpSpPr>
                <a:xfrm>
                  <a:off x="8278782" y="4686865"/>
                  <a:ext cx="413241" cy="197955"/>
                  <a:chOff x="8278782" y="4686865"/>
                  <a:chExt cx="413241" cy="197955"/>
                </a:xfrm>
              </p:grpSpPr>
              <p:sp>
                <p:nvSpPr>
                  <p:cNvPr id="118" name="Freeform: Shape 117">
                    <a:extLst>
                      <a:ext uri="{FF2B5EF4-FFF2-40B4-BE49-F238E27FC236}">
                        <a16:creationId xmlns:a16="http://schemas.microsoft.com/office/drawing/2014/main" id="{6563004D-69A3-419F-8542-29D077DA8C9B}"/>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147FFB91-AE7F-4C68-975C-70F1A5AA53E5}"/>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8BAEE302-C5F4-4D3A-9853-B5853D051682}"/>
                    </a:ext>
                  </a:extLst>
                </p:cNvPr>
                <p:cNvGrpSpPr/>
                <p:nvPr/>
              </p:nvGrpSpPr>
              <p:grpSpPr>
                <a:xfrm>
                  <a:off x="8278782" y="4932309"/>
                  <a:ext cx="413241" cy="197955"/>
                  <a:chOff x="8278782" y="4686865"/>
                  <a:chExt cx="413241" cy="197955"/>
                </a:xfrm>
              </p:grpSpPr>
              <p:sp>
                <p:nvSpPr>
                  <p:cNvPr id="115" name="Freeform: Shape 114">
                    <a:extLst>
                      <a:ext uri="{FF2B5EF4-FFF2-40B4-BE49-F238E27FC236}">
                        <a16:creationId xmlns:a16="http://schemas.microsoft.com/office/drawing/2014/main" id="{DE5F5E09-51AB-48C1-8EB5-E0E23938AD0F}"/>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F47AE179-54DA-448E-8DBB-4023DC8D4091}"/>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20" name="Title 1">
              <a:extLst>
                <a:ext uri="{FF2B5EF4-FFF2-40B4-BE49-F238E27FC236}">
                  <a16:creationId xmlns:a16="http://schemas.microsoft.com/office/drawing/2014/main" id="{CDEB49C8-4193-420F-A1AE-519F7627CBF6}"/>
                </a:ext>
              </a:extLst>
            </p:cNvPr>
            <p:cNvSpPr txBox="1">
              <a:spLocks/>
            </p:cNvSpPr>
            <p:nvPr/>
          </p:nvSpPr>
          <p:spPr>
            <a:xfrm>
              <a:off x="5577995" y="5058302"/>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21" name="Group 120">
              <a:extLst>
                <a:ext uri="{FF2B5EF4-FFF2-40B4-BE49-F238E27FC236}">
                  <a16:creationId xmlns:a16="http://schemas.microsoft.com/office/drawing/2014/main" id="{4C7590FE-B1CF-4633-9E9A-1DF02EABF7EB}"/>
                </a:ext>
              </a:extLst>
            </p:cNvPr>
            <p:cNvGrpSpPr/>
            <p:nvPr/>
          </p:nvGrpSpPr>
          <p:grpSpPr>
            <a:xfrm>
              <a:off x="7575671" y="2274049"/>
              <a:ext cx="822960" cy="1243815"/>
              <a:chOff x="8966623" y="1783468"/>
              <a:chExt cx="822960" cy="1243815"/>
            </a:xfrm>
          </p:grpSpPr>
          <p:sp>
            <p:nvSpPr>
              <p:cNvPr id="122" name="Title 1">
                <a:extLst>
                  <a:ext uri="{FF2B5EF4-FFF2-40B4-BE49-F238E27FC236}">
                    <a16:creationId xmlns:a16="http://schemas.microsoft.com/office/drawing/2014/main" id="{CFD5FE2A-8EAB-41EE-85A7-DE9A64AE2909}"/>
                  </a:ext>
                </a:extLst>
              </p:cNvPr>
              <p:cNvSpPr txBox="1">
                <a:spLocks/>
              </p:cNvSpPr>
              <p:nvPr/>
            </p:nvSpPr>
            <p:spPr>
              <a:xfrm>
                <a:off x="9019313" y="1783468"/>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Policy</a:t>
                </a:r>
              </a:p>
            </p:txBody>
          </p:sp>
          <p:sp>
            <p:nvSpPr>
              <p:cNvPr id="123" name="Rectangle: Rounded Corners 122">
                <a:extLst>
                  <a:ext uri="{FF2B5EF4-FFF2-40B4-BE49-F238E27FC236}">
                    <a16:creationId xmlns:a16="http://schemas.microsoft.com/office/drawing/2014/main" id="{86549A28-9BC0-420E-8595-942E6585A1BE}"/>
                  </a:ext>
                </a:extLst>
              </p:cNvPr>
              <p:cNvSpPr/>
              <p:nvPr/>
            </p:nvSpPr>
            <p:spPr bwMode="auto">
              <a:xfrm>
                <a:off x="8966623" y="2204323"/>
                <a:ext cx="822960" cy="822960"/>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124" name="Picture 123">
                <a:extLst>
                  <a:ext uri="{FF2B5EF4-FFF2-40B4-BE49-F238E27FC236}">
                    <a16:creationId xmlns:a16="http://schemas.microsoft.com/office/drawing/2014/main" id="{DF05AAB9-8DD0-4E63-A328-D3AB633CB4B1}"/>
                  </a:ext>
                </a:extLst>
              </p:cNvPr>
              <p:cNvPicPr>
                <a:picLocks noChangeAspect="1"/>
              </p:cNvPicPr>
              <p:nvPr/>
            </p:nvPicPr>
            <p:blipFill>
              <a:blip r:embed="rId4"/>
              <a:stretch>
                <a:fillRect/>
              </a:stretch>
            </p:blipFill>
            <p:spPr>
              <a:xfrm>
                <a:off x="9122816" y="2358625"/>
                <a:ext cx="510575" cy="514357"/>
              </a:xfrm>
              <a:prstGeom prst="rect">
                <a:avLst/>
              </a:prstGeom>
            </p:spPr>
          </p:pic>
        </p:grpSp>
        <p:cxnSp>
          <p:nvCxnSpPr>
            <p:cNvPr id="125" name="Straight Connector 124">
              <a:extLst>
                <a:ext uri="{FF2B5EF4-FFF2-40B4-BE49-F238E27FC236}">
                  <a16:creationId xmlns:a16="http://schemas.microsoft.com/office/drawing/2014/main" id="{2037B183-7889-4763-B5FA-A3DB02DEFB7A}"/>
                </a:ext>
              </a:extLst>
            </p:cNvPr>
            <p:cNvCxnSpPr>
              <a:stCxn id="58" idx="3"/>
              <a:endCxn id="123" idx="1"/>
            </p:cNvCxnSpPr>
            <p:nvPr/>
          </p:nvCxnSpPr>
          <p:spPr>
            <a:xfrm>
              <a:off x="4083709" y="3106384"/>
              <a:ext cx="3491962"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627C0DC-13A0-4D7B-A68A-A90CF9D8EF08}"/>
                </a:ext>
              </a:extLst>
            </p:cNvPr>
            <p:cNvCxnSpPr>
              <a:cxnSpLocks/>
            </p:cNvCxnSpPr>
            <p:nvPr/>
          </p:nvCxnSpPr>
          <p:spPr>
            <a:xfrm>
              <a:off x="7987151" y="3517864"/>
              <a:ext cx="0" cy="175399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1DF1145D-1C00-45DE-A98C-8CC01A717C7A}"/>
                </a:ext>
              </a:extLst>
            </p:cNvPr>
            <p:cNvGrpSpPr/>
            <p:nvPr/>
          </p:nvGrpSpPr>
          <p:grpSpPr>
            <a:xfrm>
              <a:off x="6088803" y="3826604"/>
              <a:ext cx="1052945" cy="632037"/>
              <a:chOff x="9647622" y="2535687"/>
              <a:chExt cx="1052945" cy="632037"/>
            </a:xfrm>
          </p:grpSpPr>
          <p:grpSp>
            <p:nvGrpSpPr>
              <p:cNvPr id="128" name="Group 127">
                <a:extLst>
                  <a:ext uri="{FF2B5EF4-FFF2-40B4-BE49-F238E27FC236}">
                    <a16:creationId xmlns:a16="http://schemas.microsoft.com/office/drawing/2014/main" id="{1863BDC8-0607-421E-A721-C1A03CB1A2FC}"/>
                  </a:ext>
                </a:extLst>
              </p:cNvPr>
              <p:cNvGrpSpPr/>
              <p:nvPr/>
            </p:nvGrpSpPr>
            <p:grpSpPr>
              <a:xfrm>
                <a:off x="9647622" y="2535687"/>
                <a:ext cx="1052945" cy="632037"/>
                <a:chOff x="7519613" y="2745927"/>
                <a:chExt cx="1052945" cy="632037"/>
              </a:xfrm>
            </p:grpSpPr>
            <p:sp>
              <p:nvSpPr>
                <p:cNvPr id="130" name="Script_F03A" title="Icon of an unrolled document with writing on it">
                  <a:extLst>
                    <a:ext uri="{FF2B5EF4-FFF2-40B4-BE49-F238E27FC236}">
                      <a16:creationId xmlns:a16="http://schemas.microsoft.com/office/drawing/2014/main" id="{74EE8481-4E0A-4542-B10E-5B407948294C}"/>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Title 1">
                  <a:extLst>
                    <a:ext uri="{FF2B5EF4-FFF2-40B4-BE49-F238E27FC236}">
                      <a16:creationId xmlns:a16="http://schemas.microsoft.com/office/drawing/2014/main" id="{01F9324E-62CD-4FA1-8CBC-F5258CEBDBBA}"/>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Cluster-3</a:t>
                  </a:r>
                </a:p>
              </p:txBody>
            </p:sp>
          </p:grpSp>
          <p:pic>
            <p:nvPicPr>
              <p:cNvPr id="129" name="Picture 128">
                <a:extLst>
                  <a:ext uri="{FF2B5EF4-FFF2-40B4-BE49-F238E27FC236}">
                    <a16:creationId xmlns:a16="http://schemas.microsoft.com/office/drawing/2014/main" id="{16799A99-8C71-45F5-AFAA-70D6D48DAA9D}"/>
                  </a:ext>
                </a:extLst>
              </p:cNvPr>
              <p:cNvPicPr>
                <a:picLocks noChangeAspect="1"/>
              </p:cNvPicPr>
              <p:nvPr/>
            </p:nvPicPr>
            <p:blipFill rotWithShape="1">
              <a:blip r:embed="rId2"/>
              <a:srcRect l="27557" t="28358" r="44873" b="44928"/>
              <a:stretch/>
            </p:blipFill>
            <p:spPr>
              <a:xfrm>
                <a:off x="9995231" y="2754802"/>
                <a:ext cx="440423" cy="402672"/>
              </a:xfrm>
              <a:prstGeom prst="rect">
                <a:avLst/>
              </a:prstGeom>
            </p:spPr>
          </p:pic>
        </p:grpSp>
        <p:grpSp>
          <p:nvGrpSpPr>
            <p:cNvPr id="133" name="Group 132">
              <a:extLst>
                <a:ext uri="{FF2B5EF4-FFF2-40B4-BE49-F238E27FC236}">
                  <a16:creationId xmlns:a16="http://schemas.microsoft.com/office/drawing/2014/main" id="{9D1C00C2-FE69-40C6-B037-E9E59E8E6507}"/>
                </a:ext>
              </a:extLst>
            </p:cNvPr>
            <p:cNvGrpSpPr/>
            <p:nvPr/>
          </p:nvGrpSpPr>
          <p:grpSpPr>
            <a:xfrm>
              <a:off x="5303217" y="3826604"/>
              <a:ext cx="1052945" cy="632037"/>
              <a:chOff x="8862036" y="2535687"/>
              <a:chExt cx="1052945" cy="632037"/>
            </a:xfrm>
          </p:grpSpPr>
          <p:grpSp>
            <p:nvGrpSpPr>
              <p:cNvPr id="134" name="Group 133">
                <a:extLst>
                  <a:ext uri="{FF2B5EF4-FFF2-40B4-BE49-F238E27FC236}">
                    <a16:creationId xmlns:a16="http://schemas.microsoft.com/office/drawing/2014/main" id="{891CC56B-33F9-477D-9CE2-4C3A64D12682}"/>
                  </a:ext>
                </a:extLst>
              </p:cNvPr>
              <p:cNvGrpSpPr/>
              <p:nvPr/>
            </p:nvGrpSpPr>
            <p:grpSpPr>
              <a:xfrm>
                <a:off x="8862036" y="2535687"/>
                <a:ext cx="1052945" cy="632037"/>
                <a:chOff x="7519613" y="2745927"/>
                <a:chExt cx="1052945" cy="632037"/>
              </a:xfrm>
            </p:grpSpPr>
            <p:sp>
              <p:nvSpPr>
                <p:cNvPr id="137" name="Script_F03A" title="Icon of an unrolled document with writing on it">
                  <a:extLst>
                    <a:ext uri="{FF2B5EF4-FFF2-40B4-BE49-F238E27FC236}">
                      <a16:creationId xmlns:a16="http://schemas.microsoft.com/office/drawing/2014/main" id="{B9E482F9-9CB7-46B4-9941-D1775E8E28B8}"/>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Title 1">
                  <a:extLst>
                    <a:ext uri="{FF2B5EF4-FFF2-40B4-BE49-F238E27FC236}">
                      <a16:creationId xmlns:a16="http://schemas.microsoft.com/office/drawing/2014/main" id="{27E95E62-8B29-45A6-8FD9-6DD2890858EE}"/>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Cluster-2</a:t>
                  </a:r>
                </a:p>
              </p:txBody>
            </p:sp>
          </p:grpSp>
          <p:pic>
            <p:nvPicPr>
              <p:cNvPr id="136" name="Picture 135">
                <a:extLst>
                  <a:ext uri="{FF2B5EF4-FFF2-40B4-BE49-F238E27FC236}">
                    <a16:creationId xmlns:a16="http://schemas.microsoft.com/office/drawing/2014/main" id="{10A258F8-511D-45D1-BC14-41E05B644FC9}"/>
                  </a:ext>
                </a:extLst>
              </p:cNvPr>
              <p:cNvPicPr>
                <a:picLocks noChangeAspect="1"/>
              </p:cNvPicPr>
              <p:nvPr/>
            </p:nvPicPr>
            <p:blipFill rotWithShape="1">
              <a:blip r:embed="rId3"/>
              <a:srcRect l="32199" t="19838" r="30052" b="43602"/>
              <a:stretch/>
            </p:blipFill>
            <p:spPr>
              <a:xfrm>
                <a:off x="9244156" y="2659506"/>
                <a:ext cx="470411" cy="481793"/>
              </a:xfrm>
              <a:prstGeom prst="rect">
                <a:avLst/>
              </a:prstGeom>
            </p:spPr>
          </p:pic>
        </p:grpSp>
        <p:grpSp>
          <p:nvGrpSpPr>
            <p:cNvPr id="140" name="Group 139">
              <a:extLst>
                <a:ext uri="{FF2B5EF4-FFF2-40B4-BE49-F238E27FC236}">
                  <a16:creationId xmlns:a16="http://schemas.microsoft.com/office/drawing/2014/main" id="{0DB76B1F-6A6F-476C-BA9C-5F9B0D470498}"/>
                </a:ext>
              </a:extLst>
            </p:cNvPr>
            <p:cNvGrpSpPr/>
            <p:nvPr/>
          </p:nvGrpSpPr>
          <p:grpSpPr>
            <a:xfrm>
              <a:off x="4517631" y="3826604"/>
              <a:ext cx="1052945" cy="632037"/>
              <a:chOff x="8076450" y="2535687"/>
              <a:chExt cx="1052945" cy="632037"/>
            </a:xfrm>
          </p:grpSpPr>
          <p:grpSp>
            <p:nvGrpSpPr>
              <p:cNvPr id="145" name="Group 144">
                <a:extLst>
                  <a:ext uri="{FF2B5EF4-FFF2-40B4-BE49-F238E27FC236}">
                    <a16:creationId xmlns:a16="http://schemas.microsoft.com/office/drawing/2014/main" id="{58BEEFC6-C42F-4685-AA36-F1B71AD8F7C7}"/>
                  </a:ext>
                </a:extLst>
              </p:cNvPr>
              <p:cNvGrpSpPr/>
              <p:nvPr/>
            </p:nvGrpSpPr>
            <p:grpSpPr>
              <a:xfrm>
                <a:off x="8076450" y="2535687"/>
                <a:ext cx="1052945" cy="632037"/>
                <a:chOff x="7519613" y="2745927"/>
                <a:chExt cx="1052945" cy="632037"/>
              </a:xfrm>
            </p:grpSpPr>
            <p:sp>
              <p:nvSpPr>
                <p:cNvPr id="164" name="Script_F03A" title="Icon of an unrolled document with writing on it">
                  <a:extLst>
                    <a:ext uri="{FF2B5EF4-FFF2-40B4-BE49-F238E27FC236}">
                      <a16:creationId xmlns:a16="http://schemas.microsoft.com/office/drawing/2014/main" id="{A14741BE-9656-4237-BECB-F2EACAE6A2D6}"/>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Title 1">
                  <a:extLst>
                    <a:ext uri="{FF2B5EF4-FFF2-40B4-BE49-F238E27FC236}">
                      <a16:creationId xmlns:a16="http://schemas.microsoft.com/office/drawing/2014/main" id="{231825A1-6096-4963-8BE8-7DA1D07D659A}"/>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Cluster-1</a:t>
                  </a:r>
                </a:p>
              </p:txBody>
            </p:sp>
          </p:grpSp>
          <p:pic>
            <p:nvPicPr>
              <p:cNvPr id="156" name="Picture 155">
                <a:extLst>
                  <a:ext uri="{FF2B5EF4-FFF2-40B4-BE49-F238E27FC236}">
                    <a16:creationId xmlns:a16="http://schemas.microsoft.com/office/drawing/2014/main" id="{F62271F8-EEC9-49EE-AE76-C6B627048817}"/>
                  </a:ext>
                </a:extLst>
              </p:cNvPr>
              <p:cNvPicPr>
                <a:picLocks noChangeAspect="1"/>
              </p:cNvPicPr>
              <p:nvPr/>
            </p:nvPicPr>
            <p:blipFill rotWithShape="1">
              <a:blip r:embed="rId3"/>
              <a:srcRect l="32199" t="19838" r="30052" b="43602"/>
              <a:stretch/>
            </p:blipFill>
            <p:spPr>
              <a:xfrm>
                <a:off x="8460380" y="2659506"/>
                <a:ext cx="470411" cy="481793"/>
              </a:xfrm>
              <a:prstGeom prst="rect">
                <a:avLst/>
              </a:prstGeom>
            </p:spPr>
          </p:pic>
        </p:grpSp>
        <p:sp>
          <p:nvSpPr>
            <p:cNvPr id="172" name="Title 1">
              <a:extLst>
                <a:ext uri="{FF2B5EF4-FFF2-40B4-BE49-F238E27FC236}">
                  <a16:creationId xmlns:a16="http://schemas.microsoft.com/office/drawing/2014/main" id="{CAA3E41E-8692-402A-9C74-2E03FB31D0FC}"/>
                </a:ext>
              </a:extLst>
            </p:cNvPr>
            <p:cNvSpPr txBox="1">
              <a:spLocks/>
            </p:cNvSpPr>
            <p:nvPr/>
          </p:nvSpPr>
          <p:spPr>
            <a:xfrm>
              <a:off x="4614185" y="3403882"/>
              <a:ext cx="15698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Compliance reports</a:t>
              </a:r>
            </a:p>
          </p:txBody>
        </p:sp>
        <p:cxnSp>
          <p:nvCxnSpPr>
            <p:cNvPr id="173" name="Straight Arrow Connector 172">
              <a:extLst>
                <a:ext uri="{FF2B5EF4-FFF2-40B4-BE49-F238E27FC236}">
                  <a16:creationId xmlns:a16="http://schemas.microsoft.com/office/drawing/2014/main" id="{D17CAC88-D986-4987-8D8A-1DFF6E4429DF}"/>
                </a:ext>
              </a:extLst>
            </p:cNvPr>
            <p:cNvCxnSpPr>
              <a:cxnSpLocks/>
            </p:cNvCxnSpPr>
            <p:nvPr/>
          </p:nvCxnSpPr>
          <p:spPr>
            <a:xfrm>
              <a:off x="4084829" y="5982003"/>
              <a:ext cx="147453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0A4C8B2B-A8A9-497F-A996-FC401414D146}"/>
                </a:ext>
              </a:extLst>
            </p:cNvPr>
            <p:cNvCxnSpPr>
              <a:cxnSpLocks/>
            </p:cNvCxnSpPr>
            <p:nvPr/>
          </p:nvCxnSpPr>
          <p:spPr>
            <a:xfrm flipH="1">
              <a:off x="4084829" y="5734353"/>
              <a:ext cx="1474535" cy="0"/>
            </a:xfrm>
            <a:prstGeom prst="straightConnector1">
              <a:avLst/>
            </a:prstGeom>
            <a:ln w="12700">
              <a:solidFill>
                <a:srgbClr val="0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E739BC46-78DE-4CA9-B311-9BBAF54EF7FB}"/>
                </a:ext>
              </a:extLst>
            </p:cNvPr>
            <p:cNvCxnSpPr>
              <a:cxnSpLocks/>
            </p:cNvCxnSpPr>
            <p:nvPr/>
          </p:nvCxnSpPr>
          <p:spPr>
            <a:xfrm flipH="1" flipV="1">
              <a:off x="3934880" y="3517864"/>
              <a:ext cx="658368" cy="457200"/>
            </a:xfrm>
            <a:prstGeom prst="bentConnector2">
              <a:avLst/>
            </a:prstGeom>
            <a:ln w="12700">
              <a:solidFill>
                <a:srgbClr val="00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7F29AED0-0D9A-4188-B228-8E183823F0B9}"/>
                </a:ext>
              </a:extLst>
            </p:cNvPr>
            <p:cNvSpPr/>
            <p:nvPr/>
          </p:nvSpPr>
          <p:spPr>
            <a:xfrm>
              <a:off x="8009520" y="3586976"/>
              <a:ext cx="1257029" cy="400110"/>
            </a:xfrm>
            <a:prstGeom prst="rect">
              <a:avLst/>
            </a:prstGeom>
          </p:spPr>
          <p:txBody>
            <a:bodyPr wrap="square">
              <a:spAutoFit/>
            </a:bodyPr>
            <a:lstStyle/>
            <a:p>
              <a:r>
                <a:rPr lang="en-US" sz="1000" dirty="0"/>
                <a:t>Assigns a policy across clusters</a:t>
              </a:r>
            </a:p>
          </p:txBody>
        </p:sp>
        <p:sp>
          <p:nvSpPr>
            <p:cNvPr id="178" name="Rectangle 177">
              <a:extLst>
                <a:ext uri="{FF2B5EF4-FFF2-40B4-BE49-F238E27FC236}">
                  <a16:creationId xmlns:a16="http://schemas.microsoft.com/office/drawing/2014/main" id="{738AC16D-01F5-43D2-BF96-41A641E44B8E}"/>
                </a:ext>
              </a:extLst>
            </p:cNvPr>
            <p:cNvSpPr/>
            <p:nvPr/>
          </p:nvSpPr>
          <p:spPr>
            <a:xfrm>
              <a:off x="4108662" y="5127777"/>
              <a:ext cx="1453151" cy="553998"/>
            </a:xfrm>
            <a:prstGeom prst="rect">
              <a:avLst/>
            </a:prstGeom>
          </p:spPr>
          <p:txBody>
            <a:bodyPr wrap="square">
              <a:spAutoFit/>
            </a:bodyPr>
            <a:lstStyle/>
            <a:p>
              <a:pPr algn="ctr"/>
              <a:r>
                <a:rPr lang="en-US" sz="1000" dirty="0"/>
                <a:t>Real-time enforcement of </a:t>
              </a:r>
              <a:br>
                <a:rPr lang="en-US" sz="1000" dirty="0"/>
              </a:br>
              <a:r>
                <a:rPr lang="en-US" sz="1000" dirty="0"/>
                <a:t>policy and feedback </a:t>
              </a:r>
            </a:p>
          </p:txBody>
        </p:sp>
        <p:sp>
          <p:nvSpPr>
            <p:cNvPr id="179" name="Rectangle 178">
              <a:extLst>
                <a:ext uri="{FF2B5EF4-FFF2-40B4-BE49-F238E27FC236}">
                  <a16:creationId xmlns:a16="http://schemas.microsoft.com/office/drawing/2014/main" id="{36C036C0-DB14-49C1-8C3F-64AE64A7039A}"/>
                </a:ext>
              </a:extLst>
            </p:cNvPr>
            <p:cNvSpPr/>
            <p:nvPr/>
          </p:nvSpPr>
          <p:spPr>
            <a:xfrm>
              <a:off x="2809829" y="4048363"/>
              <a:ext cx="1792728" cy="553998"/>
            </a:xfrm>
            <a:prstGeom prst="rect">
              <a:avLst/>
            </a:prstGeom>
          </p:spPr>
          <p:txBody>
            <a:bodyPr wrap="square">
              <a:spAutoFit/>
            </a:bodyPr>
            <a:lstStyle/>
            <a:p>
              <a:pPr algn="ctr"/>
              <a:r>
                <a:rPr lang="en-US" sz="1000"/>
                <a:t>Compliance reports for the entire environment, with pod-level granularity </a:t>
              </a:r>
            </a:p>
          </p:txBody>
        </p:sp>
      </p:grpSp>
      <p:sp>
        <p:nvSpPr>
          <p:cNvPr id="180" name="Rectangle 179">
            <a:extLst>
              <a:ext uri="{FF2B5EF4-FFF2-40B4-BE49-F238E27FC236}">
                <a16:creationId xmlns:a16="http://schemas.microsoft.com/office/drawing/2014/main" id="{90779C43-E8E0-404B-AE99-297420BC7307}"/>
              </a:ext>
            </a:extLst>
          </p:cNvPr>
          <p:cNvSpPr/>
          <p:nvPr/>
        </p:nvSpPr>
        <p:spPr>
          <a:xfrm>
            <a:off x="465137" y="993501"/>
            <a:ext cx="11766141" cy="707886"/>
          </a:xfrm>
          <a:prstGeom prst="rect">
            <a:avLst/>
          </a:prstGeom>
        </p:spPr>
        <p:txBody>
          <a:bodyPr wrap="square" lIns="0">
            <a:spAutoFit/>
          </a:bodyPr>
          <a:lstStyle/>
          <a:p>
            <a:pPr marR="0" lvl="0">
              <a:spcBef>
                <a:spcPts val="0"/>
              </a:spcBef>
              <a:spcAft>
                <a:spcPts val="0"/>
              </a:spcAft>
              <a:tabLst>
                <a:tab pos="466090" algn="l"/>
              </a:tabLst>
            </a:pPr>
            <a:r>
              <a:rPr lang="en-US" sz="2000"/>
              <a:t>Dynamically enforce guardrails defined in </a:t>
            </a:r>
            <a:r>
              <a:rPr lang="en-US" sz="2000">
                <a:hlinkClick r:id="rId5"/>
              </a:rPr>
              <a:t>Azure Policy</a:t>
            </a:r>
            <a:r>
              <a:rPr lang="en-US" sz="2000"/>
              <a:t> across multiple clusters—nodes, pods, and even container images can be tracked and validated at the time of deployment or as part of CI/CD workflows</a:t>
            </a:r>
          </a:p>
        </p:txBody>
      </p:sp>
    </p:spTree>
    <p:extLst>
      <p:ext uri="{BB962C8B-B14F-4D97-AF65-F5344CB8AC3E}">
        <p14:creationId xmlns:p14="http://schemas.microsoft.com/office/powerpoint/2010/main" val="394678958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le 3">
            <a:extLst>
              <a:ext uri="{FF2B5EF4-FFF2-40B4-BE49-F238E27FC236}">
                <a16:creationId xmlns:a16="http://schemas.microsoft.com/office/drawing/2014/main" id="{998CE3FE-6E06-4D56-B838-02526AEA5D47}"/>
              </a:ext>
            </a:extLst>
          </p:cNvPr>
          <p:cNvSpPr txBox="1">
            <a:spLocks noGrp="1"/>
          </p:cNvSpPr>
          <p:nvPr>
            <p:ph type="title" idx="4294967295"/>
          </p:nvPr>
        </p:nvSpPr>
        <p:spPr>
          <a:xfrm>
            <a:off x="465138" y="632779"/>
            <a:ext cx="11794442" cy="41036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chemeClr val="tx1"/>
                </a:solidFill>
                <a:effectLst/>
                <a:uLnTx/>
                <a:uFillTx/>
                <a:latin typeface="+mj-lt"/>
                <a:ea typeface="+mn-ea"/>
                <a:cs typeface="Segoe UI" pitchFamily="34" charset="0"/>
              </a:rPr>
              <a:t>Azure Pipelines build audit &amp; enforcement using Azure Policy</a:t>
            </a:r>
          </a:p>
        </p:txBody>
      </p:sp>
      <p:sp>
        <p:nvSpPr>
          <p:cNvPr id="111" name="Title 16">
            <a:extLst>
              <a:ext uri="{FF2B5EF4-FFF2-40B4-BE49-F238E27FC236}">
                <a16:creationId xmlns:a16="http://schemas.microsoft.com/office/drawing/2014/main" id="{A5C8F647-B397-406D-A02E-67241042AA21}"/>
              </a:ext>
            </a:extLst>
          </p:cNvPr>
          <p:cNvSpPr txBox="1">
            <a:spLocks/>
          </p:cNvSpPr>
          <p:nvPr/>
        </p:nvSpPr>
        <p:spPr>
          <a:xfrm>
            <a:off x="465138" y="2006209"/>
            <a:ext cx="3540192"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Cloud architect assigns a policy across clusters; policy can be set to block non-compliance (deny) or generate non-compliance warnings (audit)</a:t>
            </a:r>
          </a:p>
        </p:txBody>
      </p:sp>
      <p:sp>
        <p:nvSpPr>
          <p:cNvPr id="122" name="Title 16">
            <a:extLst>
              <a:ext uri="{FF2B5EF4-FFF2-40B4-BE49-F238E27FC236}">
                <a16:creationId xmlns:a16="http://schemas.microsoft.com/office/drawing/2014/main" id="{6B5ED985-A974-4966-BCE9-5E3FC6B8483D}"/>
              </a:ext>
            </a:extLst>
          </p:cNvPr>
          <p:cNvSpPr txBox="1">
            <a:spLocks/>
          </p:cNvSpPr>
          <p:nvPr/>
        </p:nvSpPr>
        <p:spPr>
          <a:xfrm>
            <a:off x="465138" y="3104832"/>
            <a:ext cx="3540192"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Developer makes code change that kicks off a build on Azure Pipelines</a:t>
            </a:r>
          </a:p>
        </p:txBody>
      </p:sp>
      <p:sp>
        <p:nvSpPr>
          <p:cNvPr id="123" name="Title 16">
            <a:extLst>
              <a:ext uri="{FF2B5EF4-FFF2-40B4-BE49-F238E27FC236}">
                <a16:creationId xmlns:a16="http://schemas.microsoft.com/office/drawing/2014/main" id="{FEF78A2D-9140-45D0-A4BD-40FA886740BE}"/>
              </a:ext>
            </a:extLst>
          </p:cNvPr>
          <p:cNvSpPr txBox="1">
            <a:spLocks/>
          </p:cNvSpPr>
          <p:nvPr/>
        </p:nvSpPr>
        <p:spPr>
          <a:xfrm>
            <a:off x="465138" y="3772568"/>
            <a:ext cx="3540192"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dirty="0">
                <a:solidFill>
                  <a:srgbClr val="0078D4"/>
                </a:solidFill>
                <a:latin typeface="Segoe UI" panose="020B0502040204020203" pitchFamily="34" charset="0"/>
              </a:rPr>
              <a:t>Azure Pipelines evaluates the request for policy compliance</a:t>
            </a:r>
          </a:p>
        </p:txBody>
      </p:sp>
      <p:sp>
        <p:nvSpPr>
          <p:cNvPr id="124" name="Title 16">
            <a:extLst>
              <a:ext uri="{FF2B5EF4-FFF2-40B4-BE49-F238E27FC236}">
                <a16:creationId xmlns:a16="http://schemas.microsoft.com/office/drawing/2014/main" id="{3B6C4299-0CBA-4322-B672-C897524E2BD0}"/>
              </a:ext>
            </a:extLst>
          </p:cNvPr>
          <p:cNvSpPr txBox="1">
            <a:spLocks/>
          </p:cNvSpPr>
          <p:nvPr/>
        </p:nvSpPr>
        <p:spPr>
          <a:xfrm>
            <a:off x="465138" y="4440304"/>
            <a:ext cx="354019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400" b="0" spc="0">
                <a:solidFill>
                  <a:srgbClr val="0078D4"/>
                </a:solidFill>
                <a:latin typeface="Segoe UI" panose="020B0502040204020203" pitchFamily="34" charset="0"/>
              </a:rPr>
              <a:t>If policy is set to deny, Azure Pipelines rejects the build attempt if any non-compliance is identified</a:t>
            </a:r>
          </a:p>
        </p:txBody>
      </p:sp>
      <p:sp>
        <p:nvSpPr>
          <p:cNvPr id="125" name="Title 16">
            <a:extLst>
              <a:ext uri="{FF2B5EF4-FFF2-40B4-BE49-F238E27FC236}">
                <a16:creationId xmlns:a16="http://schemas.microsoft.com/office/drawing/2014/main" id="{8D8F3526-5F9D-45D3-B209-373253B67330}"/>
              </a:ext>
            </a:extLst>
          </p:cNvPr>
          <p:cNvSpPr txBox="1">
            <a:spLocks/>
          </p:cNvSpPr>
          <p:nvPr/>
        </p:nvSpPr>
        <p:spPr>
          <a:xfrm>
            <a:off x="465138" y="5323486"/>
            <a:ext cx="354019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5"/>
              <a:defRPr/>
            </a:pPr>
            <a:r>
              <a:rPr lang="en-US" sz="1400" b="0" spc="0">
                <a:solidFill>
                  <a:srgbClr val="0078D4"/>
                </a:solidFill>
                <a:latin typeface="Segoe UI" panose="020B0502040204020203" pitchFamily="34" charset="0"/>
              </a:rPr>
              <a:t>If policy is set to audit, a non-compliance event is logged and the build is allowed to proceed</a:t>
            </a:r>
          </a:p>
        </p:txBody>
      </p:sp>
      <p:grpSp>
        <p:nvGrpSpPr>
          <p:cNvPr id="4" name="Group 3" descr="scenario flow for Azure Pipelines build audit &amp; enforcement using Azure Policy">
            <a:extLst>
              <a:ext uri="{FF2B5EF4-FFF2-40B4-BE49-F238E27FC236}">
                <a16:creationId xmlns:a16="http://schemas.microsoft.com/office/drawing/2014/main" id="{94E13570-765D-4B9C-9D37-D8D92156AB0C}"/>
              </a:ext>
            </a:extLst>
          </p:cNvPr>
          <p:cNvGrpSpPr/>
          <p:nvPr/>
        </p:nvGrpSpPr>
        <p:grpSpPr>
          <a:xfrm>
            <a:off x="4814155" y="1985470"/>
            <a:ext cx="7134466" cy="4147815"/>
            <a:chOff x="4814155" y="1985470"/>
            <a:chExt cx="7134466" cy="4147815"/>
          </a:xfrm>
        </p:grpSpPr>
        <p:grpSp>
          <p:nvGrpSpPr>
            <p:cNvPr id="221" name="Group 220">
              <a:extLst>
                <a:ext uri="{FF2B5EF4-FFF2-40B4-BE49-F238E27FC236}">
                  <a16:creationId xmlns:a16="http://schemas.microsoft.com/office/drawing/2014/main" id="{D1454E5B-7BA6-439F-8A68-72F514D3F006}"/>
                </a:ext>
              </a:extLst>
            </p:cNvPr>
            <p:cNvGrpSpPr/>
            <p:nvPr/>
          </p:nvGrpSpPr>
          <p:grpSpPr>
            <a:xfrm>
              <a:off x="6730695" y="1985470"/>
              <a:ext cx="822960" cy="1243815"/>
              <a:chOff x="6410166" y="1802786"/>
              <a:chExt cx="822960" cy="1243815"/>
            </a:xfrm>
          </p:grpSpPr>
          <p:sp>
            <p:nvSpPr>
              <p:cNvPr id="222" name="Title 1">
                <a:extLst>
                  <a:ext uri="{FF2B5EF4-FFF2-40B4-BE49-F238E27FC236}">
                    <a16:creationId xmlns:a16="http://schemas.microsoft.com/office/drawing/2014/main" id="{8C80E4C6-F0AD-4048-A2BB-76668AF7C609}"/>
                  </a:ext>
                </a:extLst>
              </p:cNvPr>
              <p:cNvSpPr txBox="1">
                <a:spLocks/>
              </p:cNvSpPr>
              <p:nvPr/>
            </p:nvSpPr>
            <p:spPr>
              <a:xfrm>
                <a:off x="6462856" y="1802786"/>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Architect</a:t>
                </a:r>
              </a:p>
            </p:txBody>
          </p:sp>
          <p:sp>
            <p:nvSpPr>
              <p:cNvPr id="223" name="Rectangle: Rounded Corners 222">
                <a:extLst>
                  <a:ext uri="{FF2B5EF4-FFF2-40B4-BE49-F238E27FC236}">
                    <a16:creationId xmlns:a16="http://schemas.microsoft.com/office/drawing/2014/main" id="{A334C77D-2F07-4CC2-96E8-E4A21459C717}"/>
                  </a:ext>
                </a:extLst>
              </p:cNvPr>
              <p:cNvSpPr/>
              <p:nvPr/>
            </p:nvSpPr>
            <p:spPr bwMode="auto">
              <a:xfrm>
                <a:off x="6410166" y="2223641"/>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5" name="people_4" title="Icon of a person">
                <a:extLst>
                  <a:ext uri="{FF2B5EF4-FFF2-40B4-BE49-F238E27FC236}">
                    <a16:creationId xmlns:a16="http://schemas.microsoft.com/office/drawing/2014/main" id="{8402D8E0-A3D1-4F18-9833-04EB8273653F}"/>
                  </a:ext>
                </a:extLst>
              </p:cNvPr>
              <p:cNvSpPr>
                <a:spLocks noChangeAspect="1" noEditPoints="1"/>
              </p:cNvSpPr>
              <p:nvPr/>
            </p:nvSpPr>
            <p:spPr bwMode="auto">
              <a:xfrm>
                <a:off x="6603938" y="2351445"/>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 title="Icon of a cloud">
                <a:extLst>
                  <a:ext uri="{FF2B5EF4-FFF2-40B4-BE49-F238E27FC236}">
                    <a16:creationId xmlns:a16="http://schemas.microsoft.com/office/drawing/2014/main" id="{A2310B38-F7C0-449C-B8C0-405B96C841BA}"/>
                  </a:ext>
                </a:extLst>
              </p:cNvPr>
              <p:cNvSpPr>
                <a:spLocks noChangeAspect="1"/>
              </p:cNvSpPr>
              <p:nvPr/>
            </p:nvSpPr>
            <p:spPr bwMode="auto">
              <a:xfrm>
                <a:off x="6694182" y="2719377"/>
                <a:ext cx="254928" cy="139844"/>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7" name="Group 26">
              <a:extLst>
                <a:ext uri="{FF2B5EF4-FFF2-40B4-BE49-F238E27FC236}">
                  <a16:creationId xmlns:a16="http://schemas.microsoft.com/office/drawing/2014/main" id="{622775F4-228F-4C34-9E3F-C84A428DA545}"/>
                </a:ext>
              </a:extLst>
            </p:cNvPr>
            <p:cNvGrpSpPr/>
            <p:nvPr/>
          </p:nvGrpSpPr>
          <p:grpSpPr>
            <a:xfrm>
              <a:off x="4814155" y="4562303"/>
              <a:ext cx="822960" cy="1058031"/>
              <a:chOff x="4786861" y="4794316"/>
              <a:chExt cx="822960" cy="1058031"/>
            </a:xfrm>
          </p:grpSpPr>
          <p:grpSp>
            <p:nvGrpSpPr>
              <p:cNvPr id="3" name="Group 2">
                <a:extLst>
                  <a:ext uri="{FF2B5EF4-FFF2-40B4-BE49-F238E27FC236}">
                    <a16:creationId xmlns:a16="http://schemas.microsoft.com/office/drawing/2014/main" id="{0C44DFF3-8BA8-42EB-8356-0CD44018455F}"/>
                  </a:ext>
                </a:extLst>
              </p:cNvPr>
              <p:cNvGrpSpPr/>
              <p:nvPr/>
            </p:nvGrpSpPr>
            <p:grpSpPr>
              <a:xfrm>
                <a:off x="4786861" y="5029387"/>
                <a:ext cx="822960" cy="822960"/>
                <a:chOff x="4995515" y="5295687"/>
                <a:chExt cx="822960" cy="822960"/>
              </a:xfrm>
            </p:grpSpPr>
            <p:sp>
              <p:nvSpPr>
                <p:cNvPr id="231" name="Rectangle: Rounded Corners 230">
                  <a:extLst>
                    <a:ext uri="{FF2B5EF4-FFF2-40B4-BE49-F238E27FC236}">
                      <a16:creationId xmlns:a16="http://schemas.microsoft.com/office/drawing/2014/main" id="{4FCBAF2B-7770-488D-99EC-F9F004FE4DBA}"/>
                    </a:ext>
                  </a:extLst>
                </p:cNvPr>
                <p:cNvSpPr/>
                <p:nvPr/>
              </p:nvSpPr>
              <p:spPr bwMode="auto">
                <a:xfrm>
                  <a:off x="4995515" y="5295687"/>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32" name="people_4" title="Icon of a person">
                  <a:extLst>
                    <a:ext uri="{FF2B5EF4-FFF2-40B4-BE49-F238E27FC236}">
                      <a16:creationId xmlns:a16="http://schemas.microsoft.com/office/drawing/2014/main" id="{8105A7FB-96C5-4372-8BD0-21DBA018D825}"/>
                    </a:ext>
                  </a:extLst>
                </p:cNvPr>
                <p:cNvSpPr>
                  <a:spLocks noChangeAspect="1" noEditPoints="1"/>
                </p:cNvSpPr>
                <p:nvPr/>
              </p:nvSpPr>
              <p:spPr bwMode="auto">
                <a:xfrm>
                  <a:off x="5189287" y="5463774"/>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30" name="Title 1">
                <a:extLst>
                  <a:ext uri="{FF2B5EF4-FFF2-40B4-BE49-F238E27FC236}">
                    <a16:creationId xmlns:a16="http://schemas.microsoft.com/office/drawing/2014/main" id="{10E3D6AF-10AC-4D7E-9BF3-2F721AAD3C80}"/>
                  </a:ext>
                </a:extLst>
              </p:cNvPr>
              <p:cNvSpPr txBox="1">
                <a:spLocks/>
              </p:cNvSpPr>
              <p:nvPr/>
            </p:nvSpPr>
            <p:spPr>
              <a:xfrm>
                <a:off x="4839551" y="4794316"/>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grpSp>
        <p:sp>
          <p:nvSpPr>
            <p:cNvPr id="233" name="Rectangle: Rounded Corners 232">
              <a:extLst>
                <a:ext uri="{FF2B5EF4-FFF2-40B4-BE49-F238E27FC236}">
                  <a16:creationId xmlns:a16="http://schemas.microsoft.com/office/drawing/2014/main" id="{693081E9-5A52-481D-9A0B-F81B96804D46}"/>
                </a:ext>
              </a:extLst>
            </p:cNvPr>
            <p:cNvSpPr/>
            <p:nvPr/>
          </p:nvSpPr>
          <p:spPr bwMode="auto">
            <a:xfrm>
              <a:off x="8748146" y="5009577"/>
              <a:ext cx="2989738" cy="1123708"/>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34" name="cloud" title="Icon of a cloud">
              <a:extLst>
                <a:ext uri="{FF2B5EF4-FFF2-40B4-BE49-F238E27FC236}">
                  <a16:creationId xmlns:a16="http://schemas.microsoft.com/office/drawing/2014/main" id="{A1EAA4EF-66CC-4AAF-9F00-3C5FC9B9EB5B}"/>
                </a:ext>
              </a:extLst>
            </p:cNvPr>
            <p:cNvSpPr>
              <a:spLocks noChangeAspect="1"/>
            </p:cNvSpPr>
            <p:nvPr/>
          </p:nvSpPr>
          <p:spPr bwMode="auto">
            <a:xfrm>
              <a:off x="11524590" y="4874941"/>
              <a:ext cx="424031" cy="2701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5875"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35" name="Group 234">
              <a:extLst>
                <a:ext uri="{FF2B5EF4-FFF2-40B4-BE49-F238E27FC236}">
                  <a16:creationId xmlns:a16="http://schemas.microsoft.com/office/drawing/2014/main" id="{62C91D36-D131-4F7C-869B-31FF511A8C4B}"/>
                </a:ext>
              </a:extLst>
            </p:cNvPr>
            <p:cNvGrpSpPr/>
            <p:nvPr/>
          </p:nvGrpSpPr>
          <p:grpSpPr>
            <a:xfrm>
              <a:off x="8813029" y="5221092"/>
              <a:ext cx="1052945" cy="749725"/>
              <a:chOff x="7987237" y="5453105"/>
              <a:chExt cx="1052945" cy="749725"/>
            </a:xfrm>
          </p:grpSpPr>
          <p:sp>
            <p:nvSpPr>
              <p:cNvPr id="236" name="Rectangle: Rounded Corners 235">
                <a:extLst>
                  <a:ext uri="{FF2B5EF4-FFF2-40B4-BE49-F238E27FC236}">
                    <a16:creationId xmlns:a16="http://schemas.microsoft.com/office/drawing/2014/main" id="{57DEBB39-C9F5-447A-A554-DCD0DCEAFCD9}"/>
                  </a:ext>
                </a:extLst>
              </p:cNvPr>
              <p:cNvSpPr/>
              <p:nvPr/>
            </p:nvSpPr>
            <p:spPr bwMode="auto">
              <a:xfrm>
                <a:off x="8240093"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37" name="Title 1">
                <a:extLst>
                  <a:ext uri="{FF2B5EF4-FFF2-40B4-BE49-F238E27FC236}">
                    <a16:creationId xmlns:a16="http://schemas.microsoft.com/office/drawing/2014/main" id="{3C3C2E49-4021-40C0-BACA-082974559748}"/>
                  </a:ext>
                </a:extLst>
              </p:cNvPr>
              <p:cNvSpPr txBox="1">
                <a:spLocks/>
              </p:cNvSpPr>
              <p:nvPr/>
            </p:nvSpPr>
            <p:spPr>
              <a:xfrm>
                <a:off x="7987237"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Cluster-1</a:t>
                </a:r>
              </a:p>
            </p:txBody>
          </p:sp>
          <p:grpSp>
            <p:nvGrpSpPr>
              <p:cNvPr id="238" name="Group 237">
                <a:extLst>
                  <a:ext uri="{FF2B5EF4-FFF2-40B4-BE49-F238E27FC236}">
                    <a16:creationId xmlns:a16="http://schemas.microsoft.com/office/drawing/2014/main" id="{A159F151-0305-4253-8CBA-EF0355D99066}"/>
                  </a:ext>
                </a:extLst>
              </p:cNvPr>
              <p:cNvGrpSpPr/>
              <p:nvPr/>
            </p:nvGrpSpPr>
            <p:grpSpPr>
              <a:xfrm>
                <a:off x="8337775" y="5740440"/>
                <a:ext cx="351868" cy="377547"/>
                <a:chOff x="8278782" y="4686865"/>
                <a:chExt cx="413241" cy="443399"/>
              </a:xfrm>
            </p:grpSpPr>
            <p:grpSp>
              <p:nvGrpSpPr>
                <p:cNvPr id="239" name="Group 238">
                  <a:extLst>
                    <a:ext uri="{FF2B5EF4-FFF2-40B4-BE49-F238E27FC236}">
                      <a16:creationId xmlns:a16="http://schemas.microsoft.com/office/drawing/2014/main" id="{596FA446-2DD5-4F8F-996F-1AA71E15D3F2}"/>
                    </a:ext>
                  </a:extLst>
                </p:cNvPr>
                <p:cNvGrpSpPr/>
                <p:nvPr/>
              </p:nvGrpSpPr>
              <p:grpSpPr>
                <a:xfrm>
                  <a:off x="8278782" y="4686865"/>
                  <a:ext cx="413241" cy="197955"/>
                  <a:chOff x="8278782" y="4686865"/>
                  <a:chExt cx="413241" cy="197955"/>
                </a:xfrm>
              </p:grpSpPr>
              <p:sp>
                <p:nvSpPr>
                  <p:cNvPr id="244" name="Freeform: Shape 243">
                    <a:extLst>
                      <a:ext uri="{FF2B5EF4-FFF2-40B4-BE49-F238E27FC236}">
                        <a16:creationId xmlns:a16="http://schemas.microsoft.com/office/drawing/2014/main" id="{08BDA939-C22E-4159-8ACF-88659817299D}"/>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E0D2C682-7B68-4999-BAB3-DEFE687F02BC}"/>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0" name="Group 239">
                  <a:extLst>
                    <a:ext uri="{FF2B5EF4-FFF2-40B4-BE49-F238E27FC236}">
                      <a16:creationId xmlns:a16="http://schemas.microsoft.com/office/drawing/2014/main" id="{50D00EC9-32C7-4F62-8278-7D9770D1B51A}"/>
                    </a:ext>
                  </a:extLst>
                </p:cNvPr>
                <p:cNvGrpSpPr/>
                <p:nvPr/>
              </p:nvGrpSpPr>
              <p:grpSpPr>
                <a:xfrm>
                  <a:off x="8278782" y="4932309"/>
                  <a:ext cx="413241" cy="197955"/>
                  <a:chOff x="8278782" y="4686865"/>
                  <a:chExt cx="413241" cy="197955"/>
                </a:xfrm>
              </p:grpSpPr>
              <p:sp>
                <p:nvSpPr>
                  <p:cNvPr id="241" name="Freeform: Shape 240">
                    <a:extLst>
                      <a:ext uri="{FF2B5EF4-FFF2-40B4-BE49-F238E27FC236}">
                        <a16:creationId xmlns:a16="http://schemas.microsoft.com/office/drawing/2014/main" id="{B9E5CA00-AF3E-460B-A298-25CFD04E60E8}"/>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BE96A709-D42D-4906-8608-AB72C8428102}"/>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249" name="Group 248">
              <a:extLst>
                <a:ext uri="{FF2B5EF4-FFF2-40B4-BE49-F238E27FC236}">
                  <a16:creationId xmlns:a16="http://schemas.microsoft.com/office/drawing/2014/main" id="{2C610FE3-6596-4DFE-B3AB-850AC4B31AC8}"/>
                </a:ext>
              </a:extLst>
            </p:cNvPr>
            <p:cNvGrpSpPr/>
            <p:nvPr/>
          </p:nvGrpSpPr>
          <p:grpSpPr>
            <a:xfrm>
              <a:off x="9716543" y="5221092"/>
              <a:ext cx="1052945" cy="749725"/>
              <a:chOff x="8890751" y="5453105"/>
              <a:chExt cx="1052945" cy="749725"/>
            </a:xfrm>
          </p:grpSpPr>
          <p:sp>
            <p:nvSpPr>
              <p:cNvPr id="250" name="Title 1">
                <a:extLst>
                  <a:ext uri="{FF2B5EF4-FFF2-40B4-BE49-F238E27FC236}">
                    <a16:creationId xmlns:a16="http://schemas.microsoft.com/office/drawing/2014/main" id="{B4361F16-2B49-4E14-BF5B-D829082F992D}"/>
                  </a:ext>
                </a:extLst>
              </p:cNvPr>
              <p:cNvSpPr txBox="1">
                <a:spLocks/>
              </p:cNvSpPr>
              <p:nvPr/>
            </p:nvSpPr>
            <p:spPr>
              <a:xfrm>
                <a:off x="8890751"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Cluster-2</a:t>
                </a:r>
              </a:p>
            </p:txBody>
          </p:sp>
          <p:sp>
            <p:nvSpPr>
              <p:cNvPr id="251" name="Rectangle: Rounded Corners 250">
                <a:extLst>
                  <a:ext uri="{FF2B5EF4-FFF2-40B4-BE49-F238E27FC236}">
                    <a16:creationId xmlns:a16="http://schemas.microsoft.com/office/drawing/2014/main" id="{2727891B-4683-4B24-9BB0-ADF44D277833}"/>
                  </a:ext>
                </a:extLst>
              </p:cNvPr>
              <p:cNvSpPr/>
              <p:nvPr/>
            </p:nvSpPr>
            <p:spPr bwMode="auto">
              <a:xfrm>
                <a:off x="9143607"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252" name="Group 251">
                <a:extLst>
                  <a:ext uri="{FF2B5EF4-FFF2-40B4-BE49-F238E27FC236}">
                    <a16:creationId xmlns:a16="http://schemas.microsoft.com/office/drawing/2014/main" id="{D4CEC027-0FC0-491A-B861-1B3570792EB1}"/>
                  </a:ext>
                </a:extLst>
              </p:cNvPr>
              <p:cNvGrpSpPr/>
              <p:nvPr/>
            </p:nvGrpSpPr>
            <p:grpSpPr>
              <a:xfrm>
                <a:off x="9241289" y="5740440"/>
                <a:ext cx="351868" cy="377547"/>
                <a:chOff x="8278782" y="4686865"/>
                <a:chExt cx="413241" cy="443399"/>
              </a:xfrm>
            </p:grpSpPr>
            <p:grpSp>
              <p:nvGrpSpPr>
                <p:cNvPr id="253" name="Group 252">
                  <a:extLst>
                    <a:ext uri="{FF2B5EF4-FFF2-40B4-BE49-F238E27FC236}">
                      <a16:creationId xmlns:a16="http://schemas.microsoft.com/office/drawing/2014/main" id="{DE2EC8C8-4B8B-482E-85CB-7A6C2EE0B471}"/>
                    </a:ext>
                  </a:extLst>
                </p:cNvPr>
                <p:cNvGrpSpPr/>
                <p:nvPr/>
              </p:nvGrpSpPr>
              <p:grpSpPr>
                <a:xfrm>
                  <a:off x="8278782" y="4686865"/>
                  <a:ext cx="413241" cy="197955"/>
                  <a:chOff x="8278782" y="4686865"/>
                  <a:chExt cx="413241" cy="197955"/>
                </a:xfrm>
              </p:grpSpPr>
              <p:sp>
                <p:nvSpPr>
                  <p:cNvPr id="257" name="Freeform: Shape 256">
                    <a:extLst>
                      <a:ext uri="{FF2B5EF4-FFF2-40B4-BE49-F238E27FC236}">
                        <a16:creationId xmlns:a16="http://schemas.microsoft.com/office/drawing/2014/main" id="{791C8DFA-88BC-4FE8-99C4-0ABD5AC6E471}"/>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90FB994F-A0D6-4BB1-BA94-66284AFF60BA}"/>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4" name="Group 253">
                  <a:extLst>
                    <a:ext uri="{FF2B5EF4-FFF2-40B4-BE49-F238E27FC236}">
                      <a16:creationId xmlns:a16="http://schemas.microsoft.com/office/drawing/2014/main" id="{D0DB48B6-A5DB-4011-90F9-2184B5CA810D}"/>
                    </a:ext>
                  </a:extLst>
                </p:cNvPr>
                <p:cNvGrpSpPr/>
                <p:nvPr/>
              </p:nvGrpSpPr>
              <p:grpSpPr>
                <a:xfrm>
                  <a:off x="8278782" y="4932309"/>
                  <a:ext cx="413241" cy="197955"/>
                  <a:chOff x="8278782" y="4686865"/>
                  <a:chExt cx="413241" cy="197955"/>
                </a:xfrm>
              </p:grpSpPr>
              <p:sp>
                <p:nvSpPr>
                  <p:cNvPr id="255" name="Freeform: Shape 254">
                    <a:extLst>
                      <a:ext uri="{FF2B5EF4-FFF2-40B4-BE49-F238E27FC236}">
                        <a16:creationId xmlns:a16="http://schemas.microsoft.com/office/drawing/2014/main" id="{1BD74F7B-7268-47D7-8BC3-F5294E856326}"/>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4D03C1CB-AB0F-4F5E-9231-7E4771D657D4}"/>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259" name="Group 258">
              <a:extLst>
                <a:ext uri="{FF2B5EF4-FFF2-40B4-BE49-F238E27FC236}">
                  <a16:creationId xmlns:a16="http://schemas.microsoft.com/office/drawing/2014/main" id="{8A0283C3-4E02-46F8-A772-1A5ED43965F6}"/>
                </a:ext>
              </a:extLst>
            </p:cNvPr>
            <p:cNvGrpSpPr/>
            <p:nvPr/>
          </p:nvGrpSpPr>
          <p:grpSpPr>
            <a:xfrm>
              <a:off x="10620057" y="5221092"/>
              <a:ext cx="1052945" cy="749725"/>
              <a:chOff x="9794265" y="5453105"/>
              <a:chExt cx="1052945" cy="749725"/>
            </a:xfrm>
          </p:grpSpPr>
          <p:sp>
            <p:nvSpPr>
              <p:cNvPr id="260" name="Title 1">
                <a:extLst>
                  <a:ext uri="{FF2B5EF4-FFF2-40B4-BE49-F238E27FC236}">
                    <a16:creationId xmlns:a16="http://schemas.microsoft.com/office/drawing/2014/main" id="{AA8A3D6A-9BFF-457E-95A0-74CD072504A5}"/>
                  </a:ext>
                </a:extLst>
              </p:cNvPr>
              <p:cNvSpPr txBox="1">
                <a:spLocks/>
              </p:cNvSpPr>
              <p:nvPr/>
            </p:nvSpPr>
            <p:spPr>
              <a:xfrm>
                <a:off x="9794265"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Cluster-3</a:t>
                </a:r>
              </a:p>
            </p:txBody>
          </p:sp>
          <p:sp>
            <p:nvSpPr>
              <p:cNvPr id="261" name="Rectangle: Rounded Corners 260">
                <a:extLst>
                  <a:ext uri="{FF2B5EF4-FFF2-40B4-BE49-F238E27FC236}">
                    <a16:creationId xmlns:a16="http://schemas.microsoft.com/office/drawing/2014/main" id="{AD9FC427-B0E6-48C0-BE0C-C39BFEC3C994}"/>
                  </a:ext>
                </a:extLst>
              </p:cNvPr>
              <p:cNvSpPr/>
              <p:nvPr/>
            </p:nvSpPr>
            <p:spPr bwMode="auto">
              <a:xfrm>
                <a:off x="10047121"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262" name="Group 261">
                <a:extLst>
                  <a:ext uri="{FF2B5EF4-FFF2-40B4-BE49-F238E27FC236}">
                    <a16:creationId xmlns:a16="http://schemas.microsoft.com/office/drawing/2014/main" id="{AF2FABA2-DE9D-4FD4-981F-FD5695299606}"/>
                  </a:ext>
                </a:extLst>
              </p:cNvPr>
              <p:cNvGrpSpPr/>
              <p:nvPr/>
            </p:nvGrpSpPr>
            <p:grpSpPr>
              <a:xfrm>
                <a:off x="10144803" y="5740440"/>
                <a:ext cx="351868" cy="377547"/>
                <a:chOff x="8278782" y="4686865"/>
                <a:chExt cx="413241" cy="443399"/>
              </a:xfrm>
            </p:grpSpPr>
            <p:grpSp>
              <p:nvGrpSpPr>
                <p:cNvPr id="263" name="Group 262">
                  <a:extLst>
                    <a:ext uri="{FF2B5EF4-FFF2-40B4-BE49-F238E27FC236}">
                      <a16:creationId xmlns:a16="http://schemas.microsoft.com/office/drawing/2014/main" id="{CE64D27C-C4D9-4361-B8E2-89D423510FC0}"/>
                    </a:ext>
                  </a:extLst>
                </p:cNvPr>
                <p:cNvGrpSpPr/>
                <p:nvPr/>
              </p:nvGrpSpPr>
              <p:grpSpPr>
                <a:xfrm>
                  <a:off x="8278782" y="4686865"/>
                  <a:ext cx="413241" cy="197955"/>
                  <a:chOff x="8278782" y="4686865"/>
                  <a:chExt cx="413241" cy="197955"/>
                </a:xfrm>
              </p:grpSpPr>
              <p:sp>
                <p:nvSpPr>
                  <p:cNvPr id="267" name="Freeform: Shape 266">
                    <a:extLst>
                      <a:ext uri="{FF2B5EF4-FFF2-40B4-BE49-F238E27FC236}">
                        <a16:creationId xmlns:a16="http://schemas.microsoft.com/office/drawing/2014/main" id="{AF41B9C6-881C-4716-84FA-3E01A91A3A23}"/>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1BDC819A-E0D8-45F7-960F-9692B67E7BA8}"/>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4" name="Group 263">
                  <a:extLst>
                    <a:ext uri="{FF2B5EF4-FFF2-40B4-BE49-F238E27FC236}">
                      <a16:creationId xmlns:a16="http://schemas.microsoft.com/office/drawing/2014/main" id="{E73BDB32-7BC9-4D95-97BB-E2051EC6D45F}"/>
                    </a:ext>
                  </a:extLst>
                </p:cNvPr>
                <p:cNvGrpSpPr/>
                <p:nvPr/>
              </p:nvGrpSpPr>
              <p:grpSpPr>
                <a:xfrm>
                  <a:off x="8278782" y="4932309"/>
                  <a:ext cx="413241" cy="197955"/>
                  <a:chOff x="8278782" y="4686865"/>
                  <a:chExt cx="413241" cy="197955"/>
                </a:xfrm>
              </p:grpSpPr>
              <p:sp>
                <p:nvSpPr>
                  <p:cNvPr id="265" name="Freeform: Shape 264">
                    <a:extLst>
                      <a:ext uri="{FF2B5EF4-FFF2-40B4-BE49-F238E27FC236}">
                        <a16:creationId xmlns:a16="http://schemas.microsoft.com/office/drawing/2014/main" id="{13998D00-CAFC-4173-9308-DA64AD471E31}"/>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E8A7C656-3866-4254-BD88-BBC4C8D4AB31}"/>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269" name="Title 1">
              <a:extLst>
                <a:ext uri="{FF2B5EF4-FFF2-40B4-BE49-F238E27FC236}">
                  <a16:creationId xmlns:a16="http://schemas.microsoft.com/office/drawing/2014/main" id="{993FA029-A603-4475-83F9-EDDA2BE8F0AE}"/>
                </a:ext>
              </a:extLst>
            </p:cNvPr>
            <p:cNvSpPr txBox="1">
              <a:spLocks/>
            </p:cNvSpPr>
            <p:nvPr/>
          </p:nvSpPr>
          <p:spPr>
            <a:xfrm>
              <a:off x="8748146" y="4769723"/>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270" name="Group 269">
              <a:extLst>
                <a:ext uri="{FF2B5EF4-FFF2-40B4-BE49-F238E27FC236}">
                  <a16:creationId xmlns:a16="http://schemas.microsoft.com/office/drawing/2014/main" id="{DCC1A20F-507A-405B-83BF-2FF9FEF6D500}"/>
                </a:ext>
              </a:extLst>
            </p:cNvPr>
            <p:cNvGrpSpPr/>
            <p:nvPr/>
          </p:nvGrpSpPr>
          <p:grpSpPr>
            <a:xfrm>
              <a:off x="10745822" y="1985470"/>
              <a:ext cx="822960" cy="1243815"/>
              <a:chOff x="8966623" y="1783468"/>
              <a:chExt cx="822960" cy="1243815"/>
            </a:xfrm>
          </p:grpSpPr>
          <p:sp>
            <p:nvSpPr>
              <p:cNvPr id="271" name="Title 1">
                <a:extLst>
                  <a:ext uri="{FF2B5EF4-FFF2-40B4-BE49-F238E27FC236}">
                    <a16:creationId xmlns:a16="http://schemas.microsoft.com/office/drawing/2014/main" id="{22DFCE3C-E109-41CE-A240-391FFB1DE010}"/>
                  </a:ext>
                </a:extLst>
              </p:cNvPr>
              <p:cNvSpPr txBox="1">
                <a:spLocks/>
              </p:cNvSpPr>
              <p:nvPr/>
            </p:nvSpPr>
            <p:spPr>
              <a:xfrm>
                <a:off x="9019313" y="1783468"/>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Policy</a:t>
                </a:r>
              </a:p>
            </p:txBody>
          </p:sp>
          <p:sp>
            <p:nvSpPr>
              <p:cNvPr id="272" name="Rectangle: Rounded Corners 271">
                <a:extLst>
                  <a:ext uri="{FF2B5EF4-FFF2-40B4-BE49-F238E27FC236}">
                    <a16:creationId xmlns:a16="http://schemas.microsoft.com/office/drawing/2014/main" id="{1DA84FBF-512B-4DDE-A284-B365D2405B6D}"/>
                  </a:ext>
                </a:extLst>
              </p:cNvPr>
              <p:cNvSpPr/>
              <p:nvPr/>
            </p:nvSpPr>
            <p:spPr bwMode="auto">
              <a:xfrm>
                <a:off x="8966623" y="2204323"/>
                <a:ext cx="822960" cy="822960"/>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273" name="Picture 272">
                <a:extLst>
                  <a:ext uri="{FF2B5EF4-FFF2-40B4-BE49-F238E27FC236}">
                    <a16:creationId xmlns:a16="http://schemas.microsoft.com/office/drawing/2014/main" id="{D2B8B929-1B33-4247-B531-8041AD11291D}"/>
                  </a:ext>
                </a:extLst>
              </p:cNvPr>
              <p:cNvPicPr>
                <a:picLocks noChangeAspect="1"/>
              </p:cNvPicPr>
              <p:nvPr/>
            </p:nvPicPr>
            <p:blipFill>
              <a:blip r:embed="rId2"/>
              <a:stretch>
                <a:fillRect/>
              </a:stretch>
            </p:blipFill>
            <p:spPr>
              <a:xfrm>
                <a:off x="9122816" y="2358625"/>
                <a:ext cx="510575" cy="514357"/>
              </a:xfrm>
              <a:prstGeom prst="rect">
                <a:avLst/>
              </a:prstGeom>
            </p:spPr>
          </p:pic>
        </p:grpSp>
        <p:cxnSp>
          <p:nvCxnSpPr>
            <p:cNvPr id="274" name="Straight Connector 273">
              <a:extLst>
                <a:ext uri="{FF2B5EF4-FFF2-40B4-BE49-F238E27FC236}">
                  <a16:creationId xmlns:a16="http://schemas.microsoft.com/office/drawing/2014/main" id="{25920065-30E7-44D6-B6D4-4A36FF1329DA}"/>
                </a:ext>
              </a:extLst>
            </p:cNvPr>
            <p:cNvCxnSpPr>
              <a:stCxn id="223" idx="3"/>
              <a:endCxn id="272" idx="1"/>
            </p:cNvCxnSpPr>
            <p:nvPr/>
          </p:nvCxnSpPr>
          <p:spPr>
            <a:xfrm>
              <a:off x="7553655" y="2817805"/>
              <a:ext cx="3192167"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C3F41FE7-C3E0-4198-87E8-C3729B1A7C12}"/>
                </a:ext>
              </a:extLst>
            </p:cNvPr>
            <p:cNvCxnSpPr>
              <a:cxnSpLocks/>
            </p:cNvCxnSpPr>
            <p:nvPr/>
          </p:nvCxnSpPr>
          <p:spPr>
            <a:xfrm>
              <a:off x="11157302" y="3229285"/>
              <a:ext cx="0" cy="175399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4" name="Oval 293">
              <a:extLst>
                <a:ext uri="{FF2B5EF4-FFF2-40B4-BE49-F238E27FC236}">
                  <a16:creationId xmlns:a16="http://schemas.microsoft.com/office/drawing/2014/main" id="{C4EA67DB-D824-4C66-9B3B-9FFE6D3D8469}"/>
                </a:ext>
              </a:extLst>
            </p:cNvPr>
            <p:cNvSpPr/>
            <p:nvPr/>
          </p:nvSpPr>
          <p:spPr bwMode="auto">
            <a:xfrm>
              <a:off x="10081597" y="267932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99" name="Rectangle: Rounded Corners 298">
              <a:extLst>
                <a:ext uri="{FF2B5EF4-FFF2-40B4-BE49-F238E27FC236}">
                  <a16:creationId xmlns:a16="http://schemas.microsoft.com/office/drawing/2014/main" id="{403F2EC3-EFBE-400A-B1DF-B8E284612A47}"/>
                </a:ext>
              </a:extLst>
            </p:cNvPr>
            <p:cNvSpPr/>
            <p:nvPr/>
          </p:nvSpPr>
          <p:spPr bwMode="auto">
            <a:xfrm>
              <a:off x="6022742" y="4088737"/>
              <a:ext cx="2238866" cy="2040991"/>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2" name="Group 1">
              <a:extLst>
                <a:ext uri="{FF2B5EF4-FFF2-40B4-BE49-F238E27FC236}">
                  <a16:creationId xmlns:a16="http://schemas.microsoft.com/office/drawing/2014/main" id="{D138EB88-1922-4E7F-B083-F78024B4C789}"/>
                </a:ext>
              </a:extLst>
            </p:cNvPr>
            <p:cNvGrpSpPr/>
            <p:nvPr/>
          </p:nvGrpSpPr>
          <p:grpSpPr>
            <a:xfrm>
              <a:off x="8108384" y="3943551"/>
              <a:ext cx="312058" cy="312058"/>
              <a:chOff x="6247577" y="4576200"/>
              <a:chExt cx="312058" cy="312058"/>
            </a:xfrm>
          </p:grpSpPr>
          <p:sp>
            <p:nvSpPr>
              <p:cNvPr id="301" name="Oval 300">
                <a:extLst>
                  <a:ext uri="{FF2B5EF4-FFF2-40B4-BE49-F238E27FC236}">
                    <a16:creationId xmlns:a16="http://schemas.microsoft.com/office/drawing/2014/main" id="{DB3F19E7-DFFC-4F39-8981-BF1218DA8F9D}"/>
                  </a:ext>
                </a:extLst>
              </p:cNvPr>
              <p:cNvSpPr/>
              <p:nvPr/>
            </p:nvSpPr>
            <p:spPr bwMode="auto">
              <a:xfrm>
                <a:off x="6247577" y="4576200"/>
                <a:ext cx="312058" cy="312058"/>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3" name="Freeform: Shape 302">
                <a:extLst>
                  <a:ext uri="{FF2B5EF4-FFF2-40B4-BE49-F238E27FC236}">
                    <a16:creationId xmlns:a16="http://schemas.microsoft.com/office/drawing/2014/main" id="{3FDEB782-3D66-4DBA-B0B2-545E6F355A3E}"/>
                  </a:ext>
                </a:extLst>
              </p:cNvPr>
              <p:cNvSpPr>
                <a:spLocks noChangeAspect="1"/>
              </p:cNvSpPr>
              <p:nvPr/>
            </p:nvSpPr>
            <p:spPr bwMode="auto">
              <a:xfrm>
                <a:off x="6316870" y="4652578"/>
                <a:ext cx="173473" cy="159303"/>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304" name="Title 1">
              <a:extLst>
                <a:ext uri="{FF2B5EF4-FFF2-40B4-BE49-F238E27FC236}">
                  <a16:creationId xmlns:a16="http://schemas.microsoft.com/office/drawing/2014/main" id="{0C9C80C1-6AB9-4195-8394-C4CD07F62BB2}"/>
                </a:ext>
              </a:extLst>
            </p:cNvPr>
            <p:cNvSpPr txBox="1">
              <a:spLocks/>
            </p:cNvSpPr>
            <p:nvPr/>
          </p:nvSpPr>
          <p:spPr>
            <a:xfrm>
              <a:off x="6022742" y="3854392"/>
              <a:ext cx="1319246"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lang="en-US" sz="1200" spc="0" dirty="0">
                  <a:solidFill>
                    <a:srgbClr val="000000"/>
                  </a:solidFill>
                  <a:latin typeface="Segoe UI Semibold" panose="020B0702040204020203" pitchFamily="34" charset="0"/>
                  <a:cs typeface="Segoe UI Semibold" panose="020B0702040204020203" pitchFamily="34" charset="0"/>
                </a:rPr>
                <a:t>CI/CD </a:t>
              </a: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Pipelines</a:t>
              </a:r>
            </a:p>
          </p:txBody>
        </p:sp>
        <p:cxnSp>
          <p:nvCxnSpPr>
            <p:cNvPr id="17" name="Straight Arrow Connector 16">
              <a:extLst>
                <a:ext uri="{FF2B5EF4-FFF2-40B4-BE49-F238E27FC236}">
                  <a16:creationId xmlns:a16="http://schemas.microsoft.com/office/drawing/2014/main" id="{F171A15B-01A7-4949-ACE9-EB7873640970}"/>
                </a:ext>
              </a:extLst>
            </p:cNvPr>
            <p:cNvCxnSpPr>
              <a:cxnSpLocks/>
              <a:stCxn id="231" idx="3"/>
              <a:endCxn id="307" idx="1"/>
            </p:cNvCxnSpPr>
            <p:nvPr/>
          </p:nvCxnSpPr>
          <p:spPr>
            <a:xfrm>
              <a:off x="5637115" y="5208854"/>
              <a:ext cx="126045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BE9CDAE-4F9D-4003-BD78-6DF82C2B4421}"/>
                </a:ext>
              </a:extLst>
            </p:cNvPr>
            <p:cNvCxnSpPr>
              <a:cxnSpLocks/>
            </p:cNvCxnSpPr>
            <p:nvPr/>
          </p:nvCxnSpPr>
          <p:spPr>
            <a:xfrm rot="16200000" flipH="1">
              <a:off x="7858896" y="4692792"/>
              <a:ext cx="457200" cy="1956778"/>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4" name="Title 1">
              <a:extLst>
                <a:ext uri="{FF2B5EF4-FFF2-40B4-BE49-F238E27FC236}">
                  <a16:creationId xmlns:a16="http://schemas.microsoft.com/office/drawing/2014/main" id="{C6DA0CEA-0686-4CC2-AA70-4CF084606DE2}"/>
                </a:ext>
              </a:extLst>
            </p:cNvPr>
            <p:cNvSpPr txBox="1">
              <a:spLocks/>
            </p:cNvSpPr>
            <p:nvPr/>
          </p:nvSpPr>
          <p:spPr>
            <a:xfrm>
              <a:off x="7419476" y="5820936"/>
              <a:ext cx="595205" cy="153888"/>
            </a:xfrm>
            <a:prstGeom prst="rect">
              <a:avLst/>
            </a:prstGeom>
            <a:solidFill>
              <a:srgbClr val="FCFDF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panose="020B0502040204020203" pitchFamily="34" charset="0"/>
                </a:rPr>
                <a:t>Pass</a:t>
              </a:r>
            </a:p>
          </p:txBody>
        </p:sp>
        <p:sp>
          <p:nvSpPr>
            <p:cNvPr id="319" name="Title 1">
              <a:extLst>
                <a:ext uri="{FF2B5EF4-FFF2-40B4-BE49-F238E27FC236}">
                  <a16:creationId xmlns:a16="http://schemas.microsoft.com/office/drawing/2014/main" id="{80216574-6E79-48BB-8403-2184E05A3518}"/>
                </a:ext>
              </a:extLst>
            </p:cNvPr>
            <p:cNvSpPr txBox="1">
              <a:spLocks/>
            </p:cNvSpPr>
            <p:nvPr/>
          </p:nvSpPr>
          <p:spPr>
            <a:xfrm>
              <a:off x="7172816" y="4467487"/>
              <a:ext cx="341725"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panose="020B0502040204020203" pitchFamily="34" charset="0"/>
                </a:rPr>
                <a:t>Fail</a:t>
              </a:r>
            </a:p>
          </p:txBody>
        </p:sp>
        <p:sp>
          <p:nvSpPr>
            <p:cNvPr id="323" name="Title 1">
              <a:extLst>
                <a:ext uri="{FF2B5EF4-FFF2-40B4-BE49-F238E27FC236}">
                  <a16:creationId xmlns:a16="http://schemas.microsoft.com/office/drawing/2014/main" id="{37BB83B1-463A-4964-94D6-8656BE2F487C}"/>
                </a:ext>
              </a:extLst>
            </p:cNvPr>
            <p:cNvSpPr txBox="1">
              <a:spLocks/>
            </p:cNvSpPr>
            <p:nvPr/>
          </p:nvSpPr>
          <p:spPr>
            <a:xfrm>
              <a:off x="6726548" y="4201179"/>
              <a:ext cx="77554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panose="020B0502040204020203" pitchFamily="34" charset="0"/>
                </a:rPr>
                <a:t>Deny policy</a:t>
              </a:r>
            </a:p>
          </p:txBody>
        </p:sp>
        <p:grpSp>
          <p:nvGrpSpPr>
            <p:cNvPr id="351" name="Group 350">
              <a:extLst>
                <a:ext uri="{FF2B5EF4-FFF2-40B4-BE49-F238E27FC236}">
                  <a16:creationId xmlns:a16="http://schemas.microsoft.com/office/drawing/2014/main" id="{FF61D54C-C777-469E-BAC5-ADF4BEBFE707}"/>
                </a:ext>
              </a:extLst>
            </p:cNvPr>
            <p:cNvGrpSpPr/>
            <p:nvPr/>
          </p:nvGrpSpPr>
          <p:grpSpPr>
            <a:xfrm>
              <a:off x="7633909" y="3362661"/>
              <a:ext cx="423074" cy="451608"/>
              <a:chOff x="7633909" y="3362661"/>
              <a:chExt cx="423074" cy="451608"/>
            </a:xfrm>
          </p:grpSpPr>
          <p:sp>
            <p:nvSpPr>
              <p:cNvPr id="316" name="Rectangle: Rounded Corners 118">
                <a:extLst>
                  <a:ext uri="{FF2B5EF4-FFF2-40B4-BE49-F238E27FC236}">
                    <a16:creationId xmlns:a16="http://schemas.microsoft.com/office/drawing/2014/main" id="{17A796B8-3968-4841-9C06-6CE64C8A72E0}"/>
                  </a:ext>
                </a:extLst>
              </p:cNvPr>
              <p:cNvSpPr/>
              <p:nvPr/>
            </p:nvSpPr>
            <p:spPr bwMode="auto">
              <a:xfrm>
                <a:off x="7633909" y="3362661"/>
                <a:ext cx="423074" cy="451608"/>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24" name="mail_3" title="Icon of an open envelope">
                <a:extLst>
                  <a:ext uri="{FF2B5EF4-FFF2-40B4-BE49-F238E27FC236}">
                    <a16:creationId xmlns:a16="http://schemas.microsoft.com/office/drawing/2014/main" id="{6D8889F1-FBCD-4CCA-A2D4-A3DBB7A81BD0}"/>
                  </a:ext>
                </a:extLst>
              </p:cNvPr>
              <p:cNvSpPr>
                <a:spLocks noChangeAspect="1" noEditPoints="1"/>
              </p:cNvSpPr>
              <p:nvPr/>
            </p:nvSpPr>
            <p:spPr bwMode="auto">
              <a:xfrm>
                <a:off x="7720399" y="3477078"/>
                <a:ext cx="250095" cy="222774"/>
              </a:xfrm>
              <a:custGeom>
                <a:avLst/>
                <a:gdLst>
                  <a:gd name="T0" fmla="*/ 111 w 238"/>
                  <a:gd name="T1" fmla="*/ 4 h 212"/>
                  <a:gd name="T2" fmla="*/ 120 w 238"/>
                  <a:gd name="T3" fmla="*/ 0 h 212"/>
                  <a:gd name="T4" fmla="*/ 129 w 238"/>
                  <a:gd name="T5" fmla="*/ 4 h 212"/>
                  <a:gd name="T6" fmla="*/ 129 w 238"/>
                  <a:gd name="T7" fmla="*/ 4 h 212"/>
                  <a:gd name="T8" fmla="*/ 238 w 238"/>
                  <a:gd name="T9" fmla="*/ 61 h 212"/>
                  <a:gd name="T10" fmla="*/ 238 w 238"/>
                  <a:gd name="T11" fmla="*/ 212 h 212"/>
                  <a:gd name="T12" fmla="*/ 0 w 238"/>
                  <a:gd name="T13" fmla="*/ 212 h 212"/>
                  <a:gd name="T14" fmla="*/ 0 w 238"/>
                  <a:gd name="T15" fmla="*/ 61 h 212"/>
                  <a:gd name="T16" fmla="*/ 111 w 238"/>
                  <a:gd name="T17" fmla="*/ 4 h 212"/>
                  <a:gd name="T18" fmla="*/ 0 w 238"/>
                  <a:gd name="T19" fmla="*/ 61 h 212"/>
                  <a:gd name="T20" fmla="*/ 52 w 238"/>
                  <a:gd name="T21" fmla="*/ 106 h 212"/>
                  <a:gd name="T22" fmla="*/ 186 w 238"/>
                  <a:gd name="T23" fmla="*/ 106 h 212"/>
                  <a:gd name="T24" fmla="*/ 238 w 238"/>
                  <a:gd name="T25" fmla="*/ 6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 h="212">
                    <a:moveTo>
                      <a:pt x="111" y="4"/>
                    </a:moveTo>
                    <a:lnTo>
                      <a:pt x="120" y="0"/>
                    </a:lnTo>
                    <a:lnTo>
                      <a:pt x="129" y="4"/>
                    </a:lnTo>
                    <a:moveTo>
                      <a:pt x="129" y="4"/>
                    </a:moveTo>
                    <a:lnTo>
                      <a:pt x="238" y="61"/>
                    </a:lnTo>
                    <a:lnTo>
                      <a:pt x="238" y="212"/>
                    </a:lnTo>
                    <a:lnTo>
                      <a:pt x="0" y="212"/>
                    </a:lnTo>
                    <a:lnTo>
                      <a:pt x="0" y="61"/>
                    </a:lnTo>
                    <a:lnTo>
                      <a:pt x="111" y="4"/>
                    </a:lnTo>
                    <a:moveTo>
                      <a:pt x="0" y="61"/>
                    </a:moveTo>
                    <a:lnTo>
                      <a:pt x="52" y="106"/>
                    </a:lnTo>
                    <a:lnTo>
                      <a:pt x="186" y="106"/>
                    </a:lnTo>
                    <a:lnTo>
                      <a:pt x="238" y="61"/>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68" name="Connector: Elbow 67">
              <a:extLst>
                <a:ext uri="{FF2B5EF4-FFF2-40B4-BE49-F238E27FC236}">
                  <a16:creationId xmlns:a16="http://schemas.microsoft.com/office/drawing/2014/main" id="{519D1458-6415-4213-B357-E87952FA9739}"/>
                </a:ext>
              </a:extLst>
            </p:cNvPr>
            <p:cNvCxnSpPr>
              <a:stCxn id="316" idx="1"/>
              <a:endCxn id="223" idx="2"/>
            </p:cNvCxnSpPr>
            <p:nvPr/>
          </p:nvCxnSpPr>
          <p:spPr>
            <a:xfrm rot="10800000">
              <a:off x="7142175" y="3229285"/>
              <a:ext cx="491734" cy="359180"/>
            </a:xfrm>
            <a:prstGeom prst="bentConnector2">
              <a:avLst/>
            </a:prstGeom>
            <a:ln w="12700">
              <a:solidFill>
                <a:srgbClr val="0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4" name="Connector: Elbow 333">
              <a:extLst>
                <a:ext uri="{FF2B5EF4-FFF2-40B4-BE49-F238E27FC236}">
                  <a16:creationId xmlns:a16="http://schemas.microsoft.com/office/drawing/2014/main" id="{61E4C3D5-E1A1-4748-B5CF-16EA350D64CF}"/>
                </a:ext>
              </a:extLst>
            </p:cNvPr>
            <p:cNvCxnSpPr>
              <a:cxnSpLocks/>
              <a:stCxn id="331" idx="3"/>
            </p:cNvCxnSpPr>
            <p:nvPr/>
          </p:nvCxnSpPr>
          <p:spPr>
            <a:xfrm>
              <a:off x="8014045" y="4409063"/>
              <a:ext cx="490832" cy="1481328"/>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6" name="Connector: Elbow 335">
              <a:extLst>
                <a:ext uri="{FF2B5EF4-FFF2-40B4-BE49-F238E27FC236}">
                  <a16:creationId xmlns:a16="http://schemas.microsoft.com/office/drawing/2014/main" id="{7D5506CC-BCB4-43E6-94FE-A1CB6AEE1DB0}"/>
                </a:ext>
              </a:extLst>
            </p:cNvPr>
            <p:cNvCxnSpPr>
              <a:cxnSpLocks/>
            </p:cNvCxnSpPr>
            <p:nvPr/>
          </p:nvCxnSpPr>
          <p:spPr>
            <a:xfrm rot="5400000">
              <a:off x="9271470" y="2384272"/>
              <a:ext cx="870295" cy="256032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8" name="Oval 337">
              <a:extLst>
                <a:ext uri="{FF2B5EF4-FFF2-40B4-BE49-F238E27FC236}">
                  <a16:creationId xmlns:a16="http://schemas.microsoft.com/office/drawing/2014/main" id="{6DE74664-D739-444F-948E-A818B2EB3643}"/>
                </a:ext>
              </a:extLst>
            </p:cNvPr>
            <p:cNvSpPr/>
            <p:nvPr/>
          </p:nvSpPr>
          <p:spPr bwMode="auto">
            <a:xfrm>
              <a:off x="5887278" y="507513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39" name="Oval 338">
              <a:extLst>
                <a:ext uri="{FF2B5EF4-FFF2-40B4-BE49-F238E27FC236}">
                  <a16:creationId xmlns:a16="http://schemas.microsoft.com/office/drawing/2014/main" id="{E8887D7E-66F7-4369-B403-F9AA14212DD6}"/>
                </a:ext>
              </a:extLst>
            </p:cNvPr>
            <p:cNvSpPr/>
            <p:nvPr/>
          </p:nvSpPr>
          <p:spPr bwMode="auto">
            <a:xfrm>
              <a:off x="7413647" y="507513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40" name="Oval 339">
              <a:extLst>
                <a:ext uri="{FF2B5EF4-FFF2-40B4-BE49-F238E27FC236}">
                  <a16:creationId xmlns:a16="http://schemas.microsoft.com/office/drawing/2014/main" id="{F161C64E-0572-41F3-939B-8DF6396530B3}"/>
                </a:ext>
              </a:extLst>
            </p:cNvPr>
            <p:cNvSpPr/>
            <p:nvPr/>
          </p:nvSpPr>
          <p:spPr bwMode="auto">
            <a:xfrm>
              <a:off x="7935598" y="451922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41" name="Oval 340">
              <a:extLst>
                <a:ext uri="{FF2B5EF4-FFF2-40B4-BE49-F238E27FC236}">
                  <a16:creationId xmlns:a16="http://schemas.microsoft.com/office/drawing/2014/main" id="{3D64421A-386E-48EF-8098-FC77E0470A87}"/>
                </a:ext>
              </a:extLst>
            </p:cNvPr>
            <p:cNvSpPr/>
            <p:nvPr/>
          </p:nvSpPr>
          <p:spPr bwMode="auto">
            <a:xfrm>
              <a:off x="5597817" y="399174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cxnSp>
          <p:nvCxnSpPr>
            <p:cNvPr id="343" name="Connector: Elbow 342">
              <a:extLst>
                <a:ext uri="{FF2B5EF4-FFF2-40B4-BE49-F238E27FC236}">
                  <a16:creationId xmlns:a16="http://schemas.microsoft.com/office/drawing/2014/main" id="{72D881FC-09F2-4FCE-B7C0-7C8C858B2BE0}"/>
                </a:ext>
              </a:extLst>
            </p:cNvPr>
            <p:cNvCxnSpPr>
              <a:stCxn id="307" idx="0"/>
              <a:endCxn id="230" idx="0"/>
            </p:cNvCxnSpPr>
            <p:nvPr/>
          </p:nvCxnSpPr>
          <p:spPr>
            <a:xfrm rot="16200000" flipV="1">
              <a:off x="5956999" y="3830941"/>
              <a:ext cx="420747" cy="1883471"/>
            </a:xfrm>
            <a:prstGeom prst="bentConnector3">
              <a:avLst>
                <a:gd name="adj1" fmla="val 1380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8" name="Group 327">
              <a:extLst>
                <a:ext uri="{FF2B5EF4-FFF2-40B4-BE49-F238E27FC236}">
                  <a16:creationId xmlns:a16="http://schemas.microsoft.com/office/drawing/2014/main" id="{27E001FE-F2C2-4702-96F3-42C6C353C459}"/>
                </a:ext>
              </a:extLst>
            </p:cNvPr>
            <p:cNvGrpSpPr/>
            <p:nvPr/>
          </p:nvGrpSpPr>
          <p:grpSpPr>
            <a:xfrm>
              <a:off x="6163349" y="4144712"/>
              <a:ext cx="525733" cy="525733"/>
              <a:chOff x="6136055" y="4376725"/>
              <a:chExt cx="525733" cy="525733"/>
            </a:xfrm>
          </p:grpSpPr>
          <p:grpSp>
            <p:nvGrpSpPr>
              <p:cNvPr id="320" name="Group 319">
                <a:extLst>
                  <a:ext uri="{FF2B5EF4-FFF2-40B4-BE49-F238E27FC236}">
                    <a16:creationId xmlns:a16="http://schemas.microsoft.com/office/drawing/2014/main" id="{221A9B95-A712-4092-8513-B61F7A7E1673}"/>
                  </a:ext>
                </a:extLst>
              </p:cNvPr>
              <p:cNvGrpSpPr/>
              <p:nvPr/>
            </p:nvGrpSpPr>
            <p:grpSpPr>
              <a:xfrm>
                <a:off x="6187384" y="4413787"/>
                <a:ext cx="423074" cy="451608"/>
                <a:chOff x="5427975" y="4628561"/>
                <a:chExt cx="423074" cy="451608"/>
              </a:xfrm>
            </p:grpSpPr>
            <p:sp>
              <p:nvSpPr>
                <p:cNvPr id="321" name="Rectangle: Rounded Corners 118">
                  <a:extLst>
                    <a:ext uri="{FF2B5EF4-FFF2-40B4-BE49-F238E27FC236}">
                      <a16:creationId xmlns:a16="http://schemas.microsoft.com/office/drawing/2014/main" id="{DEF34462-CFFB-4EF0-8410-682B9970CED9}"/>
                    </a:ext>
                  </a:extLst>
                </p:cNvPr>
                <p:cNvSpPr/>
                <p:nvPr/>
              </p:nvSpPr>
              <p:spPr bwMode="auto">
                <a:xfrm>
                  <a:off x="5427975" y="4628561"/>
                  <a:ext cx="423074" cy="451608"/>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22" name="Picture 321">
                  <a:extLst>
                    <a:ext uri="{FF2B5EF4-FFF2-40B4-BE49-F238E27FC236}">
                      <a16:creationId xmlns:a16="http://schemas.microsoft.com/office/drawing/2014/main" id="{2840A4CF-6E19-42A4-9975-3789051CB76A}"/>
                    </a:ext>
                  </a:extLst>
                </p:cNvPr>
                <p:cNvPicPr>
                  <a:picLocks noChangeAspect="1"/>
                </p:cNvPicPr>
                <p:nvPr/>
              </p:nvPicPr>
              <p:blipFill rotWithShape="1">
                <a:blip r:embed="rId3"/>
                <a:srcRect l="22924" r="23637"/>
                <a:stretch/>
              </p:blipFill>
              <p:spPr>
                <a:xfrm>
                  <a:off x="5460225" y="4682902"/>
                  <a:ext cx="358575" cy="354195"/>
                </a:xfrm>
                <a:prstGeom prst="rect">
                  <a:avLst/>
                </a:prstGeom>
              </p:spPr>
            </p:pic>
          </p:grpSp>
          <p:sp>
            <p:nvSpPr>
              <p:cNvPr id="66" name="&quot;Not Allowed&quot; Symbol 65">
                <a:extLst>
                  <a:ext uri="{FF2B5EF4-FFF2-40B4-BE49-F238E27FC236}">
                    <a16:creationId xmlns:a16="http://schemas.microsoft.com/office/drawing/2014/main" id="{F76D8C1F-CBD1-4D28-933D-68C982DB1783}"/>
                  </a:ext>
                </a:extLst>
              </p:cNvPr>
              <p:cNvSpPr/>
              <p:nvPr/>
            </p:nvSpPr>
            <p:spPr bwMode="auto">
              <a:xfrm>
                <a:off x="6136055" y="4376725"/>
                <a:ext cx="525733" cy="525733"/>
              </a:xfrm>
              <a:prstGeom prst="noSmoking">
                <a:avLst>
                  <a:gd name="adj" fmla="val 1127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7" name="Title 1">
              <a:extLst>
                <a:ext uri="{FF2B5EF4-FFF2-40B4-BE49-F238E27FC236}">
                  <a16:creationId xmlns:a16="http://schemas.microsoft.com/office/drawing/2014/main" id="{A6966849-A676-45A0-9FCF-C82C345BC617}"/>
                </a:ext>
              </a:extLst>
            </p:cNvPr>
            <p:cNvSpPr txBox="1">
              <a:spLocks/>
            </p:cNvSpPr>
            <p:nvPr/>
          </p:nvSpPr>
          <p:spPr>
            <a:xfrm>
              <a:off x="5569039" y="4285952"/>
              <a:ext cx="331877" cy="246221"/>
            </a:xfrm>
            <a:prstGeom prst="rect">
              <a:avLst/>
            </a:prstGeom>
            <a:solidFill>
              <a:srgbClr val="FCFDFE"/>
            </a:solidFill>
          </p:spPr>
          <p:txBody>
            <a:bodyPr vert="horz" wrap="square" lIns="0" tIns="45720" rIns="0" bIns="4572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panose="020B0502040204020203" pitchFamily="34" charset="0"/>
                </a:rPr>
                <a:t>Yes</a:t>
              </a:r>
            </a:p>
          </p:txBody>
        </p:sp>
        <p:cxnSp>
          <p:nvCxnSpPr>
            <p:cNvPr id="346" name="Connector: Elbow 345">
              <a:extLst>
                <a:ext uri="{FF2B5EF4-FFF2-40B4-BE49-F238E27FC236}">
                  <a16:creationId xmlns:a16="http://schemas.microsoft.com/office/drawing/2014/main" id="{F0DA39D0-258B-4E43-879D-3C64F1567B4E}"/>
                </a:ext>
              </a:extLst>
            </p:cNvPr>
            <p:cNvCxnSpPr>
              <a:cxnSpLocks/>
              <a:stCxn id="307" idx="0"/>
              <a:endCxn id="316" idx="2"/>
            </p:cNvCxnSpPr>
            <p:nvPr/>
          </p:nvCxnSpPr>
          <p:spPr>
            <a:xfrm rot="5400000" flipH="1" flipV="1">
              <a:off x="6892886" y="4030491"/>
              <a:ext cx="1168781" cy="736339"/>
            </a:xfrm>
            <a:prstGeom prst="bentConnector3">
              <a:avLst>
                <a:gd name="adj1" fmla="val 49488"/>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1" name="Title 1">
              <a:extLst>
                <a:ext uri="{FF2B5EF4-FFF2-40B4-BE49-F238E27FC236}">
                  <a16:creationId xmlns:a16="http://schemas.microsoft.com/office/drawing/2014/main" id="{00BC0D58-4B5D-4ABA-8AD4-FFAED299B002}"/>
                </a:ext>
              </a:extLst>
            </p:cNvPr>
            <p:cNvSpPr txBox="1">
              <a:spLocks/>
            </p:cNvSpPr>
            <p:nvPr/>
          </p:nvSpPr>
          <p:spPr>
            <a:xfrm>
              <a:off x="7682168" y="4285952"/>
              <a:ext cx="331877" cy="246221"/>
            </a:xfrm>
            <a:prstGeom prst="rect">
              <a:avLst/>
            </a:prstGeom>
            <a:solidFill>
              <a:srgbClr val="FCFDFE"/>
            </a:solidFill>
          </p:spPr>
          <p:txBody>
            <a:bodyPr vert="horz" wrap="square" lIns="0" tIns="45720" rIns="0" bIns="4572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panose="020B0502040204020203" pitchFamily="34" charset="0"/>
                </a:rPr>
                <a:t>No</a:t>
              </a:r>
            </a:p>
          </p:txBody>
        </p:sp>
        <p:sp>
          <p:nvSpPr>
            <p:cNvPr id="313" name="Title 1">
              <a:extLst>
                <a:ext uri="{FF2B5EF4-FFF2-40B4-BE49-F238E27FC236}">
                  <a16:creationId xmlns:a16="http://schemas.microsoft.com/office/drawing/2014/main" id="{6434F33E-C29E-444D-9917-392ADA0D336A}"/>
                </a:ext>
              </a:extLst>
            </p:cNvPr>
            <p:cNvSpPr txBox="1">
              <a:spLocks/>
            </p:cNvSpPr>
            <p:nvPr/>
          </p:nvSpPr>
          <p:spPr>
            <a:xfrm>
              <a:off x="6615703" y="4634409"/>
              <a:ext cx="1052945" cy="292388"/>
            </a:xfrm>
            <a:prstGeom prst="rect">
              <a:avLst/>
            </a:prstGeom>
            <a:solidFill>
              <a:srgbClr val="FCFDFE"/>
            </a:solidFill>
          </p:spPr>
          <p:txBody>
            <a:bodyPr vert="horz" wrap="square" lIns="0" tIns="45720" rIns="0" bIns="9144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Compliance check</a:t>
              </a:r>
            </a:p>
          </p:txBody>
        </p:sp>
        <p:grpSp>
          <p:nvGrpSpPr>
            <p:cNvPr id="26" name="Group 25">
              <a:extLst>
                <a:ext uri="{FF2B5EF4-FFF2-40B4-BE49-F238E27FC236}">
                  <a16:creationId xmlns:a16="http://schemas.microsoft.com/office/drawing/2014/main" id="{C44FC4B8-8336-4D76-B0DF-EB8A67441625}"/>
                </a:ext>
              </a:extLst>
            </p:cNvPr>
            <p:cNvGrpSpPr/>
            <p:nvPr/>
          </p:nvGrpSpPr>
          <p:grpSpPr>
            <a:xfrm>
              <a:off x="6897570" y="4983050"/>
              <a:ext cx="423074" cy="451608"/>
              <a:chOff x="6870276" y="5218501"/>
              <a:chExt cx="423074" cy="451608"/>
            </a:xfrm>
          </p:grpSpPr>
          <p:sp>
            <p:nvSpPr>
              <p:cNvPr id="307" name="Rectangle: Rounded Corners 118">
                <a:extLst>
                  <a:ext uri="{FF2B5EF4-FFF2-40B4-BE49-F238E27FC236}">
                    <a16:creationId xmlns:a16="http://schemas.microsoft.com/office/drawing/2014/main" id="{B2519BB2-6EDD-46C2-8E94-1CD3623A3700}"/>
                  </a:ext>
                </a:extLst>
              </p:cNvPr>
              <p:cNvSpPr/>
              <p:nvPr/>
            </p:nvSpPr>
            <p:spPr bwMode="auto">
              <a:xfrm>
                <a:off x="6870276" y="5218501"/>
                <a:ext cx="423074" cy="451608"/>
              </a:xfrm>
              <a:prstGeom prst="roundRect">
                <a:avLst>
                  <a:gd name="adj" fmla="val 3125"/>
                </a:avLst>
              </a:prstGeom>
              <a:solidFill>
                <a:schemeClr val="bg1"/>
              </a:solid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08" name="Picture 307">
                <a:extLst>
                  <a:ext uri="{FF2B5EF4-FFF2-40B4-BE49-F238E27FC236}">
                    <a16:creationId xmlns:a16="http://schemas.microsoft.com/office/drawing/2014/main" id="{AF305353-A8BC-4512-8738-7AFDCC1B5119}"/>
                  </a:ext>
                </a:extLst>
              </p:cNvPr>
              <p:cNvPicPr>
                <a:picLocks noChangeAspect="1"/>
              </p:cNvPicPr>
              <p:nvPr/>
            </p:nvPicPr>
            <p:blipFill rotWithShape="1">
              <a:blip r:embed="rId3"/>
              <a:srcRect l="22924" r="23637"/>
              <a:stretch/>
            </p:blipFill>
            <p:spPr>
              <a:xfrm>
                <a:off x="6902526" y="5286060"/>
                <a:ext cx="358575" cy="354195"/>
              </a:xfrm>
              <a:prstGeom prst="rect">
                <a:avLst/>
              </a:prstGeom>
            </p:spPr>
          </p:pic>
        </p:grpSp>
        <p:sp>
          <p:nvSpPr>
            <p:cNvPr id="312" name="Rectangle: Rounded Corners 311">
              <a:extLst>
                <a:ext uri="{FF2B5EF4-FFF2-40B4-BE49-F238E27FC236}">
                  <a16:creationId xmlns:a16="http://schemas.microsoft.com/office/drawing/2014/main" id="{ECE31D9F-EF00-4375-8A5D-2C57CF9E08F4}"/>
                </a:ext>
              </a:extLst>
            </p:cNvPr>
            <p:cNvSpPr/>
            <p:nvPr/>
          </p:nvSpPr>
          <p:spPr bwMode="auto">
            <a:xfrm>
              <a:off x="6208804" y="4877641"/>
              <a:ext cx="1866743" cy="66930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spTree>
    <p:extLst>
      <p:ext uri="{BB962C8B-B14F-4D97-AF65-F5344CB8AC3E}">
        <p14:creationId xmlns:p14="http://schemas.microsoft.com/office/powerpoint/2010/main" val="3399632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fade">
                                      <p:cBhvr>
                                        <p:cTn id="15" dur="500"/>
                                        <p:tgtEl>
                                          <p:spTgt spid="1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4"/>
                                        </p:tgtEl>
                                        <p:attrNameLst>
                                          <p:attrName>style.visibility</p:attrName>
                                        </p:attrNameLst>
                                      </p:cBhvr>
                                      <p:to>
                                        <p:strVal val="visible"/>
                                      </p:to>
                                    </p:set>
                                    <p:animEffect transition="in" filter="fade">
                                      <p:cBhvr>
                                        <p:cTn id="20" dur="500"/>
                                        <p:tgtEl>
                                          <p:spTgt spid="1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5"/>
                                        </p:tgtEl>
                                        <p:attrNameLst>
                                          <p:attrName>style.visibility</p:attrName>
                                        </p:attrNameLst>
                                      </p:cBhvr>
                                      <p:to>
                                        <p:strVal val="visible"/>
                                      </p:to>
                                    </p:set>
                                    <p:animEffect transition="in" filter="fade">
                                      <p:cBhvr>
                                        <p:cTn id="23"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22" grpId="0"/>
      <p:bldP spid="123" grpId="0"/>
      <p:bldP spid="124" grpId="0"/>
      <p:bldP spid="1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a:extLst>
              <a:ext uri="{FF2B5EF4-FFF2-40B4-BE49-F238E27FC236}">
                <a16:creationId xmlns:a16="http://schemas.microsoft.com/office/drawing/2014/main" id="{62027E6E-FDF3-4F90-84DA-CBCF2A4A9784}"/>
              </a:ext>
            </a:extLst>
          </p:cNvPr>
          <p:cNvSpPr>
            <a:spLocks noGrp="1"/>
          </p:cNvSpPr>
          <p:nvPr>
            <p:ph type="title"/>
          </p:nvPr>
        </p:nvSpPr>
        <p:spPr>
          <a:xfrm>
            <a:off x="465138" y="632779"/>
            <a:ext cx="11794442" cy="410369"/>
          </a:xfrm>
        </p:spPr>
        <p:txBody>
          <a:bodyPr/>
          <a:lstStyle/>
          <a:p>
            <a:r>
              <a:rPr lang="en-US" dirty="0"/>
              <a:t>Azure Policy for clusters</a:t>
            </a:r>
          </a:p>
        </p:txBody>
      </p:sp>
      <p:sp>
        <p:nvSpPr>
          <p:cNvPr id="85" name="Title 16">
            <a:extLst>
              <a:ext uri="{FF2B5EF4-FFF2-40B4-BE49-F238E27FC236}">
                <a16:creationId xmlns:a16="http://schemas.microsoft.com/office/drawing/2014/main" id="{BF4A29DA-5D37-4A30-B94E-D01436E02FC6}"/>
              </a:ext>
              <a:ext uri="{C183D7F6-B498-43B3-948B-1728B52AA6E4}">
                <adec:decorative xmlns:adec="http://schemas.microsoft.com/office/drawing/2017/decorative" val="1"/>
              </a:ext>
            </a:extLst>
          </p:cNvPr>
          <p:cNvSpPr txBox="1">
            <a:spLocks/>
          </p:cNvSpPr>
          <p:nvPr/>
        </p:nvSpPr>
        <p:spPr>
          <a:xfrm>
            <a:off x="489583" y="2636826"/>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3"/>
            </a:pPr>
            <a:endParaRPr lang="en-US"/>
          </a:p>
          <a:p>
            <a:pPr>
              <a:buFont typeface="+mj-lt"/>
              <a:buAutoNum type="arabicPeriod" startAt="3"/>
            </a:pPr>
            <a:endParaRPr lang="en-US"/>
          </a:p>
        </p:txBody>
      </p:sp>
      <p:sp>
        <p:nvSpPr>
          <p:cNvPr id="86" name="Title 16">
            <a:extLst>
              <a:ext uri="{FF2B5EF4-FFF2-40B4-BE49-F238E27FC236}">
                <a16:creationId xmlns:a16="http://schemas.microsoft.com/office/drawing/2014/main" id="{29E1B5FB-2997-4C5C-B686-C0106729584A}"/>
              </a:ext>
            </a:extLst>
          </p:cNvPr>
          <p:cNvSpPr txBox="1">
            <a:spLocks/>
          </p:cNvSpPr>
          <p:nvPr/>
        </p:nvSpPr>
        <p:spPr>
          <a:xfrm>
            <a:off x="465138" y="2006209"/>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r>
              <a:rPr lang="en-US" dirty="0"/>
              <a:t>Cloud architect assigns a deployment policy across cluster(s)</a:t>
            </a:r>
          </a:p>
        </p:txBody>
      </p:sp>
      <p:sp>
        <p:nvSpPr>
          <p:cNvPr id="87" name="Title 16" descr="Developer uses standard Kubernetes API to deploy to the cluster&#10;">
            <a:extLst>
              <a:ext uri="{FF2B5EF4-FFF2-40B4-BE49-F238E27FC236}">
                <a16:creationId xmlns:a16="http://schemas.microsoft.com/office/drawing/2014/main" id="{2FD39828-32B0-4189-95DA-593896647039}"/>
              </a:ext>
            </a:extLst>
          </p:cNvPr>
          <p:cNvSpPr txBox="1">
            <a:spLocks/>
          </p:cNvSpPr>
          <p:nvPr/>
        </p:nvSpPr>
        <p:spPr>
          <a:xfrm>
            <a:off x="465138" y="2643909"/>
            <a:ext cx="3326789" cy="43088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2"/>
            </a:pPr>
            <a:r>
              <a:rPr lang="en-US" dirty="0"/>
              <a:t>Developer uses standard Kubernetes API to deploy to the cluster</a:t>
            </a:r>
          </a:p>
        </p:txBody>
      </p:sp>
      <p:sp>
        <p:nvSpPr>
          <p:cNvPr id="88" name="Title 16">
            <a:extLst>
              <a:ext uri="{FF2B5EF4-FFF2-40B4-BE49-F238E27FC236}">
                <a16:creationId xmlns:a16="http://schemas.microsoft.com/office/drawing/2014/main" id="{C78E2D12-FE61-4B3A-86B8-AF6C7FBF6C13}"/>
              </a:ext>
            </a:extLst>
          </p:cNvPr>
          <p:cNvSpPr txBox="1">
            <a:spLocks/>
          </p:cNvSpPr>
          <p:nvPr/>
        </p:nvSpPr>
        <p:spPr>
          <a:xfrm>
            <a:off x="465138" y="3281609"/>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3"/>
            </a:pPr>
            <a:r>
              <a:rPr lang="en-US"/>
              <a:t>Real-time deployment enforcement (acceptance/denial) provided to developer based on policy</a:t>
            </a:r>
          </a:p>
        </p:txBody>
      </p:sp>
      <p:sp>
        <p:nvSpPr>
          <p:cNvPr id="95" name="Title 16">
            <a:extLst>
              <a:ext uri="{FF2B5EF4-FFF2-40B4-BE49-F238E27FC236}">
                <a16:creationId xmlns:a16="http://schemas.microsoft.com/office/drawing/2014/main" id="{1172804F-6770-4E7E-BF48-8D0DCB7F0F07}"/>
              </a:ext>
            </a:extLst>
          </p:cNvPr>
          <p:cNvSpPr txBox="1">
            <a:spLocks/>
          </p:cNvSpPr>
          <p:nvPr/>
        </p:nvSpPr>
        <p:spPr>
          <a:xfrm>
            <a:off x="456547" y="4134753"/>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4"/>
            </a:pPr>
            <a:r>
              <a:rPr lang="en-US"/>
              <a:t>Cloud architect obtains compliance report for the entire environment and can drill down to individual pod level</a:t>
            </a:r>
          </a:p>
        </p:txBody>
      </p:sp>
      <p:grpSp>
        <p:nvGrpSpPr>
          <p:cNvPr id="2" name="Group 1" descr="Scenario flow showing Azure Policy for clusters">
            <a:extLst>
              <a:ext uri="{FF2B5EF4-FFF2-40B4-BE49-F238E27FC236}">
                <a16:creationId xmlns:a16="http://schemas.microsoft.com/office/drawing/2014/main" id="{345A01D2-1BF2-444E-B417-81CD8C9F7AE8}"/>
              </a:ext>
            </a:extLst>
          </p:cNvPr>
          <p:cNvGrpSpPr/>
          <p:nvPr/>
        </p:nvGrpSpPr>
        <p:grpSpPr>
          <a:xfrm>
            <a:off x="5605108" y="2217483"/>
            <a:ext cx="5517721" cy="4147815"/>
            <a:chOff x="5605108" y="2217483"/>
            <a:chExt cx="5517721" cy="4147815"/>
          </a:xfrm>
        </p:grpSpPr>
        <p:sp>
          <p:nvSpPr>
            <p:cNvPr id="84" name="Rectangle: Rounded Corners 83">
              <a:extLst>
                <a:ext uri="{FF2B5EF4-FFF2-40B4-BE49-F238E27FC236}">
                  <a16:creationId xmlns:a16="http://schemas.microsoft.com/office/drawing/2014/main" id="{80350B2A-7A1C-48BF-A6B8-CB4AB3E89E0D}"/>
                </a:ext>
              </a:extLst>
            </p:cNvPr>
            <p:cNvSpPr/>
            <p:nvPr/>
          </p:nvSpPr>
          <p:spPr bwMode="auto">
            <a:xfrm>
              <a:off x="6958544" y="3584323"/>
              <a:ext cx="2431008" cy="1003466"/>
            </a:xfrm>
            <a:prstGeom prst="roundRect">
              <a:avLst>
                <a:gd name="adj" fmla="val 3125"/>
              </a:avLst>
            </a:prstGeom>
            <a:solidFill>
              <a:srgbClr val="FCFDFE">
                <a:alpha val="1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grpSp>
          <p:nvGrpSpPr>
            <p:cNvPr id="91" name="Group 90">
              <a:extLst>
                <a:ext uri="{FF2B5EF4-FFF2-40B4-BE49-F238E27FC236}">
                  <a16:creationId xmlns:a16="http://schemas.microsoft.com/office/drawing/2014/main" id="{E22E2F3F-F707-477C-A722-F5DA54E83754}"/>
                </a:ext>
              </a:extLst>
            </p:cNvPr>
            <p:cNvGrpSpPr/>
            <p:nvPr/>
          </p:nvGrpSpPr>
          <p:grpSpPr>
            <a:xfrm>
              <a:off x="5605108" y="2217483"/>
              <a:ext cx="822960" cy="1243815"/>
              <a:chOff x="6410166" y="1802786"/>
              <a:chExt cx="822960" cy="1243815"/>
            </a:xfrm>
          </p:grpSpPr>
          <p:sp>
            <p:nvSpPr>
              <p:cNvPr id="93" name="Title 1">
                <a:extLst>
                  <a:ext uri="{FF2B5EF4-FFF2-40B4-BE49-F238E27FC236}">
                    <a16:creationId xmlns:a16="http://schemas.microsoft.com/office/drawing/2014/main" id="{8819D581-C8D4-4B85-8F4D-F9CEDADA46BF}"/>
                  </a:ext>
                </a:extLst>
              </p:cNvPr>
              <p:cNvSpPr txBox="1">
                <a:spLocks/>
              </p:cNvSpPr>
              <p:nvPr/>
            </p:nvSpPr>
            <p:spPr>
              <a:xfrm>
                <a:off x="6462856" y="1802786"/>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Architect</a:t>
                </a:r>
              </a:p>
            </p:txBody>
          </p:sp>
          <p:sp>
            <p:nvSpPr>
              <p:cNvPr id="94" name="Rectangle: Rounded Corners 93">
                <a:extLst>
                  <a:ext uri="{FF2B5EF4-FFF2-40B4-BE49-F238E27FC236}">
                    <a16:creationId xmlns:a16="http://schemas.microsoft.com/office/drawing/2014/main" id="{382901F9-19E8-440D-95DC-DC52078B455F}"/>
                  </a:ext>
                </a:extLst>
              </p:cNvPr>
              <p:cNvSpPr/>
              <p:nvPr/>
            </p:nvSpPr>
            <p:spPr bwMode="auto">
              <a:xfrm>
                <a:off x="6410166" y="2223641"/>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6" name="people_4" title="Icon of a person">
                <a:extLst>
                  <a:ext uri="{FF2B5EF4-FFF2-40B4-BE49-F238E27FC236}">
                    <a16:creationId xmlns:a16="http://schemas.microsoft.com/office/drawing/2014/main" id="{A470793D-E68E-428D-9184-A9B77F047456}"/>
                  </a:ext>
                </a:extLst>
              </p:cNvPr>
              <p:cNvSpPr>
                <a:spLocks noChangeAspect="1" noEditPoints="1"/>
              </p:cNvSpPr>
              <p:nvPr/>
            </p:nvSpPr>
            <p:spPr bwMode="auto">
              <a:xfrm>
                <a:off x="6603938" y="2351445"/>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13" title="Icon of a cloud">
                <a:extLst>
                  <a:ext uri="{FF2B5EF4-FFF2-40B4-BE49-F238E27FC236}">
                    <a16:creationId xmlns:a16="http://schemas.microsoft.com/office/drawing/2014/main" id="{3E9EA966-660F-4276-A784-266226258892}"/>
                  </a:ext>
                </a:extLst>
              </p:cNvPr>
              <p:cNvSpPr>
                <a:spLocks noChangeAspect="1"/>
              </p:cNvSpPr>
              <p:nvPr/>
            </p:nvSpPr>
            <p:spPr bwMode="auto">
              <a:xfrm>
                <a:off x="6694182" y="2719377"/>
                <a:ext cx="254928" cy="139844"/>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8" name="Group 97">
              <a:extLst>
                <a:ext uri="{FF2B5EF4-FFF2-40B4-BE49-F238E27FC236}">
                  <a16:creationId xmlns:a16="http://schemas.microsoft.com/office/drawing/2014/main" id="{34C1ED66-CEE2-4B87-9089-74D535996E78}"/>
                </a:ext>
              </a:extLst>
            </p:cNvPr>
            <p:cNvGrpSpPr/>
            <p:nvPr/>
          </p:nvGrpSpPr>
          <p:grpSpPr>
            <a:xfrm>
              <a:off x="5605108" y="5153943"/>
              <a:ext cx="822960" cy="1059149"/>
              <a:chOff x="5504558" y="4532630"/>
              <a:chExt cx="822960" cy="1059149"/>
            </a:xfrm>
          </p:grpSpPr>
          <p:sp>
            <p:nvSpPr>
              <p:cNvPr id="99" name="Title 1">
                <a:extLst>
                  <a:ext uri="{FF2B5EF4-FFF2-40B4-BE49-F238E27FC236}">
                    <a16:creationId xmlns:a16="http://schemas.microsoft.com/office/drawing/2014/main" id="{8753F699-D32A-4096-8054-F997C09AF5A5}"/>
                  </a:ext>
                </a:extLst>
              </p:cNvPr>
              <p:cNvSpPr txBox="1">
                <a:spLocks/>
              </p:cNvSpPr>
              <p:nvPr/>
            </p:nvSpPr>
            <p:spPr>
              <a:xfrm>
                <a:off x="5557248" y="4532630"/>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00" name="Rectangle: Rounded Corners 99">
                <a:extLst>
                  <a:ext uri="{FF2B5EF4-FFF2-40B4-BE49-F238E27FC236}">
                    <a16:creationId xmlns:a16="http://schemas.microsoft.com/office/drawing/2014/main" id="{45FAC264-0A24-4A48-9E18-4C6590219328}"/>
                  </a:ext>
                </a:extLst>
              </p:cNvPr>
              <p:cNvSpPr/>
              <p:nvPr/>
            </p:nvSpPr>
            <p:spPr bwMode="auto">
              <a:xfrm>
                <a:off x="5504558" y="4768819"/>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1" name="people_4" title="Icon of a person">
                <a:extLst>
                  <a:ext uri="{FF2B5EF4-FFF2-40B4-BE49-F238E27FC236}">
                    <a16:creationId xmlns:a16="http://schemas.microsoft.com/office/drawing/2014/main" id="{80FBE019-EC97-4626-B9BA-F291AA14EEA8}"/>
                  </a:ext>
                </a:extLst>
              </p:cNvPr>
              <p:cNvSpPr>
                <a:spLocks noChangeAspect="1" noEditPoints="1"/>
              </p:cNvSpPr>
              <p:nvPr/>
            </p:nvSpPr>
            <p:spPr bwMode="auto">
              <a:xfrm>
                <a:off x="5698330" y="4936906"/>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2" name="Rectangle: Rounded Corners 101">
              <a:extLst>
                <a:ext uri="{FF2B5EF4-FFF2-40B4-BE49-F238E27FC236}">
                  <a16:creationId xmlns:a16="http://schemas.microsoft.com/office/drawing/2014/main" id="{5F64F71A-77CF-4609-AE67-BF4A0D7337CB}"/>
                </a:ext>
              </a:extLst>
            </p:cNvPr>
            <p:cNvSpPr/>
            <p:nvPr/>
          </p:nvSpPr>
          <p:spPr bwMode="auto">
            <a:xfrm>
              <a:off x="7922354" y="5241590"/>
              <a:ext cx="2989738" cy="1123708"/>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3" name="cloud" title="Icon of a cloud">
              <a:extLst>
                <a:ext uri="{FF2B5EF4-FFF2-40B4-BE49-F238E27FC236}">
                  <a16:creationId xmlns:a16="http://schemas.microsoft.com/office/drawing/2014/main" id="{58F819A7-AE44-40D9-A263-93A946B3550C}"/>
                </a:ext>
              </a:extLst>
            </p:cNvPr>
            <p:cNvSpPr>
              <a:spLocks noChangeAspect="1"/>
            </p:cNvSpPr>
            <p:nvPr/>
          </p:nvSpPr>
          <p:spPr bwMode="auto">
            <a:xfrm>
              <a:off x="10698798" y="5106954"/>
              <a:ext cx="424031" cy="2701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5875"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104" name="Group 103">
              <a:extLst>
                <a:ext uri="{FF2B5EF4-FFF2-40B4-BE49-F238E27FC236}">
                  <a16:creationId xmlns:a16="http://schemas.microsoft.com/office/drawing/2014/main" id="{3FBE9B4F-388A-4A8A-8B60-3F926FBBD289}"/>
                </a:ext>
              </a:extLst>
            </p:cNvPr>
            <p:cNvGrpSpPr/>
            <p:nvPr/>
          </p:nvGrpSpPr>
          <p:grpSpPr>
            <a:xfrm>
              <a:off x="7987237" y="5453105"/>
              <a:ext cx="1052945" cy="749725"/>
              <a:chOff x="7987237" y="5453105"/>
              <a:chExt cx="1052945" cy="749725"/>
            </a:xfrm>
          </p:grpSpPr>
          <p:sp>
            <p:nvSpPr>
              <p:cNvPr id="105" name="Rectangle: Rounded Corners 104">
                <a:extLst>
                  <a:ext uri="{FF2B5EF4-FFF2-40B4-BE49-F238E27FC236}">
                    <a16:creationId xmlns:a16="http://schemas.microsoft.com/office/drawing/2014/main" id="{0782DC1D-6271-4989-A180-D487A03254DD}"/>
                  </a:ext>
                </a:extLst>
              </p:cNvPr>
              <p:cNvSpPr/>
              <p:nvPr/>
            </p:nvSpPr>
            <p:spPr bwMode="auto">
              <a:xfrm>
                <a:off x="8240093"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6" name="Title 1">
                <a:extLst>
                  <a:ext uri="{FF2B5EF4-FFF2-40B4-BE49-F238E27FC236}">
                    <a16:creationId xmlns:a16="http://schemas.microsoft.com/office/drawing/2014/main" id="{AD4FD984-88E9-41DC-AFC1-D60F8DA3C7F7}"/>
                  </a:ext>
                </a:extLst>
              </p:cNvPr>
              <p:cNvSpPr txBox="1">
                <a:spLocks/>
              </p:cNvSpPr>
              <p:nvPr/>
            </p:nvSpPr>
            <p:spPr>
              <a:xfrm>
                <a:off x="7987237"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Cluster-1</a:t>
                </a:r>
              </a:p>
            </p:txBody>
          </p:sp>
          <p:grpSp>
            <p:nvGrpSpPr>
              <p:cNvPr id="107" name="Group 106">
                <a:extLst>
                  <a:ext uri="{FF2B5EF4-FFF2-40B4-BE49-F238E27FC236}">
                    <a16:creationId xmlns:a16="http://schemas.microsoft.com/office/drawing/2014/main" id="{D979EA88-150C-4A8F-8346-962CCAF99D50}"/>
                  </a:ext>
                </a:extLst>
              </p:cNvPr>
              <p:cNvGrpSpPr/>
              <p:nvPr/>
            </p:nvGrpSpPr>
            <p:grpSpPr>
              <a:xfrm>
                <a:off x="8337775" y="5740440"/>
                <a:ext cx="351868" cy="377547"/>
                <a:chOff x="8278782" y="4686865"/>
                <a:chExt cx="413241" cy="443399"/>
              </a:xfrm>
            </p:grpSpPr>
            <p:grpSp>
              <p:nvGrpSpPr>
                <p:cNvPr id="108" name="Group 107">
                  <a:extLst>
                    <a:ext uri="{FF2B5EF4-FFF2-40B4-BE49-F238E27FC236}">
                      <a16:creationId xmlns:a16="http://schemas.microsoft.com/office/drawing/2014/main" id="{9DD8331E-099B-4C0D-AB52-A4AF6816955A}"/>
                    </a:ext>
                  </a:extLst>
                </p:cNvPr>
                <p:cNvGrpSpPr/>
                <p:nvPr/>
              </p:nvGrpSpPr>
              <p:grpSpPr>
                <a:xfrm>
                  <a:off x="8278782" y="4686865"/>
                  <a:ext cx="413241" cy="197955"/>
                  <a:chOff x="8278782" y="4686865"/>
                  <a:chExt cx="413241" cy="197955"/>
                </a:xfrm>
              </p:grpSpPr>
              <p:sp>
                <p:nvSpPr>
                  <p:cNvPr id="112" name="Freeform: Shape 111">
                    <a:extLst>
                      <a:ext uri="{FF2B5EF4-FFF2-40B4-BE49-F238E27FC236}">
                        <a16:creationId xmlns:a16="http://schemas.microsoft.com/office/drawing/2014/main" id="{C91BF871-063F-42AF-BC78-FC534C032BCD}"/>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01C7C603-BD11-4A5A-B0C3-1F0CA48114AD}"/>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9" name="Group 108">
                  <a:extLst>
                    <a:ext uri="{FF2B5EF4-FFF2-40B4-BE49-F238E27FC236}">
                      <a16:creationId xmlns:a16="http://schemas.microsoft.com/office/drawing/2014/main" id="{42F4D89C-4A01-4C10-8173-BDE17E4796DC}"/>
                    </a:ext>
                  </a:extLst>
                </p:cNvPr>
                <p:cNvGrpSpPr/>
                <p:nvPr/>
              </p:nvGrpSpPr>
              <p:grpSpPr>
                <a:xfrm>
                  <a:off x="8278782" y="4932309"/>
                  <a:ext cx="413241" cy="197955"/>
                  <a:chOff x="8278782" y="4686865"/>
                  <a:chExt cx="413241" cy="197955"/>
                </a:xfrm>
              </p:grpSpPr>
              <p:sp>
                <p:nvSpPr>
                  <p:cNvPr id="110" name="Freeform: Shape 109">
                    <a:extLst>
                      <a:ext uri="{FF2B5EF4-FFF2-40B4-BE49-F238E27FC236}">
                        <a16:creationId xmlns:a16="http://schemas.microsoft.com/office/drawing/2014/main" id="{D43954CA-2025-4298-A7DB-F62562CFA1DE}"/>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0BF655F7-8945-4000-9F64-A5379B49414D}"/>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pic>
          <p:nvPicPr>
            <p:cNvPr id="114" name="Picture 113">
              <a:extLst>
                <a:ext uri="{FF2B5EF4-FFF2-40B4-BE49-F238E27FC236}">
                  <a16:creationId xmlns:a16="http://schemas.microsoft.com/office/drawing/2014/main" id="{095035CB-FE2E-4E42-90E4-AA78A5065FF7}"/>
                </a:ext>
              </a:extLst>
            </p:cNvPr>
            <p:cNvPicPr>
              <a:picLocks noChangeAspect="1"/>
            </p:cNvPicPr>
            <p:nvPr/>
          </p:nvPicPr>
          <p:blipFill rotWithShape="1">
            <a:blip r:embed="rId3"/>
            <a:srcRect l="27557" t="28358" r="44873" b="44928"/>
            <a:stretch/>
          </p:blipFill>
          <p:spPr>
            <a:xfrm>
              <a:off x="10581014" y="5427103"/>
              <a:ext cx="225196" cy="205893"/>
            </a:xfrm>
            <a:prstGeom prst="rect">
              <a:avLst/>
            </a:prstGeom>
          </p:spPr>
        </p:pic>
        <p:pic>
          <p:nvPicPr>
            <p:cNvPr id="115" name="Picture 114">
              <a:extLst>
                <a:ext uri="{FF2B5EF4-FFF2-40B4-BE49-F238E27FC236}">
                  <a16:creationId xmlns:a16="http://schemas.microsoft.com/office/drawing/2014/main" id="{B1A47683-749E-48FE-A091-DB111112ABC1}"/>
                </a:ext>
              </a:extLst>
            </p:cNvPr>
            <p:cNvPicPr>
              <a:picLocks noChangeAspect="1"/>
            </p:cNvPicPr>
            <p:nvPr/>
          </p:nvPicPr>
          <p:blipFill rotWithShape="1">
            <a:blip r:embed="rId4"/>
            <a:srcRect l="32199" t="19838" r="30052" b="43602"/>
            <a:stretch/>
          </p:blipFill>
          <p:spPr>
            <a:xfrm>
              <a:off x="9708020" y="5406875"/>
              <a:ext cx="240529" cy="246349"/>
            </a:xfrm>
            <a:prstGeom prst="rect">
              <a:avLst/>
            </a:prstGeom>
          </p:spPr>
        </p:pic>
        <p:pic>
          <p:nvPicPr>
            <p:cNvPr id="116" name="Picture 115">
              <a:extLst>
                <a:ext uri="{FF2B5EF4-FFF2-40B4-BE49-F238E27FC236}">
                  <a16:creationId xmlns:a16="http://schemas.microsoft.com/office/drawing/2014/main" id="{362C39C8-4274-44C7-8CFB-A120908BE88D}"/>
                </a:ext>
              </a:extLst>
            </p:cNvPr>
            <p:cNvPicPr>
              <a:picLocks noChangeAspect="1"/>
            </p:cNvPicPr>
            <p:nvPr/>
          </p:nvPicPr>
          <p:blipFill rotWithShape="1">
            <a:blip r:embed="rId4"/>
            <a:srcRect l="32199" t="19838" r="30052" b="43602"/>
            <a:stretch/>
          </p:blipFill>
          <p:spPr>
            <a:xfrm>
              <a:off x="8808744" y="5406875"/>
              <a:ext cx="240529" cy="246349"/>
            </a:xfrm>
            <a:prstGeom prst="rect">
              <a:avLst/>
            </a:prstGeom>
          </p:spPr>
        </p:pic>
        <p:grpSp>
          <p:nvGrpSpPr>
            <p:cNvPr id="117" name="Group 116">
              <a:extLst>
                <a:ext uri="{FF2B5EF4-FFF2-40B4-BE49-F238E27FC236}">
                  <a16:creationId xmlns:a16="http://schemas.microsoft.com/office/drawing/2014/main" id="{B2923E5A-EEA9-4E17-85F5-FD757BF13A14}"/>
                </a:ext>
              </a:extLst>
            </p:cNvPr>
            <p:cNvGrpSpPr/>
            <p:nvPr/>
          </p:nvGrpSpPr>
          <p:grpSpPr>
            <a:xfrm>
              <a:off x="8890751" y="5453105"/>
              <a:ext cx="1052945" cy="749725"/>
              <a:chOff x="8890751" y="5453105"/>
              <a:chExt cx="1052945" cy="749725"/>
            </a:xfrm>
          </p:grpSpPr>
          <p:sp>
            <p:nvSpPr>
              <p:cNvPr id="118" name="Title 1">
                <a:extLst>
                  <a:ext uri="{FF2B5EF4-FFF2-40B4-BE49-F238E27FC236}">
                    <a16:creationId xmlns:a16="http://schemas.microsoft.com/office/drawing/2014/main" id="{E545032F-6369-4785-BCB8-044CF0AE7FAD}"/>
                  </a:ext>
                </a:extLst>
              </p:cNvPr>
              <p:cNvSpPr txBox="1">
                <a:spLocks/>
              </p:cNvSpPr>
              <p:nvPr/>
            </p:nvSpPr>
            <p:spPr>
              <a:xfrm>
                <a:off x="8890751"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Cluster-2</a:t>
                </a:r>
              </a:p>
            </p:txBody>
          </p:sp>
          <p:sp>
            <p:nvSpPr>
              <p:cNvPr id="119" name="Rectangle: Rounded Corners 118">
                <a:extLst>
                  <a:ext uri="{FF2B5EF4-FFF2-40B4-BE49-F238E27FC236}">
                    <a16:creationId xmlns:a16="http://schemas.microsoft.com/office/drawing/2014/main" id="{2EB2FD84-B104-4CAF-B2B6-9F1D34E5CD0E}"/>
                  </a:ext>
                </a:extLst>
              </p:cNvPr>
              <p:cNvSpPr/>
              <p:nvPr/>
            </p:nvSpPr>
            <p:spPr bwMode="auto">
              <a:xfrm>
                <a:off x="9143607"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20" name="Group 119">
                <a:extLst>
                  <a:ext uri="{FF2B5EF4-FFF2-40B4-BE49-F238E27FC236}">
                    <a16:creationId xmlns:a16="http://schemas.microsoft.com/office/drawing/2014/main" id="{777DD28E-1EB2-4D25-8D5A-E432F3185755}"/>
                  </a:ext>
                </a:extLst>
              </p:cNvPr>
              <p:cNvGrpSpPr/>
              <p:nvPr/>
            </p:nvGrpSpPr>
            <p:grpSpPr>
              <a:xfrm>
                <a:off x="9241289" y="5740440"/>
                <a:ext cx="351868" cy="377547"/>
                <a:chOff x="8278782" y="4686865"/>
                <a:chExt cx="413241" cy="443399"/>
              </a:xfrm>
            </p:grpSpPr>
            <p:grpSp>
              <p:nvGrpSpPr>
                <p:cNvPr id="121" name="Group 120">
                  <a:extLst>
                    <a:ext uri="{FF2B5EF4-FFF2-40B4-BE49-F238E27FC236}">
                      <a16:creationId xmlns:a16="http://schemas.microsoft.com/office/drawing/2014/main" id="{79F6083D-F0C5-4491-9278-DACB2E006783}"/>
                    </a:ext>
                  </a:extLst>
                </p:cNvPr>
                <p:cNvGrpSpPr/>
                <p:nvPr/>
              </p:nvGrpSpPr>
              <p:grpSpPr>
                <a:xfrm>
                  <a:off x="8278782" y="4686865"/>
                  <a:ext cx="413241" cy="197955"/>
                  <a:chOff x="8278782" y="4686865"/>
                  <a:chExt cx="413241" cy="197955"/>
                </a:xfrm>
              </p:grpSpPr>
              <p:sp>
                <p:nvSpPr>
                  <p:cNvPr id="125" name="Freeform: Shape 124">
                    <a:extLst>
                      <a:ext uri="{FF2B5EF4-FFF2-40B4-BE49-F238E27FC236}">
                        <a16:creationId xmlns:a16="http://schemas.microsoft.com/office/drawing/2014/main" id="{E739FC72-7477-44CB-B0FB-48DB907DFBAF}"/>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B425D02D-C324-435F-99D9-CB8C88C35491}"/>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2" name="Group 121">
                  <a:extLst>
                    <a:ext uri="{FF2B5EF4-FFF2-40B4-BE49-F238E27FC236}">
                      <a16:creationId xmlns:a16="http://schemas.microsoft.com/office/drawing/2014/main" id="{C7022817-C195-45BF-9E3D-86AB7C9F260B}"/>
                    </a:ext>
                  </a:extLst>
                </p:cNvPr>
                <p:cNvGrpSpPr/>
                <p:nvPr/>
              </p:nvGrpSpPr>
              <p:grpSpPr>
                <a:xfrm>
                  <a:off x="8278782" y="4932309"/>
                  <a:ext cx="413241" cy="197955"/>
                  <a:chOff x="8278782" y="4686865"/>
                  <a:chExt cx="413241" cy="197955"/>
                </a:xfrm>
              </p:grpSpPr>
              <p:sp>
                <p:nvSpPr>
                  <p:cNvPr id="123" name="Freeform: Shape 122">
                    <a:extLst>
                      <a:ext uri="{FF2B5EF4-FFF2-40B4-BE49-F238E27FC236}">
                        <a16:creationId xmlns:a16="http://schemas.microsoft.com/office/drawing/2014/main" id="{A1E1CC1A-6A75-4E93-95EC-769C1BC23ECD}"/>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338E525-F65E-4F65-B7A1-F658B70C204C}"/>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27" name="Group 126">
              <a:extLst>
                <a:ext uri="{FF2B5EF4-FFF2-40B4-BE49-F238E27FC236}">
                  <a16:creationId xmlns:a16="http://schemas.microsoft.com/office/drawing/2014/main" id="{98C8DA9D-640B-4A14-AB36-73726B288627}"/>
                </a:ext>
              </a:extLst>
            </p:cNvPr>
            <p:cNvGrpSpPr/>
            <p:nvPr/>
          </p:nvGrpSpPr>
          <p:grpSpPr>
            <a:xfrm>
              <a:off x="9794265" y="5453105"/>
              <a:ext cx="1052945" cy="749725"/>
              <a:chOff x="9794265" y="5453105"/>
              <a:chExt cx="1052945" cy="749725"/>
            </a:xfrm>
          </p:grpSpPr>
          <p:sp>
            <p:nvSpPr>
              <p:cNvPr id="128" name="Title 1">
                <a:extLst>
                  <a:ext uri="{FF2B5EF4-FFF2-40B4-BE49-F238E27FC236}">
                    <a16:creationId xmlns:a16="http://schemas.microsoft.com/office/drawing/2014/main" id="{E83D8402-6D7B-4A6D-90C9-DF7E8ACBACE5}"/>
                  </a:ext>
                </a:extLst>
              </p:cNvPr>
              <p:cNvSpPr txBox="1">
                <a:spLocks/>
              </p:cNvSpPr>
              <p:nvPr/>
            </p:nvSpPr>
            <p:spPr>
              <a:xfrm>
                <a:off x="9794265"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Cluster-3</a:t>
                </a:r>
              </a:p>
            </p:txBody>
          </p:sp>
          <p:sp>
            <p:nvSpPr>
              <p:cNvPr id="129" name="Rectangle: Rounded Corners 128">
                <a:extLst>
                  <a:ext uri="{FF2B5EF4-FFF2-40B4-BE49-F238E27FC236}">
                    <a16:creationId xmlns:a16="http://schemas.microsoft.com/office/drawing/2014/main" id="{31E1C201-8D86-4117-94E2-563ADBBC209A}"/>
                  </a:ext>
                </a:extLst>
              </p:cNvPr>
              <p:cNvSpPr/>
              <p:nvPr/>
            </p:nvSpPr>
            <p:spPr bwMode="auto">
              <a:xfrm>
                <a:off x="10047121"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30" name="Group 129">
                <a:extLst>
                  <a:ext uri="{FF2B5EF4-FFF2-40B4-BE49-F238E27FC236}">
                    <a16:creationId xmlns:a16="http://schemas.microsoft.com/office/drawing/2014/main" id="{51820849-5F7F-42ED-AD07-7FD8CD40C33E}"/>
                  </a:ext>
                </a:extLst>
              </p:cNvPr>
              <p:cNvGrpSpPr/>
              <p:nvPr/>
            </p:nvGrpSpPr>
            <p:grpSpPr>
              <a:xfrm>
                <a:off x="10144803" y="5740440"/>
                <a:ext cx="351868" cy="377547"/>
                <a:chOff x="8278782" y="4686865"/>
                <a:chExt cx="413241" cy="443399"/>
              </a:xfrm>
            </p:grpSpPr>
            <p:grpSp>
              <p:nvGrpSpPr>
                <p:cNvPr id="131" name="Group 130">
                  <a:extLst>
                    <a:ext uri="{FF2B5EF4-FFF2-40B4-BE49-F238E27FC236}">
                      <a16:creationId xmlns:a16="http://schemas.microsoft.com/office/drawing/2014/main" id="{44C7CA57-F174-4393-BA79-AB105C624E0A}"/>
                    </a:ext>
                  </a:extLst>
                </p:cNvPr>
                <p:cNvGrpSpPr/>
                <p:nvPr/>
              </p:nvGrpSpPr>
              <p:grpSpPr>
                <a:xfrm>
                  <a:off x="8278782" y="4686865"/>
                  <a:ext cx="413241" cy="197955"/>
                  <a:chOff x="8278782" y="4686865"/>
                  <a:chExt cx="413241" cy="197955"/>
                </a:xfrm>
              </p:grpSpPr>
              <p:sp>
                <p:nvSpPr>
                  <p:cNvPr id="135" name="Freeform: Shape 134">
                    <a:extLst>
                      <a:ext uri="{FF2B5EF4-FFF2-40B4-BE49-F238E27FC236}">
                        <a16:creationId xmlns:a16="http://schemas.microsoft.com/office/drawing/2014/main" id="{553065EE-22E0-4D9F-8A05-0333D19A04A6}"/>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AEFF7E34-98CB-491F-8D57-F4EA49375B99}"/>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2" name="Group 131">
                  <a:extLst>
                    <a:ext uri="{FF2B5EF4-FFF2-40B4-BE49-F238E27FC236}">
                      <a16:creationId xmlns:a16="http://schemas.microsoft.com/office/drawing/2014/main" id="{96E0FE89-BDC0-44C2-9B58-442C8D8DB9B7}"/>
                    </a:ext>
                  </a:extLst>
                </p:cNvPr>
                <p:cNvGrpSpPr/>
                <p:nvPr/>
              </p:nvGrpSpPr>
              <p:grpSpPr>
                <a:xfrm>
                  <a:off x="8278782" y="4932309"/>
                  <a:ext cx="413241" cy="197955"/>
                  <a:chOff x="8278782" y="4686865"/>
                  <a:chExt cx="413241" cy="197955"/>
                </a:xfrm>
              </p:grpSpPr>
              <p:sp>
                <p:nvSpPr>
                  <p:cNvPr id="133" name="Freeform: Shape 132">
                    <a:extLst>
                      <a:ext uri="{FF2B5EF4-FFF2-40B4-BE49-F238E27FC236}">
                        <a16:creationId xmlns:a16="http://schemas.microsoft.com/office/drawing/2014/main" id="{C401B267-880D-4A53-9460-564856BAC16B}"/>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81A0F220-0AC9-49CE-BF2E-5D2ABCCAF4FB}"/>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37" name="Title 1">
              <a:extLst>
                <a:ext uri="{FF2B5EF4-FFF2-40B4-BE49-F238E27FC236}">
                  <a16:creationId xmlns:a16="http://schemas.microsoft.com/office/drawing/2014/main" id="{7F80CBFC-B864-458F-A391-12616D651CB0}"/>
                </a:ext>
              </a:extLst>
            </p:cNvPr>
            <p:cNvSpPr txBox="1">
              <a:spLocks/>
            </p:cNvSpPr>
            <p:nvPr/>
          </p:nvSpPr>
          <p:spPr>
            <a:xfrm>
              <a:off x="7922354" y="5001736"/>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8" name="Group 137">
              <a:extLst>
                <a:ext uri="{FF2B5EF4-FFF2-40B4-BE49-F238E27FC236}">
                  <a16:creationId xmlns:a16="http://schemas.microsoft.com/office/drawing/2014/main" id="{ED0BF019-D144-4837-9BDE-9ECD36FF97CE}"/>
                </a:ext>
              </a:extLst>
            </p:cNvPr>
            <p:cNvGrpSpPr/>
            <p:nvPr/>
          </p:nvGrpSpPr>
          <p:grpSpPr>
            <a:xfrm>
              <a:off x="9920030" y="2217483"/>
              <a:ext cx="822960" cy="1243815"/>
              <a:chOff x="8966623" y="1783468"/>
              <a:chExt cx="822960" cy="1243815"/>
            </a:xfrm>
          </p:grpSpPr>
          <p:sp>
            <p:nvSpPr>
              <p:cNvPr id="139" name="Title 1">
                <a:extLst>
                  <a:ext uri="{FF2B5EF4-FFF2-40B4-BE49-F238E27FC236}">
                    <a16:creationId xmlns:a16="http://schemas.microsoft.com/office/drawing/2014/main" id="{EF1AE5C1-1663-4068-9A59-4AF86568C8E0}"/>
                  </a:ext>
                </a:extLst>
              </p:cNvPr>
              <p:cNvSpPr txBox="1">
                <a:spLocks/>
              </p:cNvSpPr>
              <p:nvPr/>
            </p:nvSpPr>
            <p:spPr>
              <a:xfrm>
                <a:off x="9019313" y="1783468"/>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Policy</a:t>
                </a:r>
              </a:p>
            </p:txBody>
          </p:sp>
          <p:sp>
            <p:nvSpPr>
              <p:cNvPr id="140" name="Rectangle: Rounded Corners 139">
                <a:extLst>
                  <a:ext uri="{FF2B5EF4-FFF2-40B4-BE49-F238E27FC236}">
                    <a16:creationId xmlns:a16="http://schemas.microsoft.com/office/drawing/2014/main" id="{B256F987-5345-47EC-AF1A-3AA532BC7E7F}"/>
                  </a:ext>
                </a:extLst>
              </p:cNvPr>
              <p:cNvSpPr/>
              <p:nvPr/>
            </p:nvSpPr>
            <p:spPr bwMode="auto">
              <a:xfrm>
                <a:off x="8966623" y="2204323"/>
                <a:ext cx="822960" cy="822960"/>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141" name="Picture 140">
                <a:extLst>
                  <a:ext uri="{FF2B5EF4-FFF2-40B4-BE49-F238E27FC236}">
                    <a16:creationId xmlns:a16="http://schemas.microsoft.com/office/drawing/2014/main" id="{D31A9D66-A446-4881-8BD3-385A209843A4}"/>
                  </a:ext>
                </a:extLst>
              </p:cNvPr>
              <p:cNvPicPr>
                <a:picLocks noChangeAspect="1"/>
              </p:cNvPicPr>
              <p:nvPr/>
            </p:nvPicPr>
            <p:blipFill>
              <a:blip r:embed="rId5"/>
              <a:stretch>
                <a:fillRect/>
              </a:stretch>
            </p:blipFill>
            <p:spPr>
              <a:xfrm>
                <a:off x="9122816" y="2358625"/>
                <a:ext cx="510575" cy="514357"/>
              </a:xfrm>
              <a:prstGeom prst="rect">
                <a:avLst/>
              </a:prstGeom>
            </p:spPr>
          </p:pic>
        </p:grpSp>
        <p:cxnSp>
          <p:nvCxnSpPr>
            <p:cNvPr id="142" name="Straight Connector 141">
              <a:extLst>
                <a:ext uri="{FF2B5EF4-FFF2-40B4-BE49-F238E27FC236}">
                  <a16:creationId xmlns:a16="http://schemas.microsoft.com/office/drawing/2014/main" id="{63538608-4AFD-4F5F-AD20-349586125355}"/>
                </a:ext>
              </a:extLst>
            </p:cNvPr>
            <p:cNvCxnSpPr>
              <a:stCxn id="94" idx="3"/>
              <a:endCxn id="140" idx="1"/>
            </p:cNvCxnSpPr>
            <p:nvPr/>
          </p:nvCxnSpPr>
          <p:spPr>
            <a:xfrm>
              <a:off x="6428068" y="3049818"/>
              <a:ext cx="3491962"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F496F4C4-83B1-4DF7-8EF3-C5E3EE8D6DF7}"/>
                </a:ext>
              </a:extLst>
            </p:cNvPr>
            <p:cNvCxnSpPr>
              <a:cxnSpLocks/>
            </p:cNvCxnSpPr>
            <p:nvPr/>
          </p:nvCxnSpPr>
          <p:spPr>
            <a:xfrm>
              <a:off x="10331510" y="3461298"/>
              <a:ext cx="0" cy="175399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DA10FCDE-FCA3-4150-9F96-2FE1F1C0B1BC}"/>
                </a:ext>
              </a:extLst>
            </p:cNvPr>
            <p:cNvGrpSpPr/>
            <p:nvPr/>
          </p:nvGrpSpPr>
          <p:grpSpPr>
            <a:xfrm>
              <a:off x="8433162" y="3770038"/>
              <a:ext cx="1052945" cy="632037"/>
              <a:chOff x="9647622" y="2535687"/>
              <a:chExt cx="1052945" cy="632037"/>
            </a:xfrm>
          </p:grpSpPr>
          <p:grpSp>
            <p:nvGrpSpPr>
              <p:cNvPr id="145" name="Group 144">
                <a:extLst>
                  <a:ext uri="{FF2B5EF4-FFF2-40B4-BE49-F238E27FC236}">
                    <a16:creationId xmlns:a16="http://schemas.microsoft.com/office/drawing/2014/main" id="{15B55472-B7F2-4824-862D-CA5061DBEC17}"/>
                  </a:ext>
                </a:extLst>
              </p:cNvPr>
              <p:cNvGrpSpPr/>
              <p:nvPr/>
            </p:nvGrpSpPr>
            <p:grpSpPr>
              <a:xfrm>
                <a:off x="9647622" y="2535687"/>
                <a:ext cx="1052945" cy="632037"/>
                <a:chOff x="7519613" y="2745927"/>
                <a:chExt cx="1052945" cy="632037"/>
              </a:xfrm>
            </p:grpSpPr>
            <p:sp>
              <p:nvSpPr>
                <p:cNvPr id="147" name="Script_F03A" title="Icon of an unrolled document with writing on it">
                  <a:extLst>
                    <a:ext uri="{FF2B5EF4-FFF2-40B4-BE49-F238E27FC236}">
                      <a16:creationId xmlns:a16="http://schemas.microsoft.com/office/drawing/2014/main" id="{38837992-97FF-4F61-B507-1B767ACC0F31}"/>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Title 1">
                  <a:extLst>
                    <a:ext uri="{FF2B5EF4-FFF2-40B4-BE49-F238E27FC236}">
                      <a16:creationId xmlns:a16="http://schemas.microsoft.com/office/drawing/2014/main" id="{D10190C0-42B3-4C6D-B72C-645ACE6336B9}"/>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Cluster-3</a:t>
                  </a:r>
                </a:p>
              </p:txBody>
            </p:sp>
          </p:grpSp>
          <p:pic>
            <p:nvPicPr>
              <p:cNvPr id="146" name="Picture 145">
                <a:extLst>
                  <a:ext uri="{FF2B5EF4-FFF2-40B4-BE49-F238E27FC236}">
                    <a16:creationId xmlns:a16="http://schemas.microsoft.com/office/drawing/2014/main" id="{2970DFB2-A540-41D5-AFD8-D43E59F7CBC0}"/>
                  </a:ext>
                </a:extLst>
              </p:cNvPr>
              <p:cNvPicPr>
                <a:picLocks noChangeAspect="1"/>
              </p:cNvPicPr>
              <p:nvPr/>
            </p:nvPicPr>
            <p:blipFill rotWithShape="1">
              <a:blip r:embed="rId3"/>
              <a:srcRect l="27557" t="28358" r="44873" b="44928"/>
              <a:stretch/>
            </p:blipFill>
            <p:spPr>
              <a:xfrm>
                <a:off x="9995231" y="2754802"/>
                <a:ext cx="440423" cy="402672"/>
              </a:xfrm>
              <a:prstGeom prst="rect">
                <a:avLst/>
              </a:prstGeom>
            </p:spPr>
          </p:pic>
        </p:grpSp>
        <p:grpSp>
          <p:nvGrpSpPr>
            <p:cNvPr id="149" name="Group 148">
              <a:extLst>
                <a:ext uri="{FF2B5EF4-FFF2-40B4-BE49-F238E27FC236}">
                  <a16:creationId xmlns:a16="http://schemas.microsoft.com/office/drawing/2014/main" id="{E013F32D-11A7-4227-B2E2-8A44C9CEEA8D}"/>
                </a:ext>
              </a:extLst>
            </p:cNvPr>
            <p:cNvGrpSpPr/>
            <p:nvPr/>
          </p:nvGrpSpPr>
          <p:grpSpPr>
            <a:xfrm>
              <a:off x="7647576" y="3770038"/>
              <a:ext cx="1052945" cy="632037"/>
              <a:chOff x="8862036" y="2535687"/>
              <a:chExt cx="1052945" cy="632037"/>
            </a:xfrm>
          </p:grpSpPr>
          <p:grpSp>
            <p:nvGrpSpPr>
              <p:cNvPr id="150" name="Group 149">
                <a:extLst>
                  <a:ext uri="{FF2B5EF4-FFF2-40B4-BE49-F238E27FC236}">
                    <a16:creationId xmlns:a16="http://schemas.microsoft.com/office/drawing/2014/main" id="{01B9AAFB-5050-41D6-8BA9-09A58909ABE8}"/>
                  </a:ext>
                </a:extLst>
              </p:cNvPr>
              <p:cNvGrpSpPr/>
              <p:nvPr/>
            </p:nvGrpSpPr>
            <p:grpSpPr>
              <a:xfrm>
                <a:off x="8862036" y="2535687"/>
                <a:ext cx="1052945" cy="632037"/>
                <a:chOff x="7519613" y="2745927"/>
                <a:chExt cx="1052945" cy="632037"/>
              </a:xfrm>
            </p:grpSpPr>
            <p:sp>
              <p:nvSpPr>
                <p:cNvPr id="152" name="Script_F03A" title="Icon of an unrolled document with writing on it">
                  <a:extLst>
                    <a:ext uri="{FF2B5EF4-FFF2-40B4-BE49-F238E27FC236}">
                      <a16:creationId xmlns:a16="http://schemas.microsoft.com/office/drawing/2014/main" id="{B5296DD9-8938-4C5D-9369-DA272A079A6C}"/>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Title 1">
                  <a:extLst>
                    <a:ext uri="{FF2B5EF4-FFF2-40B4-BE49-F238E27FC236}">
                      <a16:creationId xmlns:a16="http://schemas.microsoft.com/office/drawing/2014/main" id="{266A935F-07DF-40CB-B3A1-1D61B88F8AB5}"/>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Cluster-2</a:t>
                  </a:r>
                </a:p>
              </p:txBody>
            </p:sp>
          </p:grpSp>
          <p:pic>
            <p:nvPicPr>
              <p:cNvPr id="151" name="Picture 150">
                <a:extLst>
                  <a:ext uri="{FF2B5EF4-FFF2-40B4-BE49-F238E27FC236}">
                    <a16:creationId xmlns:a16="http://schemas.microsoft.com/office/drawing/2014/main" id="{E3803474-125E-406A-8809-6998B9C4949E}"/>
                  </a:ext>
                </a:extLst>
              </p:cNvPr>
              <p:cNvPicPr>
                <a:picLocks noChangeAspect="1"/>
              </p:cNvPicPr>
              <p:nvPr/>
            </p:nvPicPr>
            <p:blipFill rotWithShape="1">
              <a:blip r:embed="rId4"/>
              <a:srcRect l="32199" t="19838" r="30052" b="43602"/>
              <a:stretch/>
            </p:blipFill>
            <p:spPr>
              <a:xfrm>
                <a:off x="9244156" y="2659506"/>
                <a:ext cx="470411" cy="481793"/>
              </a:xfrm>
              <a:prstGeom prst="rect">
                <a:avLst/>
              </a:prstGeom>
            </p:spPr>
          </p:pic>
        </p:grpSp>
        <p:grpSp>
          <p:nvGrpSpPr>
            <p:cNvPr id="154" name="Group 153">
              <a:extLst>
                <a:ext uri="{FF2B5EF4-FFF2-40B4-BE49-F238E27FC236}">
                  <a16:creationId xmlns:a16="http://schemas.microsoft.com/office/drawing/2014/main" id="{20DDB598-059E-4E80-BF8E-B8EC80AA37E2}"/>
                </a:ext>
              </a:extLst>
            </p:cNvPr>
            <p:cNvGrpSpPr/>
            <p:nvPr/>
          </p:nvGrpSpPr>
          <p:grpSpPr>
            <a:xfrm>
              <a:off x="6861990" y="3770038"/>
              <a:ext cx="1052945" cy="632037"/>
              <a:chOff x="8076450" y="2535687"/>
              <a:chExt cx="1052945" cy="632037"/>
            </a:xfrm>
          </p:grpSpPr>
          <p:grpSp>
            <p:nvGrpSpPr>
              <p:cNvPr id="155" name="Group 154">
                <a:extLst>
                  <a:ext uri="{FF2B5EF4-FFF2-40B4-BE49-F238E27FC236}">
                    <a16:creationId xmlns:a16="http://schemas.microsoft.com/office/drawing/2014/main" id="{CE0A98E3-DFBB-44AA-8EB1-912D1CDE68E8}"/>
                  </a:ext>
                </a:extLst>
              </p:cNvPr>
              <p:cNvGrpSpPr/>
              <p:nvPr/>
            </p:nvGrpSpPr>
            <p:grpSpPr>
              <a:xfrm>
                <a:off x="8076450" y="2535687"/>
                <a:ext cx="1052945" cy="632037"/>
                <a:chOff x="7519613" y="2745927"/>
                <a:chExt cx="1052945" cy="632037"/>
              </a:xfrm>
            </p:grpSpPr>
            <p:sp>
              <p:nvSpPr>
                <p:cNvPr id="157" name="Script_F03A" title="Icon of an unrolled document with writing on it">
                  <a:extLst>
                    <a:ext uri="{FF2B5EF4-FFF2-40B4-BE49-F238E27FC236}">
                      <a16:creationId xmlns:a16="http://schemas.microsoft.com/office/drawing/2014/main" id="{08E3673A-0BFC-4D3F-922E-76161C1E9AB9}"/>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Title 1">
                  <a:extLst>
                    <a:ext uri="{FF2B5EF4-FFF2-40B4-BE49-F238E27FC236}">
                      <a16:creationId xmlns:a16="http://schemas.microsoft.com/office/drawing/2014/main" id="{48B7CD7A-075D-44C2-8560-2275A71F3C64}"/>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Cluster-1</a:t>
                  </a:r>
                </a:p>
              </p:txBody>
            </p:sp>
          </p:grpSp>
          <p:pic>
            <p:nvPicPr>
              <p:cNvPr id="156" name="Picture 155">
                <a:extLst>
                  <a:ext uri="{FF2B5EF4-FFF2-40B4-BE49-F238E27FC236}">
                    <a16:creationId xmlns:a16="http://schemas.microsoft.com/office/drawing/2014/main" id="{3D272D19-22F6-4966-9229-E9B3273C400B}"/>
                  </a:ext>
                </a:extLst>
              </p:cNvPr>
              <p:cNvPicPr>
                <a:picLocks noChangeAspect="1"/>
              </p:cNvPicPr>
              <p:nvPr/>
            </p:nvPicPr>
            <p:blipFill rotWithShape="1">
              <a:blip r:embed="rId4"/>
              <a:srcRect l="32199" t="19838" r="30052" b="43602"/>
              <a:stretch/>
            </p:blipFill>
            <p:spPr>
              <a:xfrm>
                <a:off x="8460380" y="2659506"/>
                <a:ext cx="470411" cy="481793"/>
              </a:xfrm>
              <a:prstGeom prst="rect">
                <a:avLst/>
              </a:prstGeom>
            </p:spPr>
          </p:pic>
        </p:grpSp>
        <p:sp>
          <p:nvSpPr>
            <p:cNvPr id="159" name="Title 1">
              <a:extLst>
                <a:ext uri="{FF2B5EF4-FFF2-40B4-BE49-F238E27FC236}">
                  <a16:creationId xmlns:a16="http://schemas.microsoft.com/office/drawing/2014/main" id="{05BB495C-55E1-4C87-BB02-4DB4B51D7CF8}"/>
                </a:ext>
              </a:extLst>
            </p:cNvPr>
            <p:cNvSpPr txBox="1">
              <a:spLocks/>
            </p:cNvSpPr>
            <p:nvPr/>
          </p:nvSpPr>
          <p:spPr>
            <a:xfrm>
              <a:off x="6958544" y="3347316"/>
              <a:ext cx="15698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Compliance reports</a:t>
              </a:r>
            </a:p>
          </p:txBody>
        </p:sp>
        <p:cxnSp>
          <p:nvCxnSpPr>
            <p:cNvPr id="160" name="Straight Arrow Connector 159">
              <a:extLst>
                <a:ext uri="{FF2B5EF4-FFF2-40B4-BE49-F238E27FC236}">
                  <a16:creationId xmlns:a16="http://schemas.microsoft.com/office/drawing/2014/main" id="{BE5DF72A-39CD-4AF4-9C97-878783E8A6B1}"/>
                </a:ext>
              </a:extLst>
            </p:cNvPr>
            <p:cNvCxnSpPr>
              <a:cxnSpLocks/>
            </p:cNvCxnSpPr>
            <p:nvPr/>
          </p:nvCxnSpPr>
          <p:spPr>
            <a:xfrm>
              <a:off x="6429188" y="5925437"/>
              <a:ext cx="147453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7012B6E6-1EC9-45CA-AFA7-B634F305A9D2}"/>
                </a:ext>
              </a:extLst>
            </p:cNvPr>
            <p:cNvCxnSpPr>
              <a:cxnSpLocks/>
            </p:cNvCxnSpPr>
            <p:nvPr/>
          </p:nvCxnSpPr>
          <p:spPr>
            <a:xfrm flipH="1">
              <a:off x="6429188" y="5677787"/>
              <a:ext cx="1474535" cy="0"/>
            </a:xfrm>
            <a:prstGeom prst="straightConnector1">
              <a:avLst/>
            </a:prstGeom>
            <a:ln w="12700">
              <a:solidFill>
                <a:srgbClr val="0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662118E3-5208-4115-A10E-9ADCA253B46E}"/>
                </a:ext>
              </a:extLst>
            </p:cNvPr>
            <p:cNvSpPr/>
            <p:nvPr/>
          </p:nvSpPr>
          <p:spPr bwMode="auto">
            <a:xfrm>
              <a:off x="9255805" y="291133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63" name="Oval 162">
              <a:extLst>
                <a:ext uri="{FF2B5EF4-FFF2-40B4-BE49-F238E27FC236}">
                  <a16:creationId xmlns:a16="http://schemas.microsoft.com/office/drawing/2014/main" id="{AB761445-9E19-408F-9121-5CDC4D5B6C65}"/>
                </a:ext>
              </a:extLst>
            </p:cNvPr>
            <p:cNvSpPr/>
            <p:nvPr/>
          </p:nvSpPr>
          <p:spPr bwMode="auto">
            <a:xfrm>
              <a:off x="7029295" y="599960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cxnSp>
          <p:nvCxnSpPr>
            <p:cNvPr id="164" name="Connector: Elbow 163">
              <a:extLst>
                <a:ext uri="{FF2B5EF4-FFF2-40B4-BE49-F238E27FC236}">
                  <a16:creationId xmlns:a16="http://schemas.microsoft.com/office/drawing/2014/main" id="{CFD27BDD-D431-443E-B060-57DCF0BAC0A9}"/>
                </a:ext>
              </a:extLst>
            </p:cNvPr>
            <p:cNvCxnSpPr>
              <a:cxnSpLocks/>
            </p:cNvCxnSpPr>
            <p:nvPr/>
          </p:nvCxnSpPr>
          <p:spPr>
            <a:xfrm flipH="1" flipV="1">
              <a:off x="6279239" y="3461298"/>
              <a:ext cx="658368" cy="457200"/>
            </a:xfrm>
            <a:prstGeom prst="bentConnector2">
              <a:avLst/>
            </a:prstGeom>
            <a:ln w="12700">
              <a:solidFill>
                <a:srgbClr val="00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EEDCDE9E-3FA7-4E08-9357-6F4DF2901146}"/>
                </a:ext>
              </a:extLst>
            </p:cNvPr>
            <p:cNvSpPr/>
            <p:nvPr/>
          </p:nvSpPr>
          <p:spPr bwMode="auto">
            <a:xfrm>
              <a:off x="6446679" y="378578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66" name="Oval 165">
              <a:extLst>
                <a:ext uri="{FF2B5EF4-FFF2-40B4-BE49-F238E27FC236}">
                  <a16:creationId xmlns:a16="http://schemas.microsoft.com/office/drawing/2014/main" id="{4F66A016-0931-48E3-A607-A0F29E2F5D3D}"/>
                </a:ext>
              </a:extLst>
            </p:cNvPr>
            <p:cNvSpPr/>
            <p:nvPr/>
          </p:nvSpPr>
          <p:spPr bwMode="auto">
            <a:xfrm>
              <a:off x="7029295" y="532879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320605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Traditional virtualized environment</a:t>
            </a:r>
          </a:p>
        </p:txBody>
      </p:sp>
      <p:sp>
        <p:nvSpPr>
          <p:cNvPr id="123" name="TextBox 122">
            <a:extLst>
              <a:ext uri="{FF2B5EF4-FFF2-40B4-BE49-F238E27FC236}">
                <a16:creationId xmlns:a16="http://schemas.microsoft.com/office/drawing/2014/main" id="{3D7A2CD8-D158-4064-A0AC-68413F401489}"/>
              </a:ext>
            </a:extLst>
          </p:cNvPr>
          <p:cNvSpPr txBox="1"/>
          <p:nvPr/>
        </p:nvSpPr>
        <p:spPr>
          <a:xfrm>
            <a:off x="1373251" y="1705064"/>
            <a:ext cx="4103157" cy="787866"/>
          </a:xfrm>
          <a:prstGeom prst="rect">
            <a:avLst/>
          </a:prstGeom>
          <a:noFill/>
        </p:spPr>
        <p:txBody>
          <a:bodyPr wrap="square" lIns="146283" tIns="146283" rIns="146283" bIns="146283" rtlCol="0" anchor="ctr">
            <a:spAutoFit/>
          </a:bodyPr>
          <a:lstStyle/>
          <a:p>
            <a:pPr marL="0" marR="0" lvl="0" indent="0" algn="l" defTabSz="932563" rtl="0" eaLnBrk="1" fontAlgn="auto" latinLnBrk="0" hangingPunct="1">
              <a:lnSpc>
                <a:spcPct val="100000"/>
              </a:lnSpc>
              <a:spcBef>
                <a:spcPts val="0"/>
              </a:spcBef>
              <a:spcAft>
                <a:spcPts val="24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From dev to production agility across development and operations teams</a:t>
            </a:r>
          </a:p>
        </p:txBody>
      </p:sp>
      <p:sp>
        <p:nvSpPr>
          <p:cNvPr id="116" name="TextBox 115">
            <a:extLst>
              <a:ext uri="{FF2B5EF4-FFF2-40B4-BE49-F238E27FC236}">
                <a16:creationId xmlns:a16="http://schemas.microsoft.com/office/drawing/2014/main" id="{7EBEA007-E352-453D-855D-174E6B682E3D}"/>
              </a:ext>
            </a:extLst>
          </p:cNvPr>
          <p:cNvSpPr txBox="1"/>
          <p:nvPr/>
        </p:nvSpPr>
        <p:spPr>
          <a:xfrm>
            <a:off x="1373251" y="2662301"/>
            <a:ext cx="4435312" cy="541644"/>
          </a:xfrm>
          <a:prstGeom prst="rect">
            <a:avLst/>
          </a:prstGeom>
          <a:noFill/>
        </p:spPr>
        <p:txBody>
          <a:bodyPr wrap="square" lIns="146283" tIns="146283" rIns="146283" bIns="146283" rtlCol="0" anchor="ctr">
            <a:spAutoFit/>
          </a:bodyPr>
          <a:lstStyle/>
          <a:p>
            <a:pPr marL="0" marR="0" lvl="0" indent="0" algn="l" defTabSz="932563" rtl="0" eaLnBrk="1" fontAlgn="auto" latinLnBrk="0" hangingPunct="1">
              <a:lnSpc>
                <a:spcPct val="100000"/>
              </a:lnSpc>
              <a:spcBef>
                <a:spcPts val="0"/>
              </a:spcBef>
              <a:spcAft>
                <a:spcPts val="24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Low utilization of resources</a:t>
            </a:r>
          </a:p>
        </p:txBody>
      </p:sp>
      <p:sp>
        <p:nvSpPr>
          <p:cNvPr id="121" name="TextBox 120">
            <a:extLst>
              <a:ext uri="{FF2B5EF4-FFF2-40B4-BE49-F238E27FC236}">
                <a16:creationId xmlns:a16="http://schemas.microsoft.com/office/drawing/2014/main" id="{28ABFB56-1B3B-4065-B98E-7A4E9E6B8308}"/>
              </a:ext>
            </a:extLst>
          </p:cNvPr>
          <p:cNvSpPr txBox="1"/>
          <p:nvPr/>
        </p:nvSpPr>
        <p:spPr>
          <a:xfrm>
            <a:off x="1373251" y="3372394"/>
            <a:ext cx="3565004" cy="787866"/>
          </a:xfrm>
          <a:prstGeom prst="rect">
            <a:avLst/>
          </a:prstGeom>
          <a:noFill/>
        </p:spPr>
        <p:txBody>
          <a:bodyPr wrap="square" lIns="146283" tIns="146283" rIns="146283" bIns="146283" rtlCol="0" anchor="ctr">
            <a:spAutoFit/>
          </a:bodyPr>
          <a:lstStyle/>
          <a:p>
            <a:pPr marL="0" marR="0" lvl="0" indent="0" algn="l" defTabSz="932563" rtl="0" eaLnBrk="1" fontAlgn="auto" latinLnBrk="0" hangingPunct="1">
              <a:lnSpc>
                <a:spcPct val="100000"/>
              </a:lnSpc>
              <a:spcBef>
                <a:spcPts val="0"/>
              </a:spcBef>
              <a:spcAft>
                <a:spcPts val="24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Containerization of applications and their dependencies for portability</a:t>
            </a:r>
          </a:p>
        </p:txBody>
      </p:sp>
      <p:grpSp>
        <p:nvGrpSpPr>
          <p:cNvPr id="5" name="Group 4" descr="image showing layers in a traditional virtualized environment">
            <a:extLst>
              <a:ext uri="{FF2B5EF4-FFF2-40B4-BE49-F238E27FC236}">
                <a16:creationId xmlns:a16="http://schemas.microsoft.com/office/drawing/2014/main" id="{1AD50C38-98D7-46FD-A407-4C9760629399}"/>
              </a:ext>
            </a:extLst>
          </p:cNvPr>
          <p:cNvGrpSpPr/>
          <p:nvPr/>
        </p:nvGrpSpPr>
        <p:grpSpPr>
          <a:xfrm>
            <a:off x="4146331" y="1301782"/>
            <a:ext cx="6686832" cy="5293578"/>
            <a:chOff x="4146331" y="1301782"/>
            <a:chExt cx="6686832" cy="5293578"/>
          </a:xfrm>
        </p:grpSpPr>
        <p:cxnSp>
          <p:nvCxnSpPr>
            <p:cNvPr id="117" name="Straight Arrow Connector 116">
              <a:extLst>
                <a:ext uri="{FF2B5EF4-FFF2-40B4-BE49-F238E27FC236}">
                  <a16:creationId xmlns:a16="http://schemas.microsoft.com/office/drawing/2014/main" id="{212BB531-0FA3-4109-A794-7B7BA779DCBC}"/>
                </a:ext>
                <a:ext uri="{C183D7F6-B498-43B3-948B-1728B52AA6E4}">
                  <adec:decorative xmlns:adec="http://schemas.microsoft.com/office/drawing/2017/decorative" val="1"/>
                </a:ext>
              </a:extLst>
            </p:cNvPr>
            <p:cNvCxnSpPr>
              <a:cxnSpLocks/>
            </p:cNvCxnSpPr>
            <p:nvPr/>
          </p:nvCxnSpPr>
          <p:spPr>
            <a:xfrm>
              <a:off x="4146331" y="2933124"/>
              <a:ext cx="3503926"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grpSp>
          <p:nvGrpSpPr>
            <p:cNvPr id="2" name="Group 1">
              <a:extLst>
                <a:ext uri="{FF2B5EF4-FFF2-40B4-BE49-F238E27FC236}">
                  <a16:creationId xmlns:a16="http://schemas.microsoft.com/office/drawing/2014/main" id="{1698C699-C131-4F7E-926F-FFDD747399AB}"/>
                </a:ext>
              </a:extLst>
            </p:cNvPr>
            <p:cNvGrpSpPr/>
            <p:nvPr/>
          </p:nvGrpSpPr>
          <p:grpSpPr>
            <a:xfrm>
              <a:off x="7316851" y="1301782"/>
              <a:ext cx="3516312" cy="5293578"/>
              <a:chOff x="7316851" y="1301782"/>
              <a:chExt cx="3516312" cy="5293578"/>
            </a:xfrm>
          </p:grpSpPr>
          <p:sp>
            <p:nvSpPr>
              <p:cNvPr id="51" name="Rectangle: Rounded Corners 85">
                <a:extLst>
                  <a:ext uri="{FF2B5EF4-FFF2-40B4-BE49-F238E27FC236}">
                    <a16:creationId xmlns:a16="http://schemas.microsoft.com/office/drawing/2014/main" id="{65F16BD0-75AF-442E-9DDC-945BE90896BC}"/>
                  </a:ext>
                </a:extLst>
              </p:cNvPr>
              <p:cNvSpPr/>
              <p:nvPr/>
            </p:nvSpPr>
            <p:spPr bwMode="auto">
              <a:xfrm>
                <a:off x="7316851" y="6043134"/>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Hardware</a:t>
                </a:r>
              </a:p>
            </p:txBody>
          </p:sp>
          <p:sp>
            <p:nvSpPr>
              <p:cNvPr id="54" name="monitor" title="Icon of a monitor">
                <a:extLst>
                  <a:ext uri="{FF2B5EF4-FFF2-40B4-BE49-F238E27FC236}">
                    <a16:creationId xmlns:a16="http://schemas.microsoft.com/office/drawing/2014/main" id="{34DD3190-875D-4D32-AA4B-551094918FC7}"/>
                  </a:ext>
                </a:extLst>
              </p:cNvPr>
              <p:cNvSpPr>
                <a:spLocks noChangeAspect="1" noEditPoints="1"/>
              </p:cNvSpPr>
              <p:nvPr/>
            </p:nvSpPr>
            <p:spPr bwMode="auto">
              <a:xfrm>
                <a:off x="7477636" y="6191903"/>
                <a:ext cx="332322" cy="25468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 name="Rectangle: Rounded Corners 85">
                <a:extLst>
                  <a:ext uri="{FF2B5EF4-FFF2-40B4-BE49-F238E27FC236}">
                    <a16:creationId xmlns:a16="http://schemas.microsoft.com/office/drawing/2014/main" id="{C3340059-9883-41CE-99AE-34575E1AB110}"/>
                  </a:ext>
                </a:extLst>
              </p:cNvPr>
              <p:cNvSpPr/>
              <p:nvPr/>
            </p:nvSpPr>
            <p:spPr bwMode="auto">
              <a:xfrm>
                <a:off x="7316851" y="5299152"/>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Host OS</a:t>
                </a:r>
              </a:p>
            </p:txBody>
          </p:sp>
          <p:sp>
            <p:nvSpPr>
              <p:cNvPr id="57" name="Processing_E9F5" title="Icon of two interlocked gears">
                <a:extLst>
                  <a:ext uri="{FF2B5EF4-FFF2-40B4-BE49-F238E27FC236}">
                    <a16:creationId xmlns:a16="http://schemas.microsoft.com/office/drawing/2014/main" id="{0C2B6379-59C2-4D5F-B93F-3BE23258DB92}"/>
                  </a:ext>
                </a:extLst>
              </p:cNvPr>
              <p:cNvSpPr>
                <a:spLocks noChangeAspect="1" noEditPoints="1"/>
              </p:cNvSpPr>
              <p:nvPr/>
            </p:nvSpPr>
            <p:spPr bwMode="auto">
              <a:xfrm>
                <a:off x="7491169" y="5442336"/>
                <a:ext cx="305256" cy="26585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3" name="Rectangle: Rounded Corners 85">
                <a:extLst>
                  <a:ext uri="{FF2B5EF4-FFF2-40B4-BE49-F238E27FC236}">
                    <a16:creationId xmlns:a16="http://schemas.microsoft.com/office/drawing/2014/main" id="{8867FBD9-9514-4679-8028-7E2EC9C60777}"/>
                  </a:ext>
                </a:extLst>
              </p:cNvPr>
              <p:cNvSpPr/>
              <p:nvPr/>
            </p:nvSpPr>
            <p:spPr bwMode="auto">
              <a:xfrm>
                <a:off x="7316851" y="4555170"/>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Hypervisor</a:t>
                </a:r>
              </a:p>
            </p:txBody>
          </p:sp>
          <p:sp>
            <p:nvSpPr>
              <p:cNvPr id="58" name="Touch_E815" title="Icon of a closed hand with one finger pressing a button">
                <a:extLst>
                  <a:ext uri="{FF2B5EF4-FFF2-40B4-BE49-F238E27FC236}">
                    <a16:creationId xmlns:a16="http://schemas.microsoft.com/office/drawing/2014/main" id="{24796CF2-03A8-40DE-9F08-3D4570301F61}"/>
                  </a:ext>
                </a:extLst>
              </p:cNvPr>
              <p:cNvSpPr>
                <a:spLocks noChangeAspect="1" noEditPoints="1"/>
              </p:cNvSpPr>
              <p:nvPr/>
            </p:nvSpPr>
            <p:spPr bwMode="auto">
              <a:xfrm>
                <a:off x="7552843" y="4698355"/>
                <a:ext cx="181909" cy="265857"/>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59" name="Straight Arrow Connector 58">
                <a:extLst>
                  <a:ext uri="{FF2B5EF4-FFF2-40B4-BE49-F238E27FC236}">
                    <a16:creationId xmlns:a16="http://schemas.microsoft.com/office/drawing/2014/main" id="{34C088EA-CC59-48F5-BA46-BF892C6D0D31}"/>
                  </a:ext>
                </a:extLst>
              </p:cNvPr>
              <p:cNvCxnSpPr>
                <a:cxnSpLocks/>
                <a:stCxn id="51" idx="0"/>
                <a:endCxn id="52" idx="2"/>
              </p:cNvCxnSpPr>
              <p:nvPr/>
            </p:nvCxnSpPr>
            <p:spPr>
              <a:xfrm flipV="1">
                <a:off x="9075007" y="5851378"/>
                <a:ext cx="0" cy="19175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98A8D9C-49C7-41F2-BD48-81CC32E0BA6C}"/>
                  </a:ext>
                </a:extLst>
              </p:cNvPr>
              <p:cNvCxnSpPr>
                <a:cxnSpLocks/>
                <a:stCxn id="52" idx="0"/>
                <a:endCxn id="53" idx="2"/>
              </p:cNvCxnSpPr>
              <p:nvPr/>
            </p:nvCxnSpPr>
            <p:spPr>
              <a:xfrm flipV="1">
                <a:off x="9075007" y="5107396"/>
                <a:ext cx="0" cy="19175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85">
                <a:extLst>
                  <a:ext uri="{FF2B5EF4-FFF2-40B4-BE49-F238E27FC236}">
                    <a16:creationId xmlns:a16="http://schemas.microsoft.com/office/drawing/2014/main" id="{2801231F-8C4F-46D3-8475-FE8D97B6C439}"/>
                  </a:ext>
                </a:extLst>
              </p:cNvPr>
              <p:cNvSpPr/>
              <p:nvPr/>
            </p:nvSpPr>
            <p:spPr bwMode="auto">
              <a:xfrm>
                <a:off x="7316851" y="2529678"/>
                <a:ext cx="1700784" cy="179995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9" name="Rectangle: Rounded Corners 85">
                <a:extLst>
                  <a:ext uri="{FF2B5EF4-FFF2-40B4-BE49-F238E27FC236}">
                    <a16:creationId xmlns:a16="http://schemas.microsoft.com/office/drawing/2014/main" id="{B53F9DDC-36BA-4CE4-BDFA-286219F54628}"/>
                  </a:ext>
                </a:extLst>
              </p:cNvPr>
              <p:cNvSpPr/>
              <p:nvPr/>
            </p:nvSpPr>
            <p:spPr bwMode="auto">
              <a:xfrm>
                <a:off x="9132379" y="2529678"/>
                <a:ext cx="1700784" cy="179995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17" name="Connector: Elbow 16">
                <a:extLst>
                  <a:ext uri="{FF2B5EF4-FFF2-40B4-BE49-F238E27FC236}">
                    <a16:creationId xmlns:a16="http://schemas.microsoft.com/office/drawing/2014/main" id="{89B9A77D-D540-4040-B60F-0CA170F03C6D}"/>
                  </a:ext>
                </a:extLst>
              </p:cNvPr>
              <p:cNvCxnSpPr>
                <a:cxnSpLocks/>
                <a:stCxn id="53" idx="0"/>
                <a:endCxn id="65" idx="2"/>
              </p:cNvCxnSpPr>
              <p:nvPr/>
            </p:nvCxnSpPr>
            <p:spPr>
              <a:xfrm rot="16200000" flipV="1">
                <a:off x="8508357" y="3988520"/>
                <a:ext cx="225536" cy="907764"/>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E0951318-F7D7-483E-AD4F-44D94CC06DBA}"/>
                  </a:ext>
                </a:extLst>
              </p:cNvPr>
              <p:cNvCxnSpPr>
                <a:cxnSpLocks/>
                <a:stCxn id="53" idx="0"/>
                <a:endCxn id="69" idx="2"/>
              </p:cNvCxnSpPr>
              <p:nvPr/>
            </p:nvCxnSpPr>
            <p:spPr>
              <a:xfrm rot="5400000" flipH="1" flipV="1">
                <a:off x="9416121" y="3988520"/>
                <a:ext cx="225536" cy="907764"/>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4B4A4C1-96CC-431C-A814-1872A7519ED2}"/>
                  </a:ext>
                </a:extLst>
              </p:cNvPr>
              <p:cNvSpPr txBox="1"/>
              <p:nvPr/>
            </p:nvSpPr>
            <p:spPr>
              <a:xfrm>
                <a:off x="7458244" y="3631837"/>
                <a:ext cx="1415963" cy="532949"/>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sp>
            <p:nvSpPr>
              <p:cNvPr id="31" name="Rectangle 30">
                <a:extLst>
                  <a:ext uri="{FF2B5EF4-FFF2-40B4-BE49-F238E27FC236}">
                    <a16:creationId xmlns:a16="http://schemas.microsoft.com/office/drawing/2014/main" id="{BCDA780F-BFB1-4F56-BC8A-340F7ABAE5D3}"/>
                  </a:ext>
                </a:extLst>
              </p:cNvPr>
              <p:cNvSpPr/>
              <p:nvPr/>
            </p:nvSpPr>
            <p:spPr bwMode="auto">
              <a:xfrm>
                <a:off x="7438326" y="3606487"/>
                <a:ext cx="1461230" cy="5830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itle 1">
                <a:extLst>
                  <a:ext uri="{FF2B5EF4-FFF2-40B4-BE49-F238E27FC236}">
                    <a16:creationId xmlns:a16="http://schemas.microsoft.com/office/drawing/2014/main" id="{E0B03419-EB99-41FD-AE46-81058D57B7F2}"/>
                  </a:ext>
                </a:extLst>
              </p:cNvPr>
              <p:cNvSpPr txBox="1">
                <a:spLocks/>
              </p:cNvSpPr>
              <p:nvPr/>
            </p:nvSpPr>
            <p:spPr>
              <a:xfrm>
                <a:off x="7420986" y="343618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74" name="Rectangle: Rounded Corners 96">
                <a:extLst>
                  <a:ext uri="{FF2B5EF4-FFF2-40B4-BE49-F238E27FC236}">
                    <a16:creationId xmlns:a16="http://schemas.microsoft.com/office/drawing/2014/main" id="{4C3DA146-514D-422C-AD3D-899DE9E3CAFD}"/>
                  </a:ext>
                </a:extLst>
              </p:cNvPr>
              <p:cNvSpPr/>
              <p:nvPr/>
            </p:nvSpPr>
            <p:spPr bwMode="auto">
              <a:xfrm>
                <a:off x="7514600" y="363396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6" name="Freeform: Shape 85">
                <a:extLst>
                  <a:ext uri="{FF2B5EF4-FFF2-40B4-BE49-F238E27FC236}">
                    <a16:creationId xmlns:a16="http://schemas.microsoft.com/office/drawing/2014/main" id="{5352BCB0-AFB9-4BA5-B4AB-F679B339BD36}"/>
                  </a:ext>
                </a:extLst>
              </p:cNvPr>
              <p:cNvSpPr/>
              <p:nvPr/>
            </p:nvSpPr>
            <p:spPr>
              <a:xfrm>
                <a:off x="7649641" y="375652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Title 1">
                <a:extLst>
                  <a:ext uri="{FF2B5EF4-FFF2-40B4-BE49-F238E27FC236}">
                    <a16:creationId xmlns:a16="http://schemas.microsoft.com/office/drawing/2014/main" id="{BBC75FC7-A0DD-48EA-891A-2E8C8B487A47}"/>
                  </a:ext>
                </a:extLst>
              </p:cNvPr>
              <p:cNvSpPr txBox="1">
                <a:spLocks/>
              </p:cNvSpPr>
              <p:nvPr/>
            </p:nvSpPr>
            <p:spPr>
              <a:xfrm>
                <a:off x="8195919" y="343648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94" name="Rectangle: Rounded Corners 96">
                <a:extLst>
                  <a:ext uri="{FF2B5EF4-FFF2-40B4-BE49-F238E27FC236}">
                    <a16:creationId xmlns:a16="http://schemas.microsoft.com/office/drawing/2014/main" id="{1F2B6231-F481-4E34-A8E3-FA5F033331D4}"/>
                  </a:ext>
                </a:extLst>
              </p:cNvPr>
              <p:cNvSpPr/>
              <p:nvPr/>
            </p:nvSpPr>
            <p:spPr bwMode="auto">
              <a:xfrm>
                <a:off x="8289533" y="3634265"/>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5" name="Freeform: Shape 94">
                <a:extLst>
                  <a:ext uri="{FF2B5EF4-FFF2-40B4-BE49-F238E27FC236}">
                    <a16:creationId xmlns:a16="http://schemas.microsoft.com/office/drawing/2014/main" id="{FCF29F7A-A1F6-4D9E-98C8-614F56B81843}"/>
                  </a:ext>
                </a:extLst>
              </p:cNvPr>
              <p:cNvSpPr/>
              <p:nvPr/>
            </p:nvSpPr>
            <p:spPr>
              <a:xfrm>
                <a:off x="8424574" y="3756823"/>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Circle: Hollow 32">
                <a:extLst>
                  <a:ext uri="{FF2B5EF4-FFF2-40B4-BE49-F238E27FC236}">
                    <a16:creationId xmlns:a16="http://schemas.microsoft.com/office/drawing/2014/main" id="{AEDE9823-6E4B-4D1B-9C75-3BC4E9AC758A}"/>
                  </a:ext>
                </a:extLst>
              </p:cNvPr>
              <p:cNvSpPr/>
              <p:nvPr/>
            </p:nvSpPr>
            <p:spPr bwMode="auto">
              <a:xfrm>
                <a:off x="7748331" y="1301782"/>
                <a:ext cx="837824" cy="83782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Arc 96">
                <a:extLst>
                  <a:ext uri="{FF2B5EF4-FFF2-40B4-BE49-F238E27FC236}">
                    <a16:creationId xmlns:a16="http://schemas.microsoft.com/office/drawing/2014/main" id="{8EC39E2C-2F02-4CEF-993F-65A6C9035A3A}"/>
                  </a:ext>
                </a:extLst>
              </p:cNvPr>
              <p:cNvSpPr/>
              <p:nvPr/>
            </p:nvSpPr>
            <p:spPr>
              <a:xfrm>
                <a:off x="7799507" y="1352958"/>
                <a:ext cx="735473" cy="735473"/>
              </a:xfrm>
              <a:prstGeom prst="arc">
                <a:avLst>
                  <a:gd name="adj1" fmla="val 19169315"/>
                  <a:gd name="adj2" fmla="val 4485727"/>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0" name="TextBox 99">
                <a:extLst>
                  <a:ext uri="{FF2B5EF4-FFF2-40B4-BE49-F238E27FC236}">
                    <a16:creationId xmlns:a16="http://schemas.microsoft.com/office/drawing/2014/main" id="{5353B96A-266B-4B0B-8707-25846FC7C2C3}"/>
                  </a:ext>
                </a:extLst>
              </p:cNvPr>
              <p:cNvSpPr txBox="1"/>
              <p:nvPr/>
            </p:nvSpPr>
            <p:spPr>
              <a:xfrm>
                <a:off x="9273772" y="3631837"/>
                <a:ext cx="1415963" cy="532949"/>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sp>
            <p:nvSpPr>
              <p:cNvPr id="101" name="Rectangle 100">
                <a:extLst>
                  <a:ext uri="{FF2B5EF4-FFF2-40B4-BE49-F238E27FC236}">
                    <a16:creationId xmlns:a16="http://schemas.microsoft.com/office/drawing/2014/main" id="{1BD111EF-C685-4A53-90C6-02AE9DC4E4B1}"/>
                  </a:ext>
                </a:extLst>
              </p:cNvPr>
              <p:cNvSpPr/>
              <p:nvPr/>
            </p:nvSpPr>
            <p:spPr bwMode="auto">
              <a:xfrm>
                <a:off x="9253854" y="3606487"/>
                <a:ext cx="1461230" cy="5830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Title 1">
                <a:extLst>
                  <a:ext uri="{FF2B5EF4-FFF2-40B4-BE49-F238E27FC236}">
                    <a16:creationId xmlns:a16="http://schemas.microsoft.com/office/drawing/2014/main" id="{1856AD6C-0925-4193-A975-62B6BE4F64A2}"/>
                  </a:ext>
                </a:extLst>
              </p:cNvPr>
              <p:cNvSpPr txBox="1">
                <a:spLocks/>
              </p:cNvSpPr>
              <p:nvPr/>
            </p:nvSpPr>
            <p:spPr>
              <a:xfrm>
                <a:off x="9236514" y="343618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109" name="Rectangle: Rounded Corners 96">
                <a:extLst>
                  <a:ext uri="{FF2B5EF4-FFF2-40B4-BE49-F238E27FC236}">
                    <a16:creationId xmlns:a16="http://schemas.microsoft.com/office/drawing/2014/main" id="{0A34EC35-6C30-4291-8189-A415E69EEB44}"/>
                  </a:ext>
                </a:extLst>
              </p:cNvPr>
              <p:cNvSpPr/>
              <p:nvPr/>
            </p:nvSpPr>
            <p:spPr bwMode="auto">
              <a:xfrm>
                <a:off x="9330128" y="363396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0" name="Freeform: Shape 109">
                <a:extLst>
                  <a:ext uri="{FF2B5EF4-FFF2-40B4-BE49-F238E27FC236}">
                    <a16:creationId xmlns:a16="http://schemas.microsoft.com/office/drawing/2014/main" id="{B4028352-38FC-46B1-817C-330CCE5C78A6}"/>
                  </a:ext>
                </a:extLst>
              </p:cNvPr>
              <p:cNvSpPr/>
              <p:nvPr/>
            </p:nvSpPr>
            <p:spPr>
              <a:xfrm>
                <a:off x="9465169" y="375652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Title 1">
                <a:extLst>
                  <a:ext uri="{FF2B5EF4-FFF2-40B4-BE49-F238E27FC236}">
                    <a16:creationId xmlns:a16="http://schemas.microsoft.com/office/drawing/2014/main" id="{8A63FE22-A678-4D4B-BD7E-BDF367D93D6F}"/>
                  </a:ext>
                </a:extLst>
              </p:cNvPr>
              <p:cNvSpPr txBox="1">
                <a:spLocks/>
              </p:cNvSpPr>
              <p:nvPr/>
            </p:nvSpPr>
            <p:spPr>
              <a:xfrm>
                <a:off x="10011447" y="343648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106" name="Rectangle: Rounded Corners 96">
                <a:extLst>
                  <a:ext uri="{FF2B5EF4-FFF2-40B4-BE49-F238E27FC236}">
                    <a16:creationId xmlns:a16="http://schemas.microsoft.com/office/drawing/2014/main" id="{201669FA-4D45-4E85-9268-B6B0D236FE84}"/>
                  </a:ext>
                </a:extLst>
              </p:cNvPr>
              <p:cNvSpPr/>
              <p:nvPr/>
            </p:nvSpPr>
            <p:spPr bwMode="auto">
              <a:xfrm>
                <a:off x="10105061" y="3634265"/>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7" name="Freeform: Shape 106">
                <a:extLst>
                  <a:ext uri="{FF2B5EF4-FFF2-40B4-BE49-F238E27FC236}">
                    <a16:creationId xmlns:a16="http://schemas.microsoft.com/office/drawing/2014/main" id="{F02DA97E-A5AA-4609-BC83-C6D58026715C}"/>
                  </a:ext>
                </a:extLst>
              </p:cNvPr>
              <p:cNvSpPr/>
              <p:nvPr/>
            </p:nvSpPr>
            <p:spPr>
              <a:xfrm>
                <a:off x="10240102" y="3756823"/>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Circle: Hollow 112">
                <a:extLst>
                  <a:ext uri="{FF2B5EF4-FFF2-40B4-BE49-F238E27FC236}">
                    <a16:creationId xmlns:a16="http://schemas.microsoft.com/office/drawing/2014/main" id="{DB8346F9-CA48-49F1-8269-C66E175264EC}"/>
                  </a:ext>
                </a:extLst>
              </p:cNvPr>
              <p:cNvSpPr/>
              <p:nvPr/>
            </p:nvSpPr>
            <p:spPr bwMode="auto">
              <a:xfrm>
                <a:off x="9563859" y="1301782"/>
                <a:ext cx="837824" cy="83782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Arc 113">
                <a:extLst>
                  <a:ext uri="{FF2B5EF4-FFF2-40B4-BE49-F238E27FC236}">
                    <a16:creationId xmlns:a16="http://schemas.microsoft.com/office/drawing/2014/main" id="{ED7E1510-A338-491A-AA16-181EA67FD3F3}"/>
                  </a:ext>
                </a:extLst>
              </p:cNvPr>
              <p:cNvSpPr/>
              <p:nvPr/>
            </p:nvSpPr>
            <p:spPr>
              <a:xfrm>
                <a:off x="9615035" y="1352958"/>
                <a:ext cx="735473" cy="735473"/>
              </a:xfrm>
              <a:prstGeom prst="arc">
                <a:avLst>
                  <a:gd name="adj1" fmla="val 19110473"/>
                  <a:gd name="adj2" fmla="val 710418"/>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8" name="Title 1">
                <a:extLst>
                  <a:ext uri="{FF2B5EF4-FFF2-40B4-BE49-F238E27FC236}">
                    <a16:creationId xmlns:a16="http://schemas.microsoft.com/office/drawing/2014/main" id="{AB8902C6-8B40-408E-A68D-D0BEB29AE028}"/>
                  </a:ext>
                </a:extLst>
              </p:cNvPr>
              <p:cNvSpPr txBox="1">
                <a:spLocks/>
              </p:cNvSpPr>
              <p:nvPr/>
            </p:nvSpPr>
            <p:spPr>
              <a:xfrm>
                <a:off x="7595402" y="2298216"/>
                <a:ext cx="1143683"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119" name="Title 1">
                <a:extLst>
                  <a:ext uri="{FF2B5EF4-FFF2-40B4-BE49-F238E27FC236}">
                    <a16:creationId xmlns:a16="http://schemas.microsoft.com/office/drawing/2014/main" id="{B5293686-F208-4A78-968A-24D6498DA7D7}"/>
                  </a:ext>
                </a:extLst>
              </p:cNvPr>
              <p:cNvSpPr txBox="1">
                <a:spLocks/>
              </p:cNvSpPr>
              <p:nvPr/>
            </p:nvSpPr>
            <p:spPr>
              <a:xfrm>
                <a:off x="9410930" y="2298216"/>
                <a:ext cx="1143683"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grpSp>
        <p:cxnSp>
          <p:nvCxnSpPr>
            <p:cNvPr id="122" name="Straight Arrow Connector 121">
              <a:extLst>
                <a:ext uri="{FF2B5EF4-FFF2-40B4-BE49-F238E27FC236}">
                  <a16:creationId xmlns:a16="http://schemas.microsoft.com/office/drawing/2014/main" id="{891EE36C-29E6-4447-AC1B-0BE3102EF633}"/>
                </a:ext>
                <a:ext uri="{C183D7F6-B498-43B3-948B-1728B52AA6E4}">
                  <adec:decorative xmlns:adec="http://schemas.microsoft.com/office/drawing/2017/decorative" val="1"/>
                </a:ext>
              </a:extLst>
            </p:cNvPr>
            <p:cNvCxnSpPr>
              <a:cxnSpLocks/>
            </p:cNvCxnSpPr>
            <p:nvPr/>
          </p:nvCxnSpPr>
          <p:spPr>
            <a:xfrm>
              <a:off x="4893022" y="3766329"/>
              <a:ext cx="2624854"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310114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1046440"/>
          </a:xfrm>
        </p:spPr>
        <p:txBody>
          <a:bodyPr/>
          <a:lstStyle/>
          <a:p>
            <a:pPr>
              <a:lnSpc>
                <a:spcPct val="100000"/>
              </a:lnSpc>
            </a:pPr>
            <a:r>
              <a:rPr lang="en-US"/>
              <a:t>Threat protection</a:t>
            </a:r>
            <a:br>
              <a:rPr lang="en-US">
                <a:solidFill>
                  <a:srgbClr val="1E80D7"/>
                </a:solidFill>
              </a:rPr>
            </a:br>
            <a:r>
              <a:rPr lang="en-US" sz="2000">
                <a:latin typeface="Segoe UI" panose="020B0502040204020203" pitchFamily="34" charset="0"/>
                <a:ea typeface="Malgun Gothic" panose="020B0503020000020004" pitchFamily="34" charset="-127"/>
                <a:cs typeface="Times New Roman" panose="02020603050405020304" pitchFamily="18" charset="0"/>
              </a:rPr>
              <a:t>Automated threat detection and best practices recommendation for Kubernetes clusters using advanced analytics from </a:t>
            </a:r>
            <a:r>
              <a:rPr lang="en-US" sz="2000">
                <a:latin typeface="Segoe UI" panose="020B0502040204020203" pitchFamily="34" charset="0"/>
                <a:ea typeface="Malgun Gothic" panose="020B0503020000020004" pitchFamily="34" charset="-127"/>
                <a:cs typeface="Times New Roman" panose="02020603050405020304" pitchFamily="18" charset="0"/>
                <a:hlinkClick r:id="rId3"/>
              </a:rPr>
              <a:t>Azure Security Center</a:t>
            </a:r>
            <a:endParaRPr lang="en-US" sz="2000">
              <a:latin typeface="Segoe UI" panose="020B0502040204020203" pitchFamily="34" charset="0"/>
              <a:ea typeface="Malgun Gothic" panose="020B0503020000020004" pitchFamily="34" charset="-127"/>
              <a:cs typeface="Times New Roman" panose="02020603050405020304" pitchFamily="18" charset="0"/>
            </a:endParaRPr>
          </a:p>
        </p:txBody>
      </p:sp>
      <p:grpSp>
        <p:nvGrpSpPr>
          <p:cNvPr id="2" name="Group 1" descr="Conceptual overview of threat protection using Azure Security Center">
            <a:extLst>
              <a:ext uri="{FF2B5EF4-FFF2-40B4-BE49-F238E27FC236}">
                <a16:creationId xmlns:a16="http://schemas.microsoft.com/office/drawing/2014/main" id="{E8F141B4-BF08-4AF3-93CA-BDBC9B58154A}"/>
              </a:ext>
            </a:extLst>
          </p:cNvPr>
          <p:cNvGrpSpPr/>
          <p:nvPr/>
        </p:nvGrpSpPr>
        <p:grpSpPr>
          <a:xfrm>
            <a:off x="2719573" y="2004948"/>
            <a:ext cx="6264228" cy="4423629"/>
            <a:chOff x="5197303" y="1807022"/>
            <a:chExt cx="6264228" cy="4423629"/>
          </a:xfrm>
        </p:grpSpPr>
        <p:cxnSp>
          <p:nvCxnSpPr>
            <p:cNvPr id="77" name="Straight Connector 76">
              <a:extLst>
                <a:ext uri="{FF2B5EF4-FFF2-40B4-BE49-F238E27FC236}">
                  <a16:creationId xmlns:a16="http://schemas.microsoft.com/office/drawing/2014/main" id="{722A556D-8463-427B-A1F3-074E4340D7E8}"/>
                </a:ext>
              </a:extLst>
            </p:cNvPr>
            <p:cNvCxnSpPr>
              <a:cxnSpLocks/>
              <a:endCxn id="72" idx="0"/>
            </p:cNvCxnSpPr>
            <p:nvPr/>
          </p:nvCxnSpPr>
          <p:spPr>
            <a:xfrm>
              <a:off x="9167827" y="2120778"/>
              <a:ext cx="0" cy="2054306"/>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B1442AE-0339-4C05-BAB4-E0C7F3D1F662}"/>
                </a:ext>
              </a:extLst>
            </p:cNvPr>
            <p:cNvGrpSpPr/>
            <p:nvPr/>
          </p:nvGrpSpPr>
          <p:grpSpPr>
            <a:xfrm>
              <a:off x="5197303" y="4979952"/>
              <a:ext cx="3037305" cy="1250699"/>
              <a:chOff x="6335295" y="4435726"/>
              <a:chExt cx="3037305" cy="1250699"/>
            </a:xfrm>
          </p:grpSpPr>
          <p:sp>
            <p:nvSpPr>
              <p:cNvPr id="16" name="Rectangle: Rounded Corners 15">
                <a:extLst>
                  <a:ext uri="{FF2B5EF4-FFF2-40B4-BE49-F238E27FC236}">
                    <a16:creationId xmlns:a16="http://schemas.microsoft.com/office/drawing/2014/main" id="{F29DFDAA-A870-45F9-94BF-2EA459C5111A}"/>
                  </a:ext>
                </a:extLst>
              </p:cNvPr>
              <p:cNvSpPr/>
              <p:nvPr/>
            </p:nvSpPr>
            <p:spPr bwMode="auto">
              <a:xfrm>
                <a:off x="6335295" y="4435726"/>
                <a:ext cx="3037305" cy="1250699"/>
              </a:xfrm>
              <a:prstGeom prst="roundRect">
                <a:avLst>
                  <a:gd name="adj" fmla="val 3125"/>
                </a:avLst>
              </a:prstGeom>
              <a:solidFill>
                <a:srgbClr val="FCFDFE"/>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12" name="Group 11">
                <a:extLst>
                  <a:ext uri="{FF2B5EF4-FFF2-40B4-BE49-F238E27FC236}">
                    <a16:creationId xmlns:a16="http://schemas.microsoft.com/office/drawing/2014/main" id="{DF43836C-8A03-47E2-8F25-41A915791E2A}"/>
                  </a:ext>
                </a:extLst>
              </p:cNvPr>
              <p:cNvGrpSpPr/>
              <p:nvPr/>
            </p:nvGrpSpPr>
            <p:grpSpPr>
              <a:xfrm>
                <a:off x="6525173" y="4584645"/>
                <a:ext cx="2657548" cy="952861"/>
                <a:chOff x="6767312" y="4662428"/>
                <a:chExt cx="2657548" cy="952861"/>
              </a:xfrm>
            </p:grpSpPr>
            <p:grpSp>
              <p:nvGrpSpPr>
                <p:cNvPr id="6" name="Group 5">
                  <a:extLst>
                    <a:ext uri="{FF2B5EF4-FFF2-40B4-BE49-F238E27FC236}">
                      <a16:creationId xmlns:a16="http://schemas.microsoft.com/office/drawing/2014/main" id="{3A3CD3CA-9180-47F5-8FA6-4420018FFE3A}"/>
                    </a:ext>
                  </a:extLst>
                </p:cNvPr>
                <p:cNvGrpSpPr/>
                <p:nvPr/>
              </p:nvGrpSpPr>
              <p:grpSpPr>
                <a:xfrm>
                  <a:off x="6767312" y="4662428"/>
                  <a:ext cx="706291" cy="952861"/>
                  <a:chOff x="6767312" y="4662428"/>
                  <a:chExt cx="706291" cy="952861"/>
                </a:xfrm>
              </p:grpSpPr>
              <p:sp>
                <p:nvSpPr>
                  <p:cNvPr id="21" name="Rectangle: Rounded Corners 20">
                    <a:extLst>
                      <a:ext uri="{FF2B5EF4-FFF2-40B4-BE49-F238E27FC236}">
                        <a16:creationId xmlns:a16="http://schemas.microsoft.com/office/drawing/2014/main" id="{AAC25F02-237A-44D7-A67D-026926EBD3E6}"/>
                      </a:ext>
                    </a:extLst>
                  </p:cNvPr>
                  <p:cNvSpPr/>
                  <p:nvPr/>
                </p:nvSpPr>
                <p:spPr bwMode="auto">
                  <a:xfrm>
                    <a:off x="6767312" y="4908998"/>
                    <a:ext cx="706291" cy="70629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22" name="Title 1">
                    <a:extLst>
                      <a:ext uri="{FF2B5EF4-FFF2-40B4-BE49-F238E27FC236}">
                        <a16:creationId xmlns:a16="http://schemas.microsoft.com/office/drawing/2014/main" id="{FEF367F9-3209-45EF-AB03-8C30F80CAAED}"/>
                      </a:ext>
                    </a:extLst>
                  </p:cNvPr>
                  <p:cNvSpPr txBox="1">
                    <a:spLocks/>
                  </p:cNvSpPr>
                  <p:nvPr/>
                </p:nvSpPr>
                <p:spPr>
                  <a:xfrm>
                    <a:off x="6800417" y="4662428"/>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sz="1200" spc="0">
                        <a:solidFill>
                          <a:srgbClr val="000000"/>
                        </a:solidFill>
                        <a:latin typeface="Segoe UI Semibold" panose="020B0702040204020203" pitchFamily="34" charset="0"/>
                        <a:cs typeface="Segoe UI Semibold" panose="020B0702040204020203" pitchFamily="34" charset="0"/>
                      </a:rPr>
                      <a:t>Cluster</a:t>
                    </a:r>
                  </a:p>
                </p:txBody>
              </p:sp>
              <p:grpSp>
                <p:nvGrpSpPr>
                  <p:cNvPr id="23" name="Group 22">
                    <a:extLst>
                      <a:ext uri="{FF2B5EF4-FFF2-40B4-BE49-F238E27FC236}">
                        <a16:creationId xmlns:a16="http://schemas.microsoft.com/office/drawing/2014/main" id="{C76B3056-4E35-44FB-AAF5-22CFC1A4B3FB}"/>
                      </a:ext>
                    </a:extLst>
                  </p:cNvPr>
                  <p:cNvGrpSpPr/>
                  <p:nvPr/>
                </p:nvGrpSpPr>
                <p:grpSpPr>
                  <a:xfrm>
                    <a:off x="6893387" y="5018490"/>
                    <a:ext cx="454142" cy="487283"/>
                    <a:chOff x="8278782" y="4686865"/>
                    <a:chExt cx="413241" cy="443399"/>
                  </a:xfrm>
                </p:grpSpPr>
                <p:grpSp>
                  <p:nvGrpSpPr>
                    <p:cNvPr id="24" name="Group 23">
                      <a:extLst>
                        <a:ext uri="{FF2B5EF4-FFF2-40B4-BE49-F238E27FC236}">
                          <a16:creationId xmlns:a16="http://schemas.microsoft.com/office/drawing/2014/main" id="{6DF06987-5695-4F64-95C9-AB38A134835A}"/>
                        </a:ext>
                      </a:extLst>
                    </p:cNvPr>
                    <p:cNvGrpSpPr/>
                    <p:nvPr/>
                  </p:nvGrpSpPr>
                  <p:grpSpPr>
                    <a:xfrm>
                      <a:off x="8278782" y="4686865"/>
                      <a:ext cx="413241" cy="197955"/>
                      <a:chOff x="8278782" y="4686865"/>
                      <a:chExt cx="413241" cy="197955"/>
                    </a:xfrm>
                  </p:grpSpPr>
                  <p:sp>
                    <p:nvSpPr>
                      <p:cNvPr id="28" name="Freeform: Shape 27">
                        <a:extLst>
                          <a:ext uri="{FF2B5EF4-FFF2-40B4-BE49-F238E27FC236}">
                            <a16:creationId xmlns:a16="http://schemas.microsoft.com/office/drawing/2014/main" id="{27F83BD7-AAA9-4613-8A32-9BF2D28C8047}"/>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29" name="Freeform: Shape 28">
                        <a:extLst>
                          <a:ext uri="{FF2B5EF4-FFF2-40B4-BE49-F238E27FC236}">
                            <a16:creationId xmlns:a16="http://schemas.microsoft.com/office/drawing/2014/main" id="{EF1026E8-7240-4EFF-8031-AB9B4F49EDE6}"/>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nvGrpSpPr>
                    <p:cNvPr id="25" name="Group 24">
                      <a:extLst>
                        <a:ext uri="{FF2B5EF4-FFF2-40B4-BE49-F238E27FC236}">
                          <a16:creationId xmlns:a16="http://schemas.microsoft.com/office/drawing/2014/main" id="{51695E71-6DD0-4545-BE7A-B8FC2AFE5CFB}"/>
                        </a:ext>
                      </a:extLst>
                    </p:cNvPr>
                    <p:cNvGrpSpPr/>
                    <p:nvPr/>
                  </p:nvGrpSpPr>
                  <p:grpSpPr>
                    <a:xfrm>
                      <a:off x="8278782" y="4932309"/>
                      <a:ext cx="413241" cy="197955"/>
                      <a:chOff x="8278782" y="4686865"/>
                      <a:chExt cx="413241" cy="197955"/>
                    </a:xfrm>
                  </p:grpSpPr>
                  <p:sp>
                    <p:nvSpPr>
                      <p:cNvPr id="26" name="Freeform: Shape 25">
                        <a:extLst>
                          <a:ext uri="{FF2B5EF4-FFF2-40B4-BE49-F238E27FC236}">
                            <a16:creationId xmlns:a16="http://schemas.microsoft.com/office/drawing/2014/main" id="{A0D6DA43-81C7-4E93-967B-987926E8AC02}"/>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27" name="Freeform: Shape 26">
                        <a:extLst>
                          <a:ext uri="{FF2B5EF4-FFF2-40B4-BE49-F238E27FC236}">
                            <a16:creationId xmlns:a16="http://schemas.microsoft.com/office/drawing/2014/main" id="{3CDB9C7B-3C42-4567-81F3-E5365F8C0D5F}"/>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grpSp>
            <p:grpSp>
              <p:nvGrpSpPr>
                <p:cNvPr id="7" name="Group 6">
                  <a:extLst>
                    <a:ext uri="{FF2B5EF4-FFF2-40B4-BE49-F238E27FC236}">
                      <a16:creationId xmlns:a16="http://schemas.microsoft.com/office/drawing/2014/main" id="{A6BECE1E-D6BE-4E69-A4E3-912CC7CBA7C3}"/>
                    </a:ext>
                  </a:extLst>
                </p:cNvPr>
                <p:cNvGrpSpPr/>
                <p:nvPr/>
              </p:nvGrpSpPr>
              <p:grpSpPr>
                <a:xfrm>
                  <a:off x="7742940" y="4662428"/>
                  <a:ext cx="706291" cy="952861"/>
                  <a:chOff x="7933441" y="4662428"/>
                  <a:chExt cx="706291" cy="952861"/>
                </a:xfrm>
              </p:grpSpPr>
              <p:sp>
                <p:nvSpPr>
                  <p:cNvPr id="19" name="Title 1">
                    <a:extLst>
                      <a:ext uri="{FF2B5EF4-FFF2-40B4-BE49-F238E27FC236}">
                        <a16:creationId xmlns:a16="http://schemas.microsoft.com/office/drawing/2014/main" id="{EC644B9B-61B4-4B2F-91D7-D7CA0A2A8FA3}"/>
                      </a:ext>
                    </a:extLst>
                  </p:cNvPr>
                  <p:cNvSpPr txBox="1">
                    <a:spLocks/>
                  </p:cNvSpPr>
                  <p:nvPr/>
                </p:nvSpPr>
                <p:spPr>
                  <a:xfrm>
                    <a:off x="7966546" y="4662428"/>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sz="1200" spc="0">
                        <a:solidFill>
                          <a:srgbClr val="000000"/>
                        </a:solidFill>
                        <a:latin typeface="Segoe UI Semibold" panose="020B0702040204020203" pitchFamily="34" charset="0"/>
                        <a:cs typeface="Segoe UI Semibold" panose="020B0702040204020203" pitchFamily="34" charset="0"/>
                      </a:rPr>
                      <a:t>Cluster</a:t>
                    </a:r>
                  </a:p>
                </p:txBody>
              </p:sp>
              <p:sp>
                <p:nvSpPr>
                  <p:cNvPr id="30" name="Rectangle: Rounded Corners 29">
                    <a:extLst>
                      <a:ext uri="{FF2B5EF4-FFF2-40B4-BE49-F238E27FC236}">
                        <a16:creationId xmlns:a16="http://schemas.microsoft.com/office/drawing/2014/main" id="{A95C3683-7FDC-4901-AA0E-31963B880C12}"/>
                      </a:ext>
                    </a:extLst>
                  </p:cNvPr>
                  <p:cNvSpPr/>
                  <p:nvPr/>
                </p:nvSpPr>
                <p:spPr bwMode="auto">
                  <a:xfrm>
                    <a:off x="7933441" y="4908998"/>
                    <a:ext cx="706291" cy="70629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31" name="Group 30">
                    <a:extLst>
                      <a:ext uri="{FF2B5EF4-FFF2-40B4-BE49-F238E27FC236}">
                        <a16:creationId xmlns:a16="http://schemas.microsoft.com/office/drawing/2014/main" id="{4FFE1FD3-EA8B-45B4-B947-EF1B2DFAB2A3}"/>
                      </a:ext>
                    </a:extLst>
                  </p:cNvPr>
                  <p:cNvGrpSpPr/>
                  <p:nvPr/>
                </p:nvGrpSpPr>
                <p:grpSpPr>
                  <a:xfrm>
                    <a:off x="8059515" y="5018490"/>
                    <a:ext cx="454142" cy="487283"/>
                    <a:chOff x="8278782" y="4686865"/>
                    <a:chExt cx="413241" cy="443399"/>
                  </a:xfrm>
                </p:grpSpPr>
                <p:grpSp>
                  <p:nvGrpSpPr>
                    <p:cNvPr id="32" name="Group 31">
                      <a:extLst>
                        <a:ext uri="{FF2B5EF4-FFF2-40B4-BE49-F238E27FC236}">
                          <a16:creationId xmlns:a16="http://schemas.microsoft.com/office/drawing/2014/main" id="{1B431BBC-B918-4BAA-8F02-FDBC7CBC9852}"/>
                        </a:ext>
                      </a:extLst>
                    </p:cNvPr>
                    <p:cNvGrpSpPr/>
                    <p:nvPr/>
                  </p:nvGrpSpPr>
                  <p:grpSpPr>
                    <a:xfrm>
                      <a:off x="8278782" y="4686865"/>
                      <a:ext cx="413241" cy="197955"/>
                      <a:chOff x="8278782" y="4686865"/>
                      <a:chExt cx="413241" cy="197955"/>
                    </a:xfrm>
                  </p:grpSpPr>
                  <p:sp>
                    <p:nvSpPr>
                      <p:cNvPr id="36" name="Freeform: Shape 35">
                        <a:extLst>
                          <a:ext uri="{FF2B5EF4-FFF2-40B4-BE49-F238E27FC236}">
                            <a16:creationId xmlns:a16="http://schemas.microsoft.com/office/drawing/2014/main" id="{6606A00F-7830-4C18-9587-CC1D8F3E1F4E}"/>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37" name="Freeform: Shape 36">
                        <a:extLst>
                          <a:ext uri="{FF2B5EF4-FFF2-40B4-BE49-F238E27FC236}">
                            <a16:creationId xmlns:a16="http://schemas.microsoft.com/office/drawing/2014/main" id="{C783AF8F-F43D-483E-89D4-24DA735D29B8}"/>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nvGrpSpPr>
                    <p:cNvPr id="33" name="Group 32">
                      <a:extLst>
                        <a:ext uri="{FF2B5EF4-FFF2-40B4-BE49-F238E27FC236}">
                          <a16:creationId xmlns:a16="http://schemas.microsoft.com/office/drawing/2014/main" id="{FC5FF41C-5C78-4B42-881C-55865E1AACDE}"/>
                        </a:ext>
                      </a:extLst>
                    </p:cNvPr>
                    <p:cNvGrpSpPr/>
                    <p:nvPr/>
                  </p:nvGrpSpPr>
                  <p:grpSpPr>
                    <a:xfrm>
                      <a:off x="8278782" y="4932309"/>
                      <a:ext cx="413241" cy="197955"/>
                      <a:chOff x="8278782" y="4686865"/>
                      <a:chExt cx="413241" cy="197955"/>
                    </a:xfrm>
                  </p:grpSpPr>
                  <p:sp>
                    <p:nvSpPr>
                      <p:cNvPr id="34" name="Freeform: Shape 33">
                        <a:extLst>
                          <a:ext uri="{FF2B5EF4-FFF2-40B4-BE49-F238E27FC236}">
                            <a16:creationId xmlns:a16="http://schemas.microsoft.com/office/drawing/2014/main" id="{1FEED275-CAE0-4B0B-B5AB-1A932831C894}"/>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35" name="Freeform: Shape 34">
                        <a:extLst>
                          <a:ext uri="{FF2B5EF4-FFF2-40B4-BE49-F238E27FC236}">
                            <a16:creationId xmlns:a16="http://schemas.microsoft.com/office/drawing/2014/main" id="{9022742C-7563-4071-ABC8-AED61C9E3BD9}"/>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grpSp>
            <p:grpSp>
              <p:nvGrpSpPr>
                <p:cNvPr id="8" name="Group 7">
                  <a:extLst>
                    <a:ext uri="{FF2B5EF4-FFF2-40B4-BE49-F238E27FC236}">
                      <a16:creationId xmlns:a16="http://schemas.microsoft.com/office/drawing/2014/main" id="{0CED5D9F-EF6E-4CCD-A9EC-077EF0920451}"/>
                    </a:ext>
                  </a:extLst>
                </p:cNvPr>
                <p:cNvGrpSpPr/>
                <p:nvPr/>
              </p:nvGrpSpPr>
              <p:grpSpPr>
                <a:xfrm>
                  <a:off x="8718569" y="4662428"/>
                  <a:ext cx="706291" cy="952861"/>
                  <a:chOff x="9099569" y="4662428"/>
                  <a:chExt cx="706291" cy="952861"/>
                </a:xfrm>
              </p:grpSpPr>
              <p:sp>
                <p:nvSpPr>
                  <p:cNvPr id="20" name="Title 1">
                    <a:extLst>
                      <a:ext uri="{FF2B5EF4-FFF2-40B4-BE49-F238E27FC236}">
                        <a16:creationId xmlns:a16="http://schemas.microsoft.com/office/drawing/2014/main" id="{166D073E-1B4C-4A41-AC89-F22EDC7292A4}"/>
                      </a:ext>
                    </a:extLst>
                  </p:cNvPr>
                  <p:cNvSpPr txBox="1">
                    <a:spLocks/>
                  </p:cNvSpPr>
                  <p:nvPr/>
                </p:nvSpPr>
                <p:spPr>
                  <a:xfrm>
                    <a:off x="9132674" y="4662428"/>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sz="1200" spc="0">
                        <a:solidFill>
                          <a:srgbClr val="000000"/>
                        </a:solidFill>
                        <a:latin typeface="Segoe UI Semibold" panose="020B0702040204020203" pitchFamily="34" charset="0"/>
                        <a:cs typeface="Segoe UI Semibold" panose="020B0702040204020203" pitchFamily="34" charset="0"/>
                      </a:rPr>
                      <a:t>Cluster</a:t>
                    </a:r>
                  </a:p>
                </p:txBody>
              </p:sp>
              <p:sp>
                <p:nvSpPr>
                  <p:cNvPr id="38" name="Rectangle: Rounded Corners 37">
                    <a:extLst>
                      <a:ext uri="{FF2B5EF4-FFF2-40B4-BE49-F238E27FC236}">
                        <a16:creationId xmlns:a16="http://schemas.microsoft.com/office/drawing/2014/main" id="{947E1E2F-A9C1-49F3-8BD6-520DEAB8F58C}"/>
                      </a:ext>
                    </a:extLst>
                  </p:cNvPr>
                  <p:cNvSpPr/>
                  <p:nvPr/>
                </p:nvSpPr>
                <p:spPr bwMode="auto">
                  <a:xfrm>
                    <a:off x="9099569" y="4908998"/>
                    <a:ext cx="706291" cy="70629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39" name="Group 38">
                    <a:extLst>
                      <a:ext uri="{FF2B5EF4-FFF2-40B4-BE49-F238E27FC236}">
                        <a16:creationId xmlns:a16="http://schemas.microsoft.com/office/drawing/2014/main" id="{EE4AE6F7-4DAC-4E34-A0A6-1E3D745554E8}"/>
                      </a:ext>
                    </a:extLst>
                  </p:cNvPr>
                  <p:cNvGrpSpPr/>
                  <p:nvPr/>
                </p:nvGrpSpPr>
                <p:grpSpPr>
                  <a:xfrm>
                    <a:off x="9225644" y="5018490"/>
                    <a:ext cx="454142" cy="487283"/>
                    <a:chOff x="8278782" y="4686865"/>
                    <a:chExt cx="413241" cy="443399"/>
                  </a:xfrm>
                </p:grpSpPr>
                <p:grpSp>
                  <p:nvGrpSpPr>
                    <p:cNvPr id="40" name="Group 39">
                      <a:extLst>
                        <a:ext uri="{FF2B5EF4-FFF2-40B4-BE49-F238E27FC236}">
                          <a16:creationId xmlns:a16="http://schemas.microsoft.com/office/drawing/2014/main" id="{AB313F07-1A55-449C-A89B-45117FC2FE86}"/>
                        </a:ext>
                      </a:extLst>
                    </p:cNvPr>
                    <p:cNvGrpSpPr/>
                    <p:nvPr/>
                  </p:nvGrpSpPr>
                  <p:grpSpPr>
                    <a:xfrm>
                      <a:off x="8278782" y="4686865"/>
                      <a:ext cx="413241" cy="197955"/>
                      <a:chOff x="8278782" y="4686865"/>
                      <a:chExt cx="413241" cy="197955"/>
                    </a:xfrm>
                  </p:grpSpPr>
                  <p:sp>
                    <p:nvSpPr>
                      <p:cNvPr id="44" name="Freeform: Shape 43">
                        <a:extLst>
                          <a:ext uri="{FF2B5EF4-FFF2-40B4-BE49-F238E27FC236}">
                            <a16:creationId xmlns:a16="http://schemas.microsoft.com/office/drawing/2014/main" id="{345BEC91-07EF-4796-90EC-22EAF92EADCC}"/>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45" name="Freeform: Shape 44">
                        <a:extLst>
                          <a:ext uri="{FF2B5EF4-FFF2-40B4-BE49-F238E27FC236}">
                            <a16:creationId xmlns:a16="http://schemas.microsoft.com/office/drawing/2014/main" id="{036DB545-493B-4286-839D-079BFC0DD065}"/>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nvGrpSpPr>
                    <p:cNvPr id="41" name="Group 40">
                      <a:extLst>
                        <a:ext uri="{FF2B5EF4-FFF2-40B4-BE49-F238E27FC236}">
                          <a16:creationId xmlns:a16="http://schemas.microsoft.com/office/drawing/2014/main" id="{CACF2BBF-0DC2-4E17-B3F4-6F13B8EC4564}"/>
                        </a:ext>
                      </a:extLst>
                    </p:cNvPr>
                    <p:cNvGrpSpPr/>
                    <p:nvPr/>
                  </p:nvGrpSpPr>
                  <p:grpSpPr>
                    <a:xfrm>
                      <a:off x="8278782" y="4932309"/>
                      <a:ext cx="413241" cy="197955"/>
                      <a:chOff x="8278782" y="4686865"/>
                      <a:chExt cx="413241" cy="197955"/>
                    </a:xfrm>
                  </p:grpSpPr>
                  <p:sp>
                    <p:nvSpPr>
                      <p:cNvPr id="42" name="Freeform: Shape 41">
                        <a:extLst>
                          <a:ext uri="{FF2B5EF4-FFF2-40B4-BE49-F238E27FC236}">
                            <a16:creationId xmlns:a16="http://schemas.microsoft.com/office/drawing/2014/main" id="{8380BED2-807B-4FFC-99B1-C6BC265458C8}"/>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43" name="Freeform: Shape 42">
                        <a:extLst>
                          <a:ext uri="{FF2B5EF4-FFF2-40B4-BE49-F238E27FC236}">
                            <a16:creationId xmlns:a16="http://schemas.microsoft.com/office/drawing/2014/main" id="{AA1156CA-3F90-472D-B9EC-1A13E2CD6D31}"/>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grpSp>
            </p:grpSp>
          </p:grpSp>
        </p:grpSp>
        <p:grpSp>
          <p:nvGrpSpPr>
            <p:cNvPr id="74" name="Group 73">
              <a:extLst>
                <a:ext uri="{FF2B5EF4-FFF2-40B4-BE49-F238E27FC236}">
                  <a16:creationId xmlns:a16="http://schemas.microsoft.com/office/drawing/2014/main" id="{13D50F47-E48B-4F07-9825-C2F98637841E}"/>
                </a:ext>
              </a:extLst>
            </p:cNvPr>
            <p:cNvGrpSpPr/>
            <p:nvPr/>
          </p:nvGrpSpPr>
          <p:grpSpPr>
            <a:xfrm>
              <a:off x="6795334" y="2588124"/>
              <a:ext cx="1053367" cy="1673462"/>
              <a:chOff x="7442467" y="2049137"/>
              <a:chExt cx="1053367" cy="1673462"/>
            </a:xfrm>
          </p:grpSpPr>
          <p:sp>
            <p:nvSpPr>
              <p:cNvPr id="52" name="Title 1">
                <a:extLst>
                  <a:ext uri="{FF2B5EF4-FFF2-40B4-BE49-F238E27FC236}">
                    <a16:creationId xmlns:a16="http://schemas.microsoft.com/office/drawing/2014/main" id="{E5C2A171-67DC-4D04-9135-B4D844DE346A}"/>
                  </a:ext>
                </a:extLst>
              </p:cNvPr>
              <p:cNvSpPr txBox="1">
                <a:spLocks/>
              </p:cNvSpPr>
              <p:nvPr/>
            </p:nvSpPr>
            <p:spPr>
              <a:xfrm>
                <a:off x="7446241" y="2049137"/>
                <a:ext cx="815412"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Security Center</a:t>
                </a:r>
              </a:p>
            </p:txBody>
          </p:sp>
          <p:grpSp>
            <p:nvGrpSpPr>
              <p:cNvPr id="62" name="Group 61">
                <a:extLst>
                  <a:ext uri="{FF2B5EF4-FFF2-40B4-BE49-F238E27FC236}">
                    <a16:creationId xmlns:a16="http://schemas.microsoft.com/office/drawing/2014/main" id="{9522B80E-3B71-48B1-8727-60C34B6B5A4B}"/>
                  </a:ext>
                </a:extLst>
              </p:cNvPr>
              <p:cNvGrpSpPr/>
              <p:nvPr/>
            </p:nvGrpSpPr>
            <p:grpSpPr>
              <a:xfrm>
                <a:off x="7442467" y="2663118"/>
                <a:ext cx="822960" cy="822960"/>
                <a:chOff x="7442467" y="2568961"/>
                <a:chExt cx="822960" cy="822960"/>
              </a:xfrm>
            </p:grpSpPr>
            <p:sp>
              <p:nvSpPr>
                <p:cNvPr id="53" name="Rectangle: Rounded Corners 52">
                  <a:extLst>
                    <a:ext uri="{FF2B5EF4-FFF2-40B4-BE49-F238E27FC236}">
                      <a16:creationId xmlns:a16="http://schemas.microsoft.com/office/drawing/2014/main" id="{BDD658FC-1961-4909-94E5-0A2E378841AF}"/>
                    </a:ext>
                  </a:extLst>
                </p:cNvPr>
                <p:cNvSpPr/>
                <p:nvPr/>
              </p:nvSpPr>
              <p:spPr bwMode="auto">
                <a:xfrm>
                  <a:off x="7442467" y="2568961"/>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47" name="Picture 46" descr="A picture containing drawing&#10;&#10;Description automatically generated">
                  <a:extLst>
                    <a:ext uri="{FF2B5EF4-FFF2-40B4-BE49-F238E27FC236}">
                      <a16:creationId xmlns:a16="http://schemas.microsoft.com/office/drawing/2014/main" id="{33267AA2-E72D-4D46-8908-A1B1E05E69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7740" y="2684234"/>
                  <a:ext cx="592414" cy="592414"/>
                </a:xfrm>
                <a:prstGeom prst="rect">
                  <a:avLst/>
                </a:prstGeom>
              </p:spPr>
            </p:pic>
          </p:grpSp>
          <p:grpSp>
            <p:nvGrpSpPr>
              <p:cNvPr id="50" name="Group 49">
                <a:extLst>
                  <a:ext uri="{FF2B5EF4-FFF2-40B4-BE49-F238E27FC236}">
                    <a16:creationId xmlns:a16="http://schemas.microsoft.com/office/drawing/2014/main" id="{9F2DDF5C-7890-46BC-ABE8-F5893DA96352}"/>
                  </a:ext>
                </a:extLst>
              </p:cNvPr>
              <p:cNvGrpSpPr/>
              <p:nvPr/>
            </p:nvGrpSpPr>
            <p:grpSpPr>
              <a:xfrm>
                <a:off x="8026707" y="3253472"/>
                <a:ext cx="469127" cy="469127"/>
                <a:chOff x="8380675" y="3180522"/>
                <a:chExt cx="469127" cy="469127"/>
              </a:xfrm>
            </p:grpSpPr>
            <p:sp>
              <p:nvSpPr>
                <p:cNvPr id="49" name="Oval 48">
                  <a:extLst>
                    <a:ext uri="{FF2B5EF4-FFF2-40B4-BE49-F238E27FC236}">
                      <a16:creationId xmlns:a16="http://schemas.microsoft.com/office/drawing/2014/main" id="{FB8E8595-061A-4FE1-8948-7078556B7BCE}"/>
                    </a:ext>
                  </a:extLst>
                </p:cNvPr>
                <p:cNvSpPr/>
                <p:nvPr/>
              </p:nvSpPr>
              <p:spPr bwMode="auto">
                <a:xfrm>
                  <a:off x="8380675" y="3180522"/>
                  <a:ext cx="469127" cy="469127"/>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13" title="Icon of a cloud">
                  <a:extLst>
                    <a:ext uri="{FF2B5EF4-FFF2-40B4-BE49-F238E27FC236}">
                      <a16:creationId xmlns:a16="http://schemas.microsoft.com/office/drawing/2014/main" id="{B11CD5AD-CDDA-4B2B-83A2-AC9E30623970}"/>
                    </a:ext>
                  </a:extLst>
                </p:cNvPr>
                <p:cNvSpPr>
                  <a:spLocks noChangeAspect="1"/>
                </p:cNvSpPr>
                <p:nvPr/>
              </p:nvSpPr>
              <p:spPr bwMode="auto">
                <a:xfrm>
                  <a:off x="8461289" y="3330635"/>
                  <a:ext cx="307898" cy="16890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1E80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57" name="Group 56">
              <a:extLst>
                <a:ext uri="{FF2B5EF4-FFF2-40B4-BE49-F238E27FC236}">
                  <a16:creationId xmlns:a16="http://schemas.microsoft.com/office/drawing/2014/main" id="{B2D94AF9-36E2-41B8-9B75-7774375AFFED}"/>
                </a:ext>
              </a:extLst>
            </p:cNvPr>
            <p:cNvGrpSpPr/>
            <p:nvPr/>
          </p:nvGrpSpPr>
          <p:grpSpPr>
            <a:xfrm>
              <a:off x="8847787" y="3298784"/>
              <a:ext cx="640080" cy="640080"/>
              <a:chOff x="10765456" y="2154483"/>
              <a:chExt cx="640080" cy="640080"/>
            </a:xfrm>
          </p:grpSpPr>
          <p:sp>
            <p:nvSpPr>
              <p:cNvPr id="71" name="Oval 70">
                <a:extLst>
                  <a:ext uri="{FF2B5EF4-FFF2-40B4-BE49-F238E27FC236}">
                    <a16:creationId xmlns:a16="http://schemas.microsoft.com/office/drawing/2014/main" id="{A5D90C19-9AA5-4437-86DC-410B9B8D1709}"/>
                  </a:ext>
                </a:extLst>
              </p:cNvPr>
              <p:cNvSpPr/>
              <p:nvPr/>
            </p:nvSpPr>
            <p:spPr bwMode="auto">
              <a:xfrm>
                <a:off x="10765456" y="215448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 name="Scroll: Vertical 63">
                <a:extLst>
                  <a:ext uri="{FF2B5EF4-FFF2-40B4-BE49-F238E27FC236}">
                    <a16:creationId xmlns:a16="http://schemas.microsoft.com/office/drawing/2014/main" id="{3DB5EAFC-F69E-426C-9609-E874C49E6DEE}"/>
                  </a:ext>
                </a:extLst>
              </p:cNvPr>
              <p:cNvSpPr/>
              <p:nvPr/>
            </p:nvSpPr>
            <p:spPr>
              <a:xfrm>
                <a:off x="10926793" y="2315820"/>
                <a:ext cx="317406" cy="317407"/>
              </a:xfrm>
              <a:prstGeom prst="verticalScroll">
                <a:avLst/>
              </a:pr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79394CF1-C7E5-42CA-AB81-29FDC3B66247}"/>
                </a:ext>
              </a:extLst>
            </p:cNvPr>
            <p:cNvGrpSpPr/>
            <p:nvPr/>
          </p:nvGrpSpPr>
          <p:grpSpPr>
            <a:xfrm>
              <a:off x="8847787" y="4175084"/>
              <a:ext cx="640080" cy="640080"/>
              <a:chOff x="10698781" y="3049833"/>
              <a:chExt cx="640080" cy="640080"/>
            </a:xfrm>
          </p:grpSpPr>
          <p:sp>
            <p:nvSpPr>
              <p:cNvPr id="72" name="Oval 71">
                <a:extLst>
                  <a:ext uri="{FF2B5EF4-FFF2-40B4-BE49-F238E27FC236}">
                    <a16:creationId xmlns:a16="http://schemas.microsoft.com/office/drawing/2014/main" id="{B1447BCA-36C2-42A7-A489-AD5685164E1A}"/>
                  </a:ext>
                </a:extLst>
              </p:cNvPr>
              <p:cNvSpPr/>
              <p:nvPr/>
            </p:nvSpPr>
            <p:spPr bwMode="auto">
              <a:xfrm>
                <a:off x="10698781" y="304983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shield_3" title="Icon of a shield with an exclamation point inside">
                <a:extLst>
                  <a:ext uri="{FF2B5EF4-FFF2-40B4-BE49-F238E27FC236}">
                    <a16:creationId xmlns:a16="http://schemas.microsoft.com/office/drawing/2014/main" id="{9F934CBE-53C7-4E98-BEBF-D39AE8B1C154}"/>
                  </a:ext>
                </a:extLst>
              </p:cNvPr>
              <p:cNvSpPr>
                <a:spLocks noChangeAspect="1" noEditPoints="1"/>
              </p:cNvSpPr>
              <p:nvPr/>
            </p:nvSpPr>
            <p:spPr bwMode="auto">
              <a:xfrm>
                <a:off x="10860749" y="3209664"/>
                <a:ext cx="316145" cy="32041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68">
              <a:extLst>
                <a:ext uri="{FF2B5EF4-FFF2-40B4-BE49-F238E27FC236}">
                  <a16:creationId xmlns:a16="http://schemas.microsoft.com/office/drawing/2014/main" id="{670B82F0-E7A3-4AFB-9512-53A22C0BA1E0}"/>
                </a:ext>
              </a:extLst>
            </p:cNvPr>
            <p:cNvSpPr/>
            <p:nvPr/>
          </p:nvSpPr>
          <p:spPr bwMode="auto">
            <a:xfrm>
              <a:off x="8847787" y="2422484"/>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6FD1E4C6-EA12-47EB-8CC9-109EF9C0044C}"/>
                </a:ext>
              </a:extLst>
            </p:cNvPr>
            <p:cNvSpPr/>
            <p:nvPr/>
          </p:nvSpPr>
          <p:spPr>
            <a:xfrm>
              <a:off x="9523728" y="2542469"/>
              <a:ext cx="1638257" cy="400110"/>
            </a:xfrm>
            <a:prstGeom prst="rect">
              <a:avLst/>
            </a:prstGeom>
          </p:spPr>
          <p:txBody>
            <a:bodyPr wrap="square">
              <a:spAutoFit/>
            </a:bodyPr>
            <a:lstStyle/>
            <a:p>
              <a:r>
                <a:rPr lang="en-US" sz="1000">
                  <a:solidFill>
                    <a:srgbClr val="000000"/>
                  </a:solidFill>
                </a:rPr>
                <a:t>Continuous discovery of managed AKS instances</a:t>
              </a:r>
            </a:p>
          </p:txBody>
        </p:sp>
        <p:sp>
          <p:nvSpPr>
            <p:cNvPr id="81" name="Rectangle 80">
              <a:extLst>
                <a:ext uri="{FF2B5EF4-FFF2-40B4-BE49-F238E27FC236}">
                  <a16:creationId xmlns:a16="http://schemas.microsoft.com/office/drawing/2014/main" id="{DE6F7124-88B4-4C5F-A157-80452CC03A03}"/>
                </a:ext>
              </a:extLst>
            </p:cNvPr>
            <p:cNvSpPr/>
            <p:nvPr/>
          </p:nvSpPr>
          <p:spPr>
            <a:xfrm>
              <a:off x="9523729" y="3411648"/>
              <a:ext cx="1937802" cy="400110"/>
            </a:xfrm>
            <a:prstGeom prst="rect">
              <a:avLst/>
            </a:prstGeom>
          </p:spPr>
          <p:txBody>
            <a:bodyPr wrap="square">
              <a:spAutoFit/>
            </a:bodyPr>
            <a:lstStyle/>
            <a:p>
              <a:r>
                <a:rPr lang="en-US" sz="1000">
                  <a:solidFill>
                    <a:srgbClr val="000000"/>
                  </a:solidFill>
                </a:rPr>
                <a:t>Actionable recommendations for security best practices </a:t>
              </a:r>
            </a:p>
          </p:txBody>
        </p:sp>
        <p:sp>
          <p:nvSpPr>
            <p:cNvPr id="82" name="Rectangle 81">
              <a:extLst>
                <a:ext uri="{FF2B5EF4-FFF2-40B4-BE49-F238E27FC236}">
                  <a16:creationId xmlns:a16="http://schemas.microsoft.com/office/drawing/2014/main" id="{69E25B8C-2356-4959-B5AF-8DB9C4517252}"/>
                </a:ext>
              </a:extLst>
            </p:cNvPr>
            <p:cNvSpPr/>
            <p:nvPr/>
          </p:nvSpPr>
          <p:spPr>
            <a:xfrm>
              <a:off x="9523729" y="4207903"/>
              <a:ext cx="1685554" cy="553998"/>
            </a:xfrm>
            <a:prstGeom prst="rect">
              <a:avLst/>
            </a:prstGeom>
          </p:spPr>
          <p:txBody>
            <a:bodyPr wrap="square">
              <a:spAutoFit/>
            </a:bodyPr>
            <a:lstStyle/>
            <a:p>
              <a:r>
                <a:rPr lang="en-US" sz="1000">
                  <a:solidFill>
                    <a:srgbClr val="000000"/>
                  </a:solidFill>
                </a:rPr>
                <a:t>Detect threats across AKS nodes and clusters using advanced analytics </a:t>
              </a:r>
            </a:p>
          </p:txBody>
        </p:sp>
        <p:sp>
          <p:nvSpPr>
            <p:cNvPr id="87" name="people_4" title="Icon of a person">
              <a:extLst>
                <a:ext uri="{FF2B5EF4-FFF2-40B4-BE49-F238E27FC236}">
                  <a16:creationId xmlns:a16="http://schemas.microsoft.com/office/drawing/2014/main" id="{6E29D5B3-5DE7-431B-A10C-9520B95502F1}"/>
                </a:ext>
              </a:extLst>
            </p:cNvPr>
            <p:cNvSpPr>
              <a:spLocks noChangeAspect="1" noEditPoints="1"/>
            </p:cNvSpPr>
            <p:nvPr/>
          </p:nvSpPr>
          <p:spPr bwMode="auto">
            <a:xfrm>
              <a:off x="9010175" y="1807022"/>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Title 1">
              <a:extLst>
                <a:ext uri="{FF2B5EF4-FFF2-40B4-BE49-F238E27FC236}">
                  <a16:creationId xmlns:a16="http://schemas.microsoft.com/office/drawing/2014/main" id="{E7C6BE13-90EF-4F2B-98B7-16CF9D5E8D7D}"/>
                </a:ext>
              </a:extLst>
            </p:cNvPr>
            <p:cNvSpPr txBox="1">
              <a:spLocks/>
            </p:cNvSpPr>
            <p:nvPr/>
          </p:nvSpPr>
          <p:spPr>
            <a:xfrm>
              <a:off x="5197303" y="4727622"/>
              <a:ext cx="195914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Kubernetes Service</a:t>
              </a:r>
            </a:p>
          </p:txBody>
        </p:sp>
        <p:cxnSp>
          <p:nvCxnSpPr>
            <p:cNvPr id="91" name="Connector: Elbow 90">
              <a:extLst>
                <a:ext uri="{FF2B5EF4-FFF2-40B4-BE49-F238E27FC236}">
                  <a16:creationId xmlns:a16="http://schemas.microsoft.com/office/drawing/2014/main" id="{168BE1FC-61D0-4E2F-8AB1-73AC9A9B9550}"/>
                </a:ext>
              </a:extLst>
            </p:cNvPr>
            <p:cNvCxnSpPr>
              <a:cxnSpLocks/>
              <a:stCxn id="69" idx="2"/>
              <a:endCxn id="72" idx="2"/>
            </p:cNvCxnSpPr>
            <p:nvPr/>
          </p:nvCxnSpPr>
          <p:spPr>
            <a:xfrm rot="10800000" flipV="1">
              <a:off x="8847787" y="2742524"/>
              <a:ext cx="12700" cy="1752600"/>
            </a:xfrm>
            <a:prstGeom prst="bentConnector3">
              <a:avLst>
                <a:gd name="adj1" fmla="val 1800000"/>
              </a:avLst>
            </a:prstGeom>
            <a:ln w="12700">
              <a:solidFill>
                <a:srgbClr val="0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09F73C2-E868-41AA-8004-C9F2BFD8D60D}"/>
                </a:ext>
              </a:extLst>
            </p:cNvPr>
            <p:cNvCxnSpPr>
              <a:cxnSpLocks/>
              <a:stCxn id="53" idx="2"/>
            </p:cNvCxnSpPr>
            <p:nvPr/>
          </p:nvCxnSpPr>
          <p:spPr>
            <a:xfrm>
              <a:off x="7206814" y="4025065"/>
              <a:ext cx="0" cy="95293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EEA144B3-778C-4389-AB53-5C6637D2CB7A}"/>
                </a:ext>
              </a:extLst>
            </p:cNvPr>
            <p:cNvCxnSpPr>
              <a:cxnSpLocks/>
              <a:stCxn id="53" idx="3"/>
              <a:endCxn id="71" idx="2"/>
            </p:cNvCxnSpPr>
            <p:nvPr/>
          </p:nvCxnSpPr>
          <p:spPr>
            <a:xfrm>
              <a:off x="7618294" y="3613585"/>
              <a:ext cx="1229493" cy="523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binoculars" title="Icon of binoculars">
              <a:extLst>
                <a:ext uri="{FF2B5EF4-FFF2-40B4-BE49-F238E27FC236}">
                  <a16:creationId xmlns:a16="http://schemas.microsoft.com/office/drawing/2014/main" id="{975062A6-BF13-4FB5-9FFF-929412332474}"/>
                </a:ext>
              </a:extLst>
            </p:cNvPr>
            <p:cNvSpPr>
              <a:spLocks noChangeAspect="1" noEditPoints="1"/>
            </p:cNvSpPr>
            <p:nvPr/>
          </p:nvSpPr>
          <p:spPr bwMode="auto">
            <a:xfrm>
              <a:off x="8979423" y="2569035"/>
              <a:ext cx="376808" cy="34697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447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le 3">
            <a:extLst>
              <a:ext uri="{FF2B5EF4-FFF2-40B4-BE49-F238E27FC236}">
                <a16:creationId xmlns:a16="http://schemas.microsoft.com/office/drawing/2014/main" id="{998CE3FE-6E06-4D56-B838-02526AEA5D47}"/>
              </a:ext>
            </a:extLst>
          </p:cNvPr>
          <p:cNvSpPr txBox="1">
            <a:spLocks noGrp="1"/>
          </p:cNvSpPr>
          <p:nvPr>
            <p:ph type="title" idx="4294967295"/>
          </p:nvPr>
        </p:nvSpPr>
        <p:spPr>
          <a:xfrm>
            <a:off x="465138" y="632779"/>
            <a:ext cx="11794442" cy="41036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chemeClr val="tx1"/>
                </a:solidFill>
                <a:effectLst/>
                <a:uLnTx/>
                <a:uFillTx/>
                <a:latin typeface="+mj-lt"/>
                <a:ea typeface="+mn-ea"/>
                <a:cs typeface="Segoe UI" pitchFamily="34" charset="0"/>
              </a:rPr>
              <a:t>AKS Support in Azure Security Center</a:t>
            </a:r>
          </a:p>
        </p:txBody>
      </p:sp>
      <p:sp>
        <p:nvSpPr>
          <p:cNvPr id="111" name="Title 16">
            <a:extLst>
              <a:ext uri="{FF2B5EF4-FFF2-40B4-BE49-F238E27FC236}">
                <a16:creationId xmlns:a16="http://schemas.microsoft.com/office/drawing/2014/main" id="{A5C8F647-B397-406D-A02E-67241042AA21}"/>
              </a:ext>
            </a:extLst>
          </p:cNvPr>
          <p:cNvSpPr txBox="1">
            <a:spLocks/>
          </p:cNvSpPr>
          <p:nvPr/>
        </p:nvSpPr>
        <p:spPr>
          <a:xfrm>
            <a:off x="465138" y="2006209"/>
            <a:ext cx="3679232"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For managed subscriptions, each new AKS cluster and node are discovered in ASC </a:t>
            </a:r>
          </a:p>
        </p:txBody>
      </p:sp>
      <p:sp>
        <p:nvSpPr>
          <p:cNvPr id="122" name="Title 16">
            <a:extLst>
              <a:ext uri="{FF2B5EF4-FFF2-40B4-BE49-F238E27FC236}">
                <a16:creationId xmlns:a16="http://schemas.microsoft.com/office/drawing/2014/main" id="{6B5ED985-A974-4966-BCE9-5E3FC6B8483D}"/>
              </a:ext>
            </a:extLst>
          </p:cNvPr>
          <p:cNvSpPr txBox="1">
            <a:spLocks/>
          </p:cNvSpPr>
          <p:nvPr/>
        </p:nvSpPr>
        <p:spPr>
          <a:xfrm>
            <a:off x="465138" y="2713469"/>
            <a:ext cx="3540192"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ASC monitors AKS cluster for security misconfigurations and provides actionable recommendations for compliance with security best practices</a:t>
            </a:r>
          </a:p>
        </p:txBody>
      </p:sp>
      <p:sp>
        <p:nvSpPr>
          <p:cNvPr id="123" name="Title 16">
            <a:extLst>
              <a:ext uri="{FF2B5EF4-FFF2-40B4-BE49-F238E27FC236}">
                <a16:creationId xmlns:a16="http://schemas.microsoft.com/office/drawing/2014/main" id="{FEF78A2D-9140-45D0-A4BD-40FA886740BE}"/>
              </a:ext>
            </a:extLst>
          </p:cNvPr>
          <p:cNvSpPr txBox="1">
            <a:spLocks/>
          </p:cNvSpPr>
          <p:nvPr/>
        </p:nvSpPr>
        <p:spPr>
          <a:xfrm>
            <a:off x="465138" y="3851616"/>
            <a:ext cx="3540192"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ASC continuously analyzes AKS for potential threats based on:</a:t>
            </a:r>
          </a:p>
        </p:txBody>
      </p:sp>
      <p:sp>
        <p:nvSpPr>
          <p:cNvPr id="124" name="Title 16">
            <a:extLst>
              <a:ext uri="{FF2B5EF4-FFF2-40B4-BE49-F238E27FC236}">
                <a16:creationId xmlns:a16="http://schemas.microsoft.com/office/drawing/2014/main" id="{3B6C4299-0CBA-4322-B672-C897524E2BD0}"/>
              </a:ext>
            </a:extLst>
          </p:cNvPr>
          <p:cNvSpPr txBox="1">
            <a:spLocks/>
          </p:cNvSpPr>
          <p:nvPr/>
        </p:nvSpPr>
        <p:spPr>
          <a:xfrm>
            <a:off x="1024697" y="4558876"/>
            <a:ext cx="3146968"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lphaLcPeriod"/>
              <a:defRPr/>
            </a:pPr>
            <a:r>
              <a:rPr lang="en-US" sz="1400" b="0" spc="0">
                <a:solidFill>
                  <a:srgbClr val="0078D4"/>
                </a:solidFill>
                <a:latin typeface="Segoe UI" panose="020B0502040204020203" pitchFamily="34" charset="0"/>
              </a:rPr>
              <a:t>Raw security events such as network data and process creation</a:t>
            </a:r>
          </a:p>
        </p:txBody>
      </p:sp>
      <p:sp>
        <p:nvSpPr>
          <p:cNvPr id="125" name="Title 16">
            <a:extLst>
              <a:ext uri="{FF2B5EF4-FFF2-40B4-BE49-F238E27FC236}">
                <a16:creationId xmlns:a16="http://schemas.microsoft.com/office/drawing/2014/main" id="{8D8F3526-5F9D-45D3-B209-373253B67330}"/>
              </a:ext>
            </a:extLst>
          </p:cNvPr>
          <p:cNvSpPr txBox="1">
            <a:spLocks/>
          </p:cNvSpPr>
          <p:nvPr/>
        </p:nvSpPr>
        <p:spPr>
          <a:xfrm>
            <a:off x="1024697" y="5266136"/>
            <a:ext cx="3146968"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lphaLcPeriod" startAt="2"/>
              <a:defRPr/>
            </a:pPr>
            <a:r>
              <a:rPr lang="en-US" sz="1400" b="0" spc="0">
                <a:solidFill>
                  <a:srgbClr val="0078D4"/>
                </a:solidFill>
                <a:latin typeface="Segoe UI" panose="020B0502040204020203" pitchFamily="34" charset="0"/>
              </a:rPr>
              <a:t>Kubernetes log audit</a:t>
            </a:r>
          </a:p>
        </p:txBody>
      </p:sp>
      <p:grpSp>
        <p:nvGrpSpPr>
          <p:cNvPr id="4" name="Group 3" descr="scenario flow for AKS Support in Azure Security Center">
            <a:extLst>
              <a:ext uri="{FF2B5EF4-FFF2-40B4-BE49-F238E27FC236}">
                <a16:creationId xmlns:a16="http://schemas.microsoft.com/office/drawing/2014/main" id="{B60F5532-56F0-45D8-B9EB-EE0A37994DD0}"/>
              </a:ext>
            </a:extLst>
          </p:cNvPr>
          <p:cNvGrpSpPr/>
          <p:nvPr/>
        </p:nvGrpSpPr>
        <p:grpSpPr>
          <a:xfrm>
            <a:off x="5339676" y="1215325"/>
            <a:ext cx="6712462" cy="5347476"/>
            <a:chOff x="5439760" y="1151635"/>
            <a:chExt cx="6712462" cy="5347476"/>
          </a:xfrm>
        </p:grpSpPr>
        <p:cxnSp>
          <p:nvCxnSpPr>
            <p:cNvPr id="92" name="Straight Connector 91">
              <a:extLst>
                <a:ext uri="{FF2B5EF4-FFF2-40B4-BE49-F238E27FC236}">
                  <a16:creationId xmlns:a16="http://schemas.microsoft.com/office/drawing/2014/main" id="{E6D415CC-B5EE-4FD6-BD61-58224E006768}"/>
                </a:ext>
              </a:extLst>
            </p:cNvPr>
            <p:cNvCxnSpPr>
              <a:cxnSpLocks/>
              <a:endCxn id="107" idx="0"/>
            </p:cNvCxnSpPr>
            <p:nvPr/>
          </p:nvCxnSpPr>
          <p:spPr>
            <a:xfrm>
              <a:off x="9462795" y="1465391"/>
              <a:ext cx="0" cy="2054306"/>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5A3B5092-3E5B-491B-AC4A-29B0FBEE4F23}"/>
                </a:ext>
              </a:extLst>
            </p:cNvPr>
            <p:cNvSpPr/>
            <p:nvPr/>
          </p:nvSpPr>
          <p:spPr bwMode="auto">
            <a:xfrm>
              <a:off x="5492271" y="4324564"/>
              <a:ext cx="6421662" cy="2031991"/>
            </a:xfrm>
            <a:prstGeom prst="roundRect">
              <a:avLst>
                <a:gd name="adj" fmla="val 3125"/>
              </a:avLst>
            </a:prstGeom>
            <a:solidFill>
              <a:srgbClr val="FCFDFE"/>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95" name="Group 94">
              <a:extLst>
                <a:ext uri="{FF2B5EF4-FFF2-40B4-BE49-F238E27FC236}">
                  <a16:creationId xmlns:a16="http://schemas.microsoft.com/office/drawing/2014/main" id="{75C5DDD2-A1AE-461B-8A92-B58E3233B1ED}"/>
                </a:ext>
              </a:extLst>
            </p:cNvPr>
            <p:cNvGrpSpPr/>
            <p:nvPr/>
          </p:nvGrpSpPr>
          <p:grpSpPr>
            <a:xfrm>
              <a:off x="7090302" y="1932737"/>
              <a:ext cx="1053367" cy="1673462"/>
              <a:chOff x="7442467" y="2049137"/>
              <a:chExt cx="1053367" cy="1673462"/>
            </a:xfrm>
          </p:grpSpPr>
          <p:sp>
            <p:nvSpPr>
              <p:cNvPr id="96" name="Title 1">
                <a:extLst>
                  <a:ext uri="{FF2B5EF4-FFF2-40B4-BE49-F238E27FC236}">
                    <a16:creationId xmlns:a16="http://schemas.microsoft.com/office/drawing/2014/main" id="{2DA5EB7C-D2AA-4BB3-B975-C2A5B2634F98}"/>
                  </a:ext>
                </a:extLst>
              </p:cNvPr>
              <p:cNvSpPr txBox="1">
                <a:spLocks/>
              </p:cNvSpPr>
              <p:nvPr/>
            </p:nvSpPr>
            <p:spPr>
              <a:xfrm>
                <a:off x="7446241" y="2049137"/>
                <a:ext cx="815412"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Security Center</a:t>
                </a:r>
              </a:p>
            </p:txBody>
          </p:sp>
          <p:grpSp>
            <p:nvGrpSpPr>
              <p:cNvPr id="97" name="Group 96">
                <a:extLst>
                  <a:ext uri="{FF2B5EF4-FFF2-40B4-BE49-F238E27FC236}">
                    <a16:creationId xmlns:a16="http://schemas.microsoft.com/office/drawing/2014/main" id="{8CCD7495-7D2E-4304-A75A-2C93BF226BD5}"/>
                  </a:ext>
                </a:extLst>
              </p:cNvPr>
              <p:cNvGrpSpPr/>
              <p:nvPr/>
            </p:nvGrpSpPr>
            <p:grpSpPr>
              <a:xfrm>
                <a:off x="7442467" y="2663118"/>
                <a:ext cx="822960" cy="822960"/>
                <a:chOff x="7442467" y="2568961"/>
                <a:chExt cx="822960" cy="822960"/>
              </a:xfrm>
            </p:grpSpPr>
            <p:sp>
              <p:nvSpPr>
                <p:cNvPr id="101" name="Rectangle: Rounded Corners 100">
                  <a:extLst>
                    <a:ext uri="{FF2B5EF4-FFF2-40B4-BE49-F238E27FC236}">
                      <a16:creationId xmlns:a16="http://schemas.microsoft.com/office/drawing/2014/main" id="{76FBF402-1343-43F8-BDC9-DA7F3A83F7A1}"/>
                    </a:ext>
                  </a:extLst>
                </p:cNvPr>
                <p:cNvSpPr/>
                <p:nvPr/>
              </p:nvSpPr>
              <p:spPr bwMode="auto">
                <a:xfrm>
                  <a:off x="7442467" y="2568961"/>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2" name="Picture 101" descr="A picture containing drawing&#10;&#10;Description automatically generated">
                  <a:extLst>
                    <a:ext uri="{FF2B5EF4-FFF2-40B4-BE49-F238E27FC236}">
                      <a16:creationId xmlns:a16="http://schemas.microsoft.com/office/drawing/2014/main" id="{C9BCF6AF-749D-425D-B2BA-36A49135B8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7740" y="2684234"/>
                  <a:ext cx="592414" cy="592414"/>
                </a:xfrm>
                <a:prstGeom prst="rect">
                  <a:avLst/>
                </a:prstGeom>
              </p:spPr>
            </p:pic>
          </p:grpSp>
          <p:grpSp>
            <p:nvGrpSpPr>
              <p:cNvPr id="98" name="Group 97">
                <a:extLst>
                  <a:ext uri="{FF2B5EF4-FFF2-40B4-BE49-F238E27FC236}">
                    <a16:creationId xmlns:a16="http://schemas.microsoft.com/office/drawing/2014/main" id="{56B2021C-41A9-482B-9ECC-1F26CCECC8E0}"/>
                  </a:ext>
                </a:extLst>
              </p:cNvPr>
              <p:cNvGrpSpPr/>
              <p:nvPr/>
            </p:nvGrpSpPr>
            <p:grpSpPr>
              <a:xfrm>
                <a:off x="8026707" y="3253472"/>
                <a:ext cx="469127" cy="469127"/>
                <a:chOff x="8380675" y="3180522"/>
                <a:chExt cx="469127" cy="469127"/>
              </a:xfrm>
            </p:grpSpPr>
            <p:sp>
              <p:nvSpPr>
                <p:cNvPr id="99" name="Oval 98">
                  <a:extLst>
                    <a:ext uri="{FF2B5EF4-FFF2-40B4-BE49-F238E27FC236}">
                      <a16:creationId xmlns:a16="http://schemas.microsoft.com/office/drawing/2014/main" id="{5BCF65CF-CCBD-490D-8BAF-D3737FD28892}"/>
                    </a:ext>
                  </a:extLst>
                </p:cNvPr>
                <p:cNvSpPr/>
                <p:nvPr/>
              </p:nvSpPr>
              <p:spPr bwMode="auto">
                <a:xfrm>
                  <a:off x="8380675" y="3180522"/>
                  <a:ext cx="469127" cy="469127"/>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13" title="Icon of a cloud">
                  <a:extLst>
                    <a:ext uri="{FF2B5EF4-FFF2-40B4-BE49-F238E27FC236}">
                      <a16:creationId xmlns:a16="http://schemas.microsoft.com/office/drawing/2014/main" id="{E73AAECA-8AB0-41E2-8611-4278EDFC9524}"/>
                    </a:ext>
                  </a:extLst>
                </p:cNvPr>
                <p:cNvSpPr>
                  <a:spLocks noChangeAspect="1"/>
                </p:cNvSpPr>
                <p:nvPr/>
              </p:nvSpPr>
              <p:spPr bwMode="auto">
                <a:xfrm>
                  <a:off x="8461289" y="3330635"/>
                  <a:ext cx="307898" cy="16890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1E80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nvGrpSpPr>
            <p:cNvPr id="103" name="Group 102">
              <a:extLst>
                <a:ext uri="{FF2B5EF4-FFF2-40B4-BE49-F238E27FC236}">
                  <a16:creationId xmlns:a16="http://schemas.microsoft.com/office/drawing/2014/main" id="{21EEA372-733A-46E9-A1A7-2DD1F861E62C}"/>
                </a:ext>
              </a:extLst>
            </p:cNvPr>
            <p:cNvGrpSpPr/>
            <p:nvPr/>
          </p:nvGrpSpPr>
          <p:grpSpPr>
            <a:xfrm>
              <a:off x="9142755" y="2643397"/>
              <a:ext cx="640080" cy="640080"/>
              <a:chOff x="10765456" y="2154483"/>
              <a:chExt cx="640080" cy="640080"/>
            </a:xfrm>
          </p:grpSpPr>
          <p:sp>
            <p:nvSpPr>
              <p:cNvPr id="104" name="Oval 103">
                <a:extLst>
                  <a:ext uri="{FF2B5EF4-FFF2-40B4-BE49-F238E27FC236}">
                    <a16:creationId xmlns:a16="http://schemas.microsoft.com/office/drawing/2014/main" id="{618992D9-C711-4825-9FC5-8AE9325D826D}"/>
                  </a:ext>
                </a:extLst>
              </p:cNvPr>
              <p:cNvSpPr/>
              <p:nvPr/>
            </p:nvSpPr>
            <p:spPr bwMode="auto">
              <a:xfrm>
                <a:off x="10765456" y="215448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Scroll: Vertical 104">
                <a:extLst>
                  <a:ext uri="{FF2B5EF4-FFF2-40B4-BE49-F238E27FC236}">
                    <a16:creationId xmlns:a16="http://schemas.microsoft.com/office/drawing/2014/main" id="{C5078271-ACA3-46D6-ABF4-89CBC7ACA88C}"/>
                  </a:ext>
                </a:extLst>
              </p:cNvPr>
              <p:cNvSpPr/>
              <p:nvPr/>
            </p:nvSpPr>
            <p:spPr>
              <a:xfrm>
                <a:off x="10926793" y="2315820"/>
                <a:ext cx="317406" cy="317407"/>
              </a:xfrm>
              <a:prstGeom prst="verticalScroll">
                <a:avLst/>
              </a:pr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B8A04D70-FF34-4545-81F9-42E3E832E0B8}"/>
                </a:ext>
              </a:extLst>
            </p:cNvPr>
            <p:cNvGrpSpPr/>
            <p:nvPr/>
          </p:nvGrpSpPr>
          <p:grpSpPr>
            <a:xfrm>
              <a:off x="9142755" y="3519697"/>
              <a:ext cx="640080" cy="640080"/>
              <a:chOff x="10698781" y="3049833"/>
              <a:chExt cx="640080" cy="640080"/>
            </a:xfrm>
          </p:grpSpPr>
          <p:sp>
            <p:nvSpPr>
              <p:cNvPr id="107" name="Oval 106">
                <a:extLst>
                  <a:ext uri="{FF2B5EF4-FFF2-40B4-BE49-F238E27FC236}">
                    <a16:creationId xmlns:a16="http://schemas.microsoft.com/office/drawing/2014/main" id="{E79E54E6-B336-499D-A0C0-70BC3B0DCE8E}"/>
                  </a:ext>
                </a:extLst>
              </p:cNvPr>
              <p:cNvSpPr/>
              <p:nvPr/>
            </p:nvSpPr>
            <p:spPr bwMode="auto">
              <a:xfrm>
                <a:off x="10698781" y="304983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8" name="shield_3" title="Icon of a shield with an exclamation point inside">
                <a:extLst>
                  <a:ext uri="{FF2B5EF4-FFF2-40B4-BE49-F238E27FC236}">
                    <a16:creationId xmlns:a16="http://schemas.microsoft.com/office/drawing/2014/main" id="{8571009B-6BFB-4991-B6DD-BEE18D676F50}"/>
                  </a:ext>
                </a:extLst>
              </p:cNvPr>
              <p:cNvSpPr>
                <a:spLocks noChangeAspect="1" noEditPoints="1"/>
              </p:cNvSpPr>
              <p:nvPr/>
            </p:nvSpPr>
            <p:spPr bwMode="auto">
              <a:xfrm>
                <a:off x="10860749" y="3209664"/>
                <a:ext cx="316145" cy="32041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Oval 108">
              <a:extLst>
                <a:ext uri="{FF2B5EF4-FFF2-40B4-BE49-F238E27FC236}">
                  <a16:creationId xmlns:a16="http://schemas.microsoft.com/office/drawing/2014/main" id="{C1B7EB55-D6BD-40E9-B2B4-8E052E75CCF4}"/>
                </a:ext>
              </a:extLst>
            </p:cNvPr>
            <p:cNvSpPr/>
            <p:nvPr/>
          </p:nvSpPr>
          <p:spPr bwMode="auto">
            <a:xfrm>
              <a:off x="9142755" y="1767097"/>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8FDE04E3-7913-42C7-B84C-39916A58A953}"/>
                </a:ext>
              </a:extLst>
            </p:cNvPr>
            <p:cNvSpPr/>
            <p:nvPr/>
          </p:nvSpPr>
          <p:spPr>
            <a:xfrm>
              <a:off x="9818696" y="1887082"/>
              <a:ext cx="1638257" cy="400110"/>
            </a:xfrm>
            <a:prstGeom prst="rect">
              <a:avLst/>
            </a:prstGeom>
          </p:spPr>
          <p:txBody>
            <a:bodyPr wrap="square">
              <a:spAutoFit/>
            </a:bodyPr>
            <a:lstStyle/>
            <a:p>
              <a:r>
                <a:rPr lang="en-US" sz="1000">
                  <a:solidFill>
                    <a:srgbClr val="000000"/>
                  </a:solidFill>
                </a:rPr>
                <a:t>Continuous discovery of managed AKS instances</a:t>
              </a:r>
            </a:p>
          </p:txBody>
        </p:sp>
        <p:sp>
          <p:nvSpPr>
            <p:cNvPr id="112" name="Rectangle 111">
              <a:extLst>
                <a:ext uri="{FF2B5EF4-FFF2-40B4-BE49-F238E27FC236}">
                  <a16:creationId xmlns:a16="http://schemas.microsoft.com/office/drawing/2014/main" id="{5159C3C1-AAE6-4C23-829B-D0AA2F16BBB7}"/>
                </a:ext>
              </a:extLst>
            </p:cNvPr>
            <p:cNvSpPr/>
            <p:nvPr/>
          </p:nvSpPr>
          <p:spPr>
            <a:xfrm>
              <a:off x="9818697" y="2756261"/>
              <a:ext cx="1937802" cy="400110"/>
            </a:xfrm>
            <a:prstGeom prst="rect">
              <a:avLst/>
            </a:prstGeom>
          </p:spPr>
          <p:txBody>
            <a:bodyPr wrap="square">
              <a:spAutoFit/>
            </a:bodyPr>
            <a:lstStyle/>
            <a:p>
              <a:r>
                <a:rPr lang="en-US" sz="1000" dirty="0">
                  <a:solidFill>
                    <a:srgbClr val="000000"/>
                  </a:solidFill>
                </a:rPr>
                <a:t>Actionable recommendations for security best practices </a:t>
              </a:r>
            </a:p>
          </p:txBody>
        </p:sp>
        <p:sp>
          <p:nvSpPr>
            <p:cNvPr id="113" name="Rectangle 112">
              <a:extLst>
                <a:ext uri="{FF2B5EF4-FFF2-40B4-BE49-F238E27FC236}">
                  <a16:creationId xmlns:a16="http://schemas.microsoft.com/office/drawing/2014/main" id="{E9791A48-DE7E-4BB6-921D-9849167A80D4}"/>
                </a:ext>
              </a:extLst>
            </p:cNvPr>
            <p:cNvSpPr/>
            <p:nvPr/>
          </p:nvSpPr>
          <p:spPr>
            <a:xfrm>
              <a:off x="9818697" y="3552516"/>
              <a:ext cx="1685554" cy="553998"/>
            </a:xfrm>
            <a:prstGeom prst="rect">
              <a:avLst/>
            </a:prstGeom>
          </p:spPr>
          <p:txBody>
            <a:bodyPr wrap="square">
              <a:spAutoFit/>
            </a:bodyPr>
            <a:lstStyle/>
            <a:p>
              <a:r>
                <a:rPr lang="en-US" sz="1000">
                  <a:solidFill>
                    <a:srgbClr val="000000"/>
                  </a:solidFill>
                </a:rPr>
                <a:t>Detect threats across AKS nodes and clusters using advanced analytics </a:t>
              </a:r>
            </a:p>
          </p:txBody>
        </p:sp>
        <p:sp>
          <p:nvSpPr>
            <p:cNvPr id="114" name="people_4" title="Icon of a person">
              <a:extLst>
                <a:ext uri="{FF2B5EF4-FFF2-40B4-BE49-F238E27FC236}">
                  <a16:creationId xmlns:a16="http://schemas.microsoft.com/office/drawing/2014/main" id="{4190D2D5-CE82-40B5-A29D-9FB3FDB8B599}"/>
                </a:ext>
              </a:extLst>
            </p:cNvPr>
            <p:cNvSpPr>
              <a:spLocks noChangeAspect="1" noEditPoints="1"/>
            </p:cNvSpPr>
            <p:nvPr/>
          </p:nvSpPr>
          <p:spPr bwMode="auto">
            <a:xfrm>
              <a:off x="9305143" y="1151635"/>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Title 1">
              <a:extLst>
                <a:ext uri="{FF2B5EF4-FFF2-40B4-BE49-F238E27FC236}">
                  <a16:creationId xmlns:a16="http://schemas.microsoft.com/office/drawing/2014/main" id="{0089DCA1-5DCB-4D43-BCB7-A088952D5092}"/>
                </a:ext>
              </a:extLst>
            </p:cNvPr>
            <p:cNvSpPr txBox="1">
              <a:spLocks/>
            </p:cNvSpPr>
            <p:nvPr/>
          </p:nvSpPr>
          <p:spPr>
            <a:xfrm>
              <a:off x="5492271" y="4072235"/>
              <a:ext cx="195914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Kubernetes Service</a:t>
              </a:r>
            </a:p>
          </p:txBody>
        </p:sp>
        <p:cxnSp>
          <p:nvCxnSpPr>
            <p:cNvPr id="116" name="Connector: Elbow 115">
              <a:extLst>
                <a:ext uri="{FF2B5EF4-FFF2-40B4-BE49-F238E27FC236}">
                  <a16:creationId xmlns:a16="http://schemas.microsoft.com/office/drawing/2014/main" id="{5DE9C198-2613-4C14-A34F-63E596060E1E}"/>
                </a:ext>
              </a:extLst>
            </p:cNvPr>
            <p:cNvCxnSpPr>
              <a:cxnSpLocks/>
              <a:stCxn id="109" idx="2"/>
              <a:endCxn id="107" idx="2"/>
            </p:cNvCxnSpPr>
            <p:nvPr/>
          </p:nvCxnSpPr>
          <p:spPr>
            <a:xfrm rot="10800000" flipV="1">
              <a:off x="9142755" y="2087137"/>
              <a:ext cx="12700" cy="1752600"/>
            </a:xfrm>
            <a:prstGeom prst="bentConnector3">
              <a:avLst>
                <a:gd name="adj1" fmla="val 1800000"/>
              </a:avLst>
            </a:prstGeom>
            <a:ln w="12700">
              <a:solidFill>
                <a:srgbClr val="0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E6B6B4C-EE59-46A9-B3B5-3A8D693706EB}"/>
                </a:ext>
              </a:extLst>
            </p:cNvPr>
            <p:cNvCxnSpPr>
              <a:cxnSpLocks/>
              <a:stCxn id="101" idx="2"/>
            </p:cNvCxnSpPr>
            <p:nvPr/>
          </p:nvCxnSpPr>
          <p:spPr>
            <a:xfrm>
              <a:off x="7501782" y="3369678"/>
              <a:ext cx="0" cy="95293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8ECD6E4-2F5E-443F-A1AD-8E813D429BAA}"/>
                </a:ext>
              </a:extLst>
            </p:cNvPr>
            <p:cNvCxnSpPr>
              <a:cxnSpLocks/>
              <a:stCxn id="101" idx="3"/>
              <a:endCxn id="104" idx="2"/>
            </p:cNvCxnSpPr>
            <p:nvPr/>
          </p:nvCxnSpPr>
          <p:spPr>
            <a:xfrm>
              <a:off x="7913262" y="2958198"/>
              <a:ext cx="1229493" cy="523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9" name="binoculars" title="Icon of binoculars">
              <a:extLst>
                <a:ext uri="{FF2B5EF4-FFF2-40B4-BE49-F238E27FC236}">
                  <a16:creationId xmlns:a16="http://schemas.microsoft.com/office/drawing/2014/main" id="{C807BCBE-9DB8-4A44-881D-B9CB32145165}"/>
                </a:ext>
              </a:extLst>
            </p:cNvPr>
            <p:cNvSpPr>
              <a:spLocks noChangeAspect="1" noEditPoints="1"/>
            </p:cNvSpPr>
            <p:nvPr/>
          </p:nvSpPr>
          <p:spPr bwMode="auto">
            <a:xfrm>
              <a:off x="9274391" y="1913648"/>
              <a:ext cx="376808" cy="34697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Rounded Corners 119">
              <a:extLst>
                <a:ext uri="{FF2B5EF4-FFF2-40B4-BE49-F238E27FC236}">
                  <a16:creationId xmlns:a16="http://schemas.microsoft.com/office/drawing/2014/main" id="{D50FCF52-0C5A-41AE-A34F-812A2DE3260D}"/>
                </a:ext>
              </a:extLst>
            </p:cNvPr>
            <p:cNvSpPr/>
            <p:nvPr/>
          </p:nvSpPr>
          <p:spPr bwMode="auto">
            <a:xfrm>
              <a:off x="5639909" y="4713494"/>
              <a:ext cx="6131149" cy="1517556"/>
            </a:xfrm>
            <a:prstGeom prst="roundRect">
              <a:avLst>
                <a:gd name="adj" fmla="val 3125"/>
              </a:avLst>
            </a:prstGeom>
            <a:solidFill>
              <a:srgbClr val="FCFDFE"/>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54A5F0D1-5AB5-4264-A163-7B1C6F681F3A}"/>
                </a:ext>
              </a:extLst>
            </p:cNvPr>
            <p:cNvSpPr txBox="1">
              <a:spLocks/>
            </p:cNvSpPr>
            <p:nvPr/>
          </p:nvSpPr>
          <p:spPr>
            <a:xfrm>
              <a:off x="5639909" y="4461990"/>
              <a:ext cx="195914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security configuration</a:t>
              </a:r>
            </a:p>
          </p:txBody>
        </p:sp>
        <p:sp>
          <p:nvSpPr>
            <p:cNvPr id="126" name="Title 1">
              <a:extLst>
                <a:ext uri="{FF2B5EF4-FFF2-40B4-BE49-F238E27FC236}">
                  <a16:creationId xmlns:a16="http://schemas.microsoft.com/office/drawing/2014/main" id="{5A7D9D80-1C28-42C8-B525-A9F7177261BF}"/>
                </a:ext>
              </a:extLst>
            </p:cNvPr>
            <p:cNvSpPr txBox="1">
              <a:spLocks/>
            </p:cNvSpPr>
            <p:nvPr/>
          </p:nvSpPr>
          <p:spPr>
            <a:xfrm>
              <a:off x="5887738" y="5029908"/>
              <a:ext cx="815412"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27" name="Rectangle: Rounded Corners 126">
              <a:extLst>
                <a:ext uri="{FF2B5EF4-FFF2-40B4-BE49-F238E27FC236}">
                  <a16:creationId xmlns:a16="http://schemas.microsoft.com/office/drawing/2014/main" id="{B33D2AA2-7AC6-4B5D-AC6F-819F223681A5}"/>
                </a:ext>
              </a:extLst>
            </p:cNvPr>
            <p:cNvSpPr/>
            <p:nvPr/>
          </p:nvSpPr>
          <p:spPr bwMode="auto">
            <a:xfrm>
              <a:off x="5975404" y="5274557"/>
              <a:ext cx="640080" cy="64008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28" name="Group 127">
              <a:extLst>
                <a:ext uri="{FF2B5EF4-FFF2-40B4-BE49-F238E27FC236}">
                  <a16:creationId xmlns:a16="http://schemas.microsoft.com/office/drawing/2014/main" id="{3072977E-2F49-4D4C-96C9-77DCA01FFB06}"/>
                </a:ext>
              </a:extLst>
            </p:cNvPr>
            <p:cNvGrpSpPr/>
            <p:nvPr/>
          </p:nvGrpSpPr>
          <p:grpSpPr>
            <a:xfrm>
              <a:off x="6832866" y="4845769"/>
              <a:ext cx="625044" cy="1283681"/>
              <a:chOff x="6926694" y="4890013"/>
              <a:chExt cx="625044" cy="1283681"/>
            </a:xfrm>
          </p:grpSpPr>
          <p:cxnSp>
            <p:nvCxnSpPr>
              <p:cNvPr id="129" name="Straight Connector 128">
                <a:extLst>
                  <a:ext uri="{FF2B5EF4-FFF2-40B4-BE49-F238E27FC236}">
                    <a16:creationId xmlns:a16="http://schemas.microsoft.com/office/drawing/2014/main" id="{5B0C1BF5-BC82-4938-B43F-555A4546B36C}"/>
                  </a:ext>
                </a:extLst>
              </p:cNvPr>
              <p:cNvCxnSpPr>
                <a:cxnSpLocks/>
              </p:cNvCxnSpPr>
              <p:nvPr/>
            </p:nvCxnSpPr>
            <p:spPr>
              <a:xfrm>
                <a:off x="7239216" y="4890013"/>
                <a:ext cx="0" cy="1283681"/>
              </a:xfrm>
              <a:prstGeom prst="line">
                <a:avLst/>
              </a:prstGeom>
              <a:ln w="12700">
                <a:solidFill>
                  <a:srgbClr val="0F78D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6EA6B54A-39BA-48D5-A0C3-69B40A2D168A}"/>
                  </a:ext>
                </a:extLst>
              </p:cNvPr>
              <p:cNvSpPr/>
              <p:nvPr/>
            </p:nvSpPr>
            <p:spPr>
              <a:xfrm rot="16200000">
                <a:off x="6696686" y="5408743"/>
                <a:ext cx="706238" cy="246221"/>
              </a:xfrm>
              <a:prstGeom prst="rect">
                <a:avLst/>
              </a:prstGeom>
            </p:spPr>
            <p:txBody>
              <a:bodyPr wrap="square">
                <a:spAutoFit/>
              </a:bodyPr>
              <a:lstStyle/>
              <a:p>
                <a:pPr algn="ctr"/>
                <a:r>
                  <a:rPr lang="en-US" sz="1000">
                    <a:solidFill>
                      <a:srgbClr val="000000"/>
                    </a:solidFill>
                  </a:rPr>
                  <a:t>Master</a:t>
                </a:r>
              </a:p>
            </p:txBody>
          </p:sp>
          <p:sp>
            <p:nvSpPr>
              <p:cNvPr id="131" name="Rectangle 130">
                <a:extLst>
                  <a:ext uri="{FF2B5EF4-FFF2-40B4-BE49-F238E27FC236}">
                    <a16:creationId xmlns:a16="http://schemas.microsoft.com/office/drawing/2014/main" id="{B89D1775-218D-420A-89D2-386AF94C9921}"/>
                  </a:ext>
                </a:extLst>
              </p:cNvPr>
              <p:cNvSpPr/>
              <p:nvPr/>
            </p:nvSpPr>
            <p:spPr>
              <a:xfrm rot="5400000">
                <a:off x="7075509" y="5408743"/>
                <a:ext cx="706238" cy="246221"/>
              </a:xfrm>
              <a:prstGeom prst="rect">
                <a:avLst/>
              </a:prstGeom>
            </p:spPr>
            <p:txBody>
              <a:bodyPr wrap="square">
                <a:spAutoFit/>
              </a:bodyPr>
              <a:lstStyle/>
              <a:p>
                <a:pPr algn="ctr"/>
                <a:r>
                  <a:rPr lang="en-US" sz="1000">
                    <a:solidFill>
                      <a:srgbClr val="000000"/>
                    </a:solidFill>
                  </a:rPr>
                  <a:t>Workers</a:t>
                </a:r>
              </a:p>
            </p:txBody>
          </p:sp>
        </p:grpSp>
        <p:grpSp>
          <p:nvGrpSpPr>
            <p:cNvPr id="132" name="Group 131">
              <a:extLst>
                <a:ext uri="{FF2B5EF4-FFF2-40B4-BE49-F238E27FC236}">
                  <a16:creationId xmlns:a16="http://schemas.microsoft.com/office/drawing/2014/main" id="{8BD0990A-4DF5-4892-BC72-45AB026CEB63}"/>
                </a:ext>
              </a:extLst>
            </p:cNvPr>
            <p:cNvGrpSpPr/>
            <p:nvPr/>
          </p:nvGrpSpPr>
          <p:grpSpPr>
            <a:xfrm>
              <a:off x="7743261" y="4816526"/>
              <a:ext cx="1234440" cy="1243673"/>
              <a:chOff x="7802253" y="4909885"/>
              <a:chExt cx="1234440" cy="1243673"/>
            </a:xfrm>
          </p:grpSpPr>
          <p:sp>
            <p:nvSpPr>
              <p:cNvPr id="133" name="Title 1">
                <a:extLst>
                  <a:ext uri="{FF2B5EF4-FFF2-40B4-BE49-F238E27FC236}">
                    <a16:creationId xmlns:a16="http://schemas.microsoft.com/office/drawing/2014/main" id="{29335B29-24F8-4EBB-9387-8B8D3F671885}"/>
                  </a:ext>
                </a:extLst>
              </p:cNvPr>
              <p:cNvSpPr txBox="1">
                <a:spLocks/>
              </p:cNvSpPr>
              <p:nvPr/>
            </p:nvSpPr>
            <p:spPr>
              <a:xfrm>
                <a:off x="8092175" y="4909885"/>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Node1</a:t>
                </a:r>
                <a:endParaRPr sz="1200" spc="0">
                  <a:solidFill>
                    <a:srgbClr val="000000"/>
                  </a:solidFill>
                  <a:latin typeface="Segoe UI Semibold" panose="020B0702040204020203" pitchFamily="34" charset="0"/>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E7256F43-8070-45F5-B9E0-367960F7D53E}"/>
                  </a:ext>
                </a:extLst>
              </p:cNvPr>
              <p:cNvSpPr/>
              <p:nvPr/>
            </p:nvSpPr>
            <p:spPr bwMode="auto">
              <a:xfrm>
                <a:off x="7802350" y="5703189"/>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35" name="Rectangle: Rounded Corners 134">
                <a:extLst>
                  <a:ext uri="{FF2B5EF4-FFF2-40B4-BE49-F238E27FC236}">
                    <a16:creationId xmlns:a16="http://schemas.microsoft.com/office/drawing/2014/main" id="{F03855B0-D9B0-4A1F-9152-6BC38F1E2CF1}"/>
                  </a:ext>
                </a:extLst>
              </p:cNvPr>
              <p:cNvSpPr/>
              <p:nvPr/>
            </p:nvSpPr>
            <p:spPr bwMode="auto">
              <a:xfrm>
                <a:off x="7802350" y="5421862"/>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36" name="Rectangle 135">
                <a:extLst>
                  <a:ext uri="{FF2B5EF4-FFF2-40B4-BE49-F238E27FC236}">
                    <a16:creationId xmlns:a16="http://schemas.microsoft.com/office/drawing/2014/main" id="{4DD93C4C-EB16-4B5C-AA87-2136512BB676}"/>
                  </a:ext>
                </a:extLst>
              </p:cNvPr>
              <p:cNvSpPr/>
              <p:nvPr/>
            </p:nvSpPr>
            <p:spPr>
              <a:xfrm>
                <a:off x="7802253" y="5609665"/>
                <a:ext cx="1234440" cy="246221"/>
              </a:xfrm>
              <a:prstGeom prst="rect">
                <a:avLst/>
              </a:prstGeom>
            </p:spPr>
            <p:txBody>
              <a:bodyPr wrap="square">
                <a:noAutofit/>
              </a:bodyPr>
              <a:lstStyle/>
              <a:p>
                <a:pPr algn="ctr"/>
                <a:r>
                  <a:rPr lang="en-US" sz="1000">
                    <a:solidFill>
                      <a:srgbClr val="000000"/>
                    </a:solidFill>
                  </a:rPr>
                  <a:t>Container runtime</a:t>
                </a:r>
              </a:p>
            </p:txBody>
          </p:sp>
          <p:sp>
            <p:nvSpPr>
              <p:cNvPr id="137" name="Rectangle: Rounded Corners 136">
                <a:extLst>
                  <a:ext uri="{FF2B5EF4-FFF2-40B4-BE49-F238E27FC236}">
                    <a16:creationId xmlns:a16="http://schemas.microsoft.com/office/drawing/2014/main" id="{C61D0EDF-5477-41F8-B229-A190A32C4554}"/>
                  </a:ext>
                </a:extLst>
              </p:cNvPr>
              <p:cNvSpPr/>
              <p:nvPr/>
            </p:nvSpPr>
            <p:spPr bwMode="auto">
              <a:xfrm>
                <a:off x="7802350" y="5156456"/>
                <a:ext cx="1219730" cy="434448"/>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138" name="Group 137">
                <a:extLst>
                  <a:ext uri="{FF2B5EF4-FFF2-40B4-BE49-F238E27FC236}">
                    <a16:creationId xmlns:a16="http://schemas.microsoft.com/office/drawing/2014/main" id="{9FFF3E8F-325B-40FE-AD12-78E3DB17F779}"/>
                  </a:ext>
                </a:extLst>
              </p:cNvPr>
              <p:cNvGrpSpPr/>
              <p:nvPr/>
            </p:nvGrpSpPr>
            <p:grpSpPr>
              <a:xfrm>
                <a:off x="7921710" y="5264907"/>
                <a:ext cx="981010" cy="217547"/>
                <a:chOff x="7928426" y="5264907"/>
                <a:chExt cx="981010" cy="217547"/>
              </a:xfrm>
            </p:grpSpPr>
            <p:sp>
              <p:nvSpPr>
                <p:cNvPr id="140" name="Freeform: Shape 139">
                  <a:extLst>
                    <a:ext uri="{FF2B5EF4-FFF2-40B4-BE49-F238E27FC236}">
                      <a16:creationId xmlns:a16="http://schemas.microsoft.com/office/drawing/2014/main" id="{6A1DF8B4-6C97-40F9-B08C-066C7C3E32A2}"/>
                    </a:ext>
                  </a:extLst>
                </p:cNvPr>
                <p:cNvSpPr/>
                <p:nvPr/>
              </p:nvSpPr>
              <p:spPr>
                <a:xfrm>
                  <a:off x="7928426"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41" name="Freeform: Shape 140">
                  <a:extLst>
                    <a:ext uri="{FF2B5EF4-FFF2-40B4-BE49-F238E27FC236}">
                      <a16:creationId xmlns:a16="http://schemas.microsoft.com/office/drawing/2014/main" id="{36E5DD9E-61A5-43BF-BCF7-977255D55434}"/>
                    </a:ext>
                  </a:extLst>
                </p:cNvPr>
                <p:cNvSpPr/>
                <p:nvPr/>
              </p:nvSpPr>
              <p:spPr>
                <a:xfrm>
                  <a:off x="8189260"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42" name="Freeform: Shape 141">
                  <a:extLst>
                    <a:ext uri="{FF2B5EF4-FFF2-40B4-BE49-F238E27FC236}">
                      <a16:creationId xmlns:a16="http://schemas.microsoft.com/office/drawing/2014/main" id="{116797A5-74C3-4692-8DCF-2DD1EE21C8A0}"/>
                    </a:ext>
                  </a:extLst>
                </p:cNvPr>
                <p:cNvSpPr/>
                <p:nvPr/>
              </p:nvSpPr>
              <p:spPr>
                <a:xfrm>
                  <a:off x="8450094"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43" name="Freeform: Shape 142">
                  <a:extLst>
                    <a:ext uri="{FF2B5EF4-FFF2-40B4-BE49-F238E27FC236}">
                      <a16:creationId xmlns:a16="http://schemas.microsoft.com/office/drawing/2014/main" id="{37BF6F1F-A9EE-43B3-B36C-44EC6434D970}"/>
                    </a:ext>
                  </a:extLst>
                </p:cNvPr>
                <p:cNvSpPr/>
                <p:nvPr/>
              </p:nvSpPr>
              <p:spPr>
                <a:xfrm>
                  <a:off x="8710928"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sp>
            <p:nvSpPr>
              <p:cNvPr id="139" name="Rectangle 138">
                <a:extLst>
                  <a:ext uri="{FF2B5EF4-FFF2-40B4-BE49-F238E27FC236}">
                    <a16:creationId xmlns:a16="http://schemas.microsoft.com/office/drawing/2014/main" id="{E16AC165-02B0-414B-A80B-D82AEA786A73}"/>
                  </a:ext>
                </a:extLst>
              </p:cNvPr>
              <p:cNvSpPr/>
              <p:nvPr/>
            </p:nvSpPr>
            <p:spPr>
              <a:xfrm>
                <a:off x="7879843" y="5892575"/>
                <a:ext cx="1064744" cy="246221"/>
              </a:xfrm>
              <a:prstGeom prst="rect">
                <a:avLst/>
              </a:prstGeom>
            </p:spPr>
            <p:txBody>
              <a:bodyPr wrap="square">
                <a:noAutofit/>
              </a:bodyPr>
              <a:lstStyle/>
              <a:p>
                <a:pPr algn="ctr"/>
                <a:r>
                  <a:rPr lang="en-US" sz="1000">
                    <a:solidFill>
                      <a:srgbClr val="000000"/>
                    </a:solidFill>
                  </a:rPr>
                  <a:t>Security center</a:t>
                </a:r>
              </a:p>
            </p:txBody>
          </p:sp>
        </p:grpSp>
        <p:grpSp>
          <p:nvGrpSpPr>
            <p:cNvPr id="144" name="Group 143">
              <a:extLst>
                <a:ext uri="{FF2B5EF4-FFF2-40B4-BE49-F238E27FC236}">
                  <a16:creationId xmlns:a16="http://schemas.microsoft.com/office/drawing/2014/main" id="{6680E9E9-EF59-4468-9FA0-A6A341D88043}"/>
                </a:ext>
              </a:extLst>
            </p:cNvPr>
            <p:cNvGrpSpPr/>
            <p:nvPr/>
          </p:nvGrpSpPr>
          <p:grpSpPr>
            <a:xfrm>
              <a:off x="9072561" y="4816526"/>
              <a:ext cx="1234440" cy="1243673"/>
              <a:chOff x="7802253" y="4909885"/>
              <a:chExt cx="1234440" cy="1243673"/>
            </a:xfrm>
          </p:grpSpPr>
          <p:sp>
            <p:nvSpPr>
              <p:cNvPr id="145" name="Title 1">
                <a:extLst>
                  <a:ext uri="{FF2B5EF4-FFF2-40B4-BE49-F238E27FC236}">
                    <a16:creationId xmlns:a16="http://schemas.microsoft.com/office/drawing/2014/main" id="{10EFA721-52F5-4992-B125-57DB15AF42E5}"/>
                  </a:ext>
                </a:extLst>
              </p:cNvPr>
              <p:cNvSpPr txBox="1">
                <a:spLocks/>
              </p:cNvSpPr>
              <p:nvPr/>
            </p:nvSpPr>
            <p:spPr>
              <a:xfrm>
                <a:off x="8092175" y="4909885"/>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Node2</a:t>
                </a:r>
                <a:endParaRPr sz="1200" spc="0">
                  <a:solidFill>
                    <a:srgbClr val="000000"/>
                  </a:solidFill>
                  <a:latin typeface="Segoe UI Semibold" panose="020B0702040204020203" pitchFamily="34" charset="0"/>
                  <a:cs typeface="Segoe UI Semibold" panose="020B0702040204020203" pitchFamily="34" charset="0"/>
                </a:endParaRPr>
              </a:p>
            </p:txBody>
          </p:sp>
          <p:sp>
            <p:nvSpPr>
              <p:cNvPr id="146" name="Rectangle: Rounded Corners 145">
                <a:extLst>
                  <a:ext uri="{FF2B5EF4-FFF2-40B4-BE49-F238E27FC236}">
                    <a16:creationId xmlns:a16="http://schemas.microsoft.com/office/drawing/2014/main" id="{6A97C7C0-66FE-461B-A448-372A77DF5360}"/>
                  </a:ext>
                </a:extLst>
              </p:cNvPr>
              <p:cNvSpPr/>
              <p:nvPr/>
            </p:nvSpPr>
            <p:spPr bwMode="auto">
              <a:xfrm>
                <a:off x="7802350" y="5703189"/>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47" name="Rectangle: Rounded Corners 146">
                <a:extLst>
                  <a:ext uri="{FF2B5EF4-FFF2-40B4-BE49-F238E27FC236}">
                    <a16:creationId xmlns:a16="http://schemas.microsoft.com/office/drawing/2014/main" id="{20E7DA5F-F20D-45F9-8903-FECB00ECF077}"/>
                  </a:ext>
                </a:extLst>
              </p:cNvPr>
              <p:cNvSpPr/>
              <p:nvPr/>
            </p:nvSpPr>
            <p:spPr bwMode="auto">
              <a:xfrm>
                <a:off x="7802350" y="5421862"/>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48" name="Rectangle 147">
                <a:extLst>
                  <a:ext uri="{FF2B5EF4-FFF2-40B4-BE49-F238E27FC236}">
                    <a16:creationId xmlns:a16="http://schemas.microsoft.com/office/drawing/2014/main" id="{AA35596A-2F17-4642-98A0-BD0A28AC2DE6}"/>
                  </a:ext>
                </a:extLst>
              </p:cNvPr>
              <p:cNvSpPr/>
              <p:nvPr/>
            </p:nvSpPr>
            <p:spPr>
              <a:xfrm>
                <a:off x="7802253" y="5609665"/>
                <a:ext cx="1234440" cy="246221"/>
              </a:xfrm>
              <a:prstGeom prst="rect">
                <a:avLst/>
              </a:prstGeom>
            </p:spPr>
            <p:txBody>
              <a:bodyPr wrap="square">
                <a:noAutofit/>
              </a:bodyPr>
              <a:lstStyle/>
              <a:p>
                <a:pPr algn="ctr"/>
                <a:r>
                  <a:rPr lang="en-US" sz="1000">
                    <a:solidFill>
                      <a:srgbClr val="000000"/>
                    </a:solidFill>
                  </a:rPr>
                  <a:t>Container runtime</a:t>
                </a:r>
              </a:p>
            </p:txBody>
          </p:sp>
          <p:sp>
            <p:nvSpPr>
              <p:cNvPr id="149" name="Rectangle: Rounded Corners 148">
                <a:extLst>
                  <a:ext uri="{FF2B5EF4-FFF2-40B4-BE49-F238E27FC236}">
                    <a16:creationId xmlns:a16="http://schemas.microsoft.com/office/drawing/2014/main" id="{A0349C9E-C49A-4A55-BB2A-994B9A6FEFF3}"/>
                  </a:ext>
                </a:extLst>
              </p:cNvPr>
              <p:cNvSpPr/>
              <p:nvPr/>
            </p:nvSpPr>
            <p:spPr bwMode="auto">
              <a:xfrm>
                <a:off x="7802350" y="5156456"/>
                <a:ext cx="1219730" cy="434448"/>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150" name="Group 149">
                <a:extLst>
                  <a:ext uri="{FF2B5EF4-FFF2-40B4-BE49-F238E27FC236}">
                    <a16:creationId xmlns:a16="http://schemas.microsoft.com/office/drawing/2014/main" id="{57DE85A7-46DB-494E-AC39-C7AC8FBE7714}"/>
                  </a:ext>
                </a:extLst>
              </p:cNvPr>
              <p:cNvGrpSpPr/>
              <p:nvPr/>
            </p:nvGrpSpPr>
            <p:grpSpPr>
              <a:xfrm>
                <a:off x="7921710" y="5264907"/>
                <a:ext cx="981010" cy="217547"/>
                <a:chOff x="7928426" y="5264907"/>
                <a:chExt cx="981010" cy="217547"/>
              </a:xfrm>
            </p:grpSpPr>
            <p:sp>
              <p:nvSpPr>
                <p:cNvPr id="152" name="Freeform: Shape 151">
                  <a:extLst>
                    <a:ext uri="{FF2B5EF4-FFF2-40B4-BE49-F238E27FC236}">
                      <a16:creationId xmlns:a16="http://schemas.microsoft.com/office/drawing/2014/main" id="{5CF00B88-5A56-43D2-AC72-35EC5B5302B0}"/>
                    </a:ext>
                  </a:extLst>
                </p:cNvPr>
                <p:cNvSpPr/>
                <p:nvPr/>
              </p:nvSpPr>
              <p:spPr>
                <a:xfrm>
                  <a:off x="7928426"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53" name="Freeform: Shape 152">
                  <a:extLst>
                    <a:ext uri="{FF2B5EF4-FFF2-40B4-BE49-F238E27FC236}">
                      <a16:creationId xmlns:a16="http://schemas.microsoft.com/office/drawing/2014/main" id="{E86775D9-0179-4ABB-8140-EDE18D2E62E5}"/>
                    </a:ext>
                  </a:extLst>
                </p:cNvPr>
                <p:cNvSpPr/>
                <p:nvPr/>
              </p:nvSpPr>
              <p:spPr>
                <a:xfrm>
                  <a:off x="8189260"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54" name="Freeform: Shape 153">
                  <a:extLst>
                    <a:ext uri="{FF2B5EF4-FFF2-40B4-BE49-F238E27FC236}">
                      <a16:creationId xmlns:a16="http://schemas.microsoft.com/office/drawing/2014/main" id="{03C6C5FD-3176-4C03-979D-F01203C63440}"/>
                    </a:ext>
                  </a:extLst>
                </p:cNvPr>
                <p:cNvSpPr/>
                <p:nvPr/>
              </p:nvSpPr>
              <p:spPr>
                <a:xfrm>
                  <a:off x="8450094"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55" name="Freeform: Shape 154">
                  <a:extLst>
                    <a:ext uri="{FF2B5EF4-FFF2-40B4-BE49-F238E27FC236}">
                      <a16:creationId xmlns:a16="http://schemas.microsoft.com/office/drawing/2014/main" id="{0232664B-CC1B-4D3C-A4DA-D7AB2F84AF70}"/>
                    </a:ext>
                  </a:extLst>
                </p:cNvPr>
                <p:cNvSpPr/>
                <p:nvPr/>
              </p:nvSpPr>
              <p:spPr>
                <a:xfrm>
                  <a:off x="8710928"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sp>
            <p:nvSpPr>
              <p:cNvPr id="151" name="Rectangle 150">
                <a:extLst>
                  <a:ext uri="{FF2B5EF4-FFF2-40B4-BE49-F238E27FC236}">
                    <a16:creationId xmlns:a16="http://schemas.microsoft.com/office/drawing/2014/main" id="{ED5BB45C-FE49-42E9-90D0-763818C960E6}"/>
                  </a:ext>
                </a:extLst>
              </p:cNvPr>
              <p:cNvSpPr/>
              <p:nvPr/>
            </p:nvSpPr>
            <p:spPr>
              <a:xfrm>
                <a:off x="7879843" y="5892575"/>
                <a:ext cx="1064744" cy="246221"/>
              </a:xfrm>
              <a:prstGeom prst="rect">
                <a:avLst/>
              </a:prstGeom>
            </p:spPr>
            <p:txBody>
              <a:bodyPr wrap="square">
                <a:noAutofit/>
              </a:bodyPr>
              <a:lstStyle/>
              <a:p>
                <a:pPr algn="ctr"/>
                <a:r>
                  <a:rPr lang="en-US" sz="1000">
                    <a:solidFill>
                      <a:srgbClr val="000000"/>
                    </a:solidFill>
                  </a:rPr>
                  <a:t>Security center</a:t>
                </a:r>
              </a:p>
            </p:txBody>
          </p:sp>
        </p:grpSp>
        <p:grpSp>
          <p:nvGrpSpPr>
            <p:cNvPr id="156" name="Group 155">
              <a:extLst>
                <a:ext uri="{FF2B5EF4-FFF2-40B4-BE49-F238E27FC236}">
                  <a16:creationId xmlns:a16="http://schemas.microsoft.com/office/drawing/2014/main" id="{EA5FE283-B967-4123-8188-9DBFAB9E1F7F}"/>
                </a:ext>
              </a:extLst>
            </p:cNvPr>
            <p:cNvGrpSpPr/>
            <p:nvPr/>
          </p:nvGrpSpPr>
          <p:grpSpPr>
            <a:xfrm>
              <a:off x="10401861" y="4816526"/>
              <a:ext cx="1234440" cy="1243673"/>
              <a:chOff x="7802253" y="4909885"/>
              <a:chExt cx="1234440" cy="1243673"/>
            </a:xfrm>
          </p:grpSpPr>
          <p:sp>
            <p:nvSpPr>
              <p:cNvPr id="157" name="Title 1">
                <a:extLst>
                  <a:ext uri="{FF2B5EF4-FFF2-40B4-BE49-F238E27FC236}">
                    <a16:creationId xmlns:a16="http://schemas.microsoft.com/office/drawing/2014/main" id="{32E64A47-4F1C-441A-B35D-177AA56DA456}"/>
                  </a:ext>
                </a:extLst>
              </p:cNvPr>
              <p:cNvSpPr txBox="1">
                <a:spLocks/>
              </p:cNvSpPr>
              <p:nvPr/>
            </p:nvSpPr>
            <p:spPr>
              <a:xfrm>
                <a:off x="8092175" y="4909885"/>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a:solidFill>
                      <a:srgbClr val="000000"/>
                    </a:solidFill>
                    <a:latin typeface="Segoe UI Semibold" panose="020B0702040204020203" pitchFamily="34" charset="0"/>
                    <a:cs typeface="Segoe UI Semibold" panose="020B0702040204020203" pitchFamily="34" charset="0"/>
                  </a:rPr>
                  <a:t>Node3</a:t>
                </a:r>
                <a:endParaRPr sz="1200" spc="0">
                  <a:solidFill>
                    <a:srgbClr val="000000"/>
                  </a:solidFill>
                  <a:latin typeface="Segoe UI Semibold" panose="020B0702040204020203" pitchFamily="34" charset="0"/>
                  <a:cs typeface="Segoe UI Semibold" panose="020B0702040204020203" pitchFamily="34" charset="0"/>
                </a:endParaRPr>
              </a:p>
            </p:txBody>
          </p:sp>
          <p:sp>
            <p:nvSpPr>
              <p:cNvPr id="158" name="Rectangle: Rounded Corners 157">
                <a:extLst>
                  <a:ext uri="{FF2B5EF4-FFF2-40B4-BE49-F238E27FC236}">
                    <a16:creationId xmlns:a16="http://schemas.microsoft.com/office/drawing/2014/main" id="{678975A3-4806-4078-B449-8648623AFA2C}"/>
                  </a:ext>
                </a:extLst>
              </p:cNvPr>
              <p:cNvSpPr/>
              <p:nvPr/>
            </p:nvSpPr>
            <p:spPr bwMode="auto">
              <a:xfrm>
                <a:off x="7802350" y="5703189"/>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59" name="Rectangle: Rounded Corners 158">
                <a:extLst>
                  <a:ext uri="{FF2B5EF4-FFF2-40B4-BE49-F238E27FC236}">
                    <a16:creationId xmlns:a16="http://schemas.microsoft.com/office/drawing/2014/main" id="{02427F48-C4DA-4E6C-8FB7-AEA11CD07ABC}"/>
                  </a:ext>
                </a:extLst>
              </p:cNvPr>
              <p:cNvSpPr/>
              <p:nvPr/>
            </p:nvSpPr>
            <p:spPr bwMode="auto">
              <a:xfrm>
                <a:off x="7802350" y="5421862"/>
                <a:ext cx="1219730" cy="450369"/>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sp>
            <p:nvSpPr>
              <p:cNvPr id="160" name="Rectangle 159">
                <a:extLst>
                  <a:ext uri="{FF2B5EF4-FFF2-40B4-BE49-F238E27FC236}">
                    <a16:creationId xmlns:a16="http://schemas.microsoft.com/office/drawing/2014/main" id="{20FC7C20-035F-4563-BBB8-C586750144DA}"/>
                  </a:ext>
                </a:extLst>
              </p:cNvPr>
              <p:cNvSpPr/>
              <p:nvPr/>
            </p:nvSpPr>
            <p:spPr>
              <a:xfrm>
                <a:off x="7802253" y="5609665"/>
                <a:ext cx="1234440" cy="246221"/>
              </a:xfrm>
              <a:prstGeom prst="rect">
                <a:avLst/>
              </a:prstGeom>
            </p:spPr>
            <p:txBody>
              <a:bodyPr wrap="square">
                <a:noAutofit/>
              </a:bodyPr>
              <a:lstStyle/>
              <a:p>
                <a:pPr algn="ctr"/>
                <a:r>
                  <a:rPr lang="en-US" sz="1000">
                    <a:solidFill>
                      <a:srgbClr val="000000"/>
                    </a:solidFill>
                  </a:rPr>
                  <a:t>Container runtime</a:t>
                </a:r>
              </a:p>
            </p:txBody>
          </p:sp>
          <p:sp>
            <p:nvSpPr>
              <p:cNvPr id="161" name="Rectangle: Rounded Corners 160">
                <a:extLst>
                  <a:ext uri="{FF2B5EF4-FFF2-40B4-BE49-F238E27FC236}">
                    <a16:creationId xmlns:a16="http://schemas.microsoft.com/office/drawing/2014/main" id="{0EECCBC3-1E90-4340-857C-AA13EF093D47}"/>
                  </a:ext>
                </a:extLst>
              </p:cNvPr>
              <p:cNvSpPr/>
              <p:nvPr/>
            </p:nvSpPr>
            <p:spPr bwMode="auto">
              <a:xfrm>
                <a:off x="7802350" y="5156456"/>
                <a:ext cx="1219730" cy="434448"/>
              </a:xfrm>
              <a:prstGeom prst="roundRect">
                <a:avLst>
                  <a:gd name="adj" fmla="val 3125"/>
                </a:avLst>
              </a:prstGeom>
              <a:solidFill>
                <a:srgbClr val="FCFDFE"/>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Segoe UI" pitchFamily="34" charset="0"/>
                </a:endParaRPr>
              </a:p>
            </p:txBody>
          </p:sp>
          <p:grpSp>
            <p:nvGrpSpPr>
              <p:cNvPr id="162" name="Group 161">
                <a:extLst>
                  <a:ext uri="{FF2B5EF4-FFF2-40B4-BE49-F238E27FC236}">
                    <a16:creationId xmlns:a16="http://schemas.microsoft.com/office/drawing/2014/main" id="{D1D8AD67-1FEA-4698-BACA-F15E81362C76}"/>
                  </a:ext>
                </a:extLst>
              </p:cNvPr>
              <p:cNvGrpSpPr/>
              <p:nvPr/>
            </p:nvGrpSpPr>
            <p:grpSpPr>
              <a:xfrm>
                <a:off x="7921710" y="5264907"/>
                <a:ext cx="981010" cy="217547"/>
                <a:chOff x="7928426" y="5264907"/>
                <a:chExt cx="981010" cy="217547"/>
              </a:xfrm>
            </p:grpSpPr>
            <p:sp>
              <p:nvSpPr>
                <p:cNvPr id="164" name="Freeform: Shape 163">
                  <a:extLst>
                    <a:ext uri="{FF2B5EF4-FFF2-40B4-BE49-F238E27FC236}">
                      <a16:creationId xmlns:a16="http://schemas.microsoft.com/office/drawing/2014/main" id="{94BC31CC-ECCE-4B8B-B8D2-3403607EF947}"/>
                    </a:ext>
                  </a:extLst>
                </p:cNvPr>
                <p:cNvSpPr/>
                <p:nvPr/>
              </p:nvSpPr>
              <p:spPr>
                <a:xfrm>
                  <a:off x="7928426"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65" name="Freeform: Shape 164">
                  <a:extLst>
                    <a:ext uri="{FF2B5EF4-FFF2-40B4-BE49-F238E27FC236}">
                      <a16:creationId xmlns:a16="http://schemas.microsoft.com/office/drawing/2014/main" id="{B254E77E-A4FA-42A9-B938-F4666146FEDE}"/>
                    </a:ext>
                  </a:extLst>
                </p:cNvPr>
                <p:cNvSpPr/>
                <p:nvPr/>
              </p:nvSpPr>
              <p:spPr>
                <a:xfrm>
                  <a:off x="8189260"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66" name="Freeform: Shape 165">
                  <a:extLst>
                    <a:ext uri="{FF2B5EF4-FFF2-40B4-BE49-F238E27FC236}">
                      <a16:creationId xmlns:a16="http://schemas.microsoft.com/office/drawing/2014/main" id="{050D10F8-040B-451C-B0D2-00E19BE086F3}"/>
                    </a:ext>
                  </a:extLst>
                </p:cNvPr>
                <p:cNvSpPr/>
                <p:nvPr/>
              </p:nvSpPr>
              <p:spPr>
                <a:xfrm>
                  <a:off x="8450094"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sp>
              <p:nvSpPr>
                <p:cNvPr id="167" name="Freeform: Shape 166">
                  <a:extLst>
                    <a:ext uri="{FF2B5EF4-FFF2-40B4-BE49-F238E27FC236}">
                      <a16:creationId xmlns:a16="http://schemas.microsoft.com/office/drawing/2014/main" id="{A62F9D16-4D08-4AB6-816E-D2CDC1945395}"/>
                    </a:ext>
                  </a:extLst>
                </p:cNvPr>
                <p:cNvSpPr/>
                <p:nvPr/>
              </p:nvSpPr>
              <p:spPr>
                <a:xfrm>
                  <a:off x="8710928" y="5264907"/>
                  <a:ext cx="198508" cy="21754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defRPr/>
                  </a:pPr>
                  <a:endParaRPr lang="en-US" sz="1765">
                    <a:solidFill>
                      <a:srgbClr val="FFFFFF"/>
                    </a:solidFill>
                    <a:latin typeface="Segoe UI"/>
                  </a:endParaRPr>
                </a:p>
              </p:txBody>
            </p:sp>
          </p:grpSp>
          <p:sp>
            <p:nvSpPr>
              <p:cNvPr id="163" name="Rectangle 162">
                <a:extLst>
                  <a:ext uri="{FF2B5EF4-FFF2-40B4-BE49-F238E27FC236}">
                    <a16:creationId xmlns:a16="http://schemas.microsoft.com/office/drawing/2014/main" id="{B760DC06-1D89-44BE-B963-7569D0131B06}"/>
                  </a:ext>
                </a:extLst>
              </p:cNvPr>
              <p:cNvSpPr/>
              <p:nvPr/>
            </p:nvSpPr>
            <p:spPr>
              <a:xfrm>
                <a:off x="7879843" y="5892575"/>
                <a:ext cx="1064744" cy="246221"/>
              </a:xfrm>
              <a:prstGeom prst="rect">
                <a:avLst/>
              </a:prstGeom>
            </p:spPr>
            <p:txBody>
              <a:bodyPr wrap="square">
                <a:noAutofit/>
              </a:bodyPr>
              <a:lstStyle/>
              <a:p>
                <a:pPr algn="ctr"/>
                <a:r>
                  <a:rPr lang="en-US" sz="1000">
                    <a:solidFill>
                      <a:srgbClr val="000000"/>
                    </a:solidFill>
                  </a:rPr>
                  <a:t>Security center</a:t>
                </a:r>
              </a:p>
            </p:txBody>
          </p:sp>
        </p:grpSp>
        <p:cxnSp>
          <p:nvCxnSpPr>
            <p:cNvPr id="168" name="Connector: Elbow 167">
              <a:extLst>
                <a:ext uri="{FF2B5EF4-FFF2-40B4-BE49-F238E27FC236}">
                  <a16:creationId xmlns:a16="http://schemas.microsoft.com/office/drawing/2014/main" id="{F9A43113-CE28-4146-B396-2F879D80CB9E}"/>
                </a:ext>
              </a:extLst>
            </p:cNvPr>
            <p:cNvCxnSpPr>
              <a:cxnSpLocks/>
              <a:stCxn id="101" idx="1"/>
              <a:endCxn id="127" idx="1"/>
            </p:cNvCxnSpPr>
            <p:nvPr/>
          </p:nvCxnSpPr>
          <p:spPr>
            <a:xfrm rot="10800000" flipV="1">
              <a:off x="5993022" y="3125715"/>
              <a:ext cx="1097280" cy="2468880"/>
            </a:xfrm>
            <a:prstGeom prst="bentConnector3">
              <a:avLst>
                <a:gd name="adj1" fmla="val 162582"/>
              </a:avLst>
            </a:prstGeom>
            <a:ln w="12700">
              <a:solidFill>
                <a:srgbClr val="00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Connector: Elbow 168">
              <a:extLst>
                <a:ext uri="{FF2B5EF4-FFF2-40B4-BE49-F238E27FC236}">
                  <a16:creationId xmlns:a16="http://schemas.microsoft.com/office/drawing/2014/main" id="{8138208B-5A7E-4B8E-BA33-979B392E3BFE}"/>
                </a:ext>
              </a:extLst>
            </p:cNvPr>
            <p:cNvCxnSpPr>
              <a:cxnSpLocks/>
              <a:stCxn id="101" idx="1"/>
              <a:endCxn id="163" idx="2"/>
            </p:cNvCxnSpPr>
            <p:nvPr/>
          </p:nvCxnSpPr>
          <p:spPr>
            <a:xfrm rot="10800000" flipH="1" flipV="1">
              <a:off x="7079902" y="2753596"/>
              <a:ext cx="3931920" cy="3291840"/>
            </a:xfrm>
            <a:prstGeom prst="bentConnector4">
              <a:avLst>
                <a:gd name="adj1" fmla="val -51450"/>
                <a:gd name="adj2" fmla="val 113664"/>
              </a:avLst>
            </a:prstGeom>
            <a:ln w="12700">
              <a:solidFill>
                <a:srgbClr val="00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187D8C8D-DF22-43E9-97B7-BE420BFEC28E}"/>
                </a:ext>
              </a:extLst>
            </p:cNvPr>
            <p:cNvCxnSpPr/>
            <p:nvPr/>
          </p:nvCxnSpPr>
          <p:spPr>
            <a:xfrm>
              <a:off x="8353223" y="6060199"/>
              <a:ext cx="0" cy="438912"/>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B285372-6398-4AD7-AF1D-E0AD1CE185C1}"/>
                </a:ext>
              </a:extLst>
            </p:cNvPr>
            <p:cNvCxnSpPr/>
            <p:nvPr/>
          </p:nvCxnSpPr>
          <p:spPr>
            <a:xfrm>
              <a:off x="9689781" y="6060199"/>
              <a:ext cx="0" cy="438912"/>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2" name="server" title="Icon of a server tower">
              <a:extLst>
                <a:ext uri="{FF2B5EF4-FFF2-40B4-BE49-F238E27FC236}">
                  <a16:creationId xmlns:a16="http://schemas.microsoft.com/office/drawing/2014/main" id="{A0BB9695-A72C-436F-8E8A-9E9EFE17532B}"/>
                </a:ext>
              </a:extLst>
            </p:cNvPr>
            <p:cNvSpPr>
              <a:spLocks noChangeAspect="1" noEditPoints="1"/>
            </p:cNvSpPr>
            <p:nvPr/>
          </p:nvSpPr>
          <p:spPr bwMode="auto">
            <a:xfrm>
              <a:off x="6178221" y="5371947"/>
              <a:ext cx="234446" cy="44530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173" name="Group 172">
              <a:extLst>
                <a:ext uri="{FF2B5EF4-FFF2-40B4-BE49-F238E27FC236}">
                  <a16:creationId xmlns:a16="http://schemas.microsoft.com/office/drawing/2014/main" id="{57901A90-7925-4B21-A5C9-A8B433B6344D}"/>
                </a:ext>
              </a:extLst>
            </p:cNvPr>
            <p:cNvGrpSpPr/>
            <p:nvPr/>
          </p:nvGrpSpPr>
          <p:grpSpPr>
            <a:xfrm>
              <a:off x="11683095" y="4086107"/>
              <a:ext cx="469127" cy="469127"/>
              <a:chOff x="7885934" y="3333716"/>
              <a:chExt cx="469127" cy="469127"/>
            </a:xfrm>
          </p:grpSpPr>
          <p:sp>
            <p:nvSpPr>
              <p:cNvPr id="174" name="Oval 173">
                <a:extLst>
                  <a:ext uri="{FF2B5EF4-FFF2-40B4-BE49-F238E27FC236}">
                    <a16:creationId xmlns:a16="http://schemas.microsoft.com/office/drawing/2014/main" id="{1DEBED5E-05B9-4F58-BE9B-C692D3C326C8}"/>
                  </a:ext>
                </a:extLst>
              </p:cNvPr>
              <p:cNvSpPr/>
              <p:nvPr/>
            </p:nvSpPr>
            <p:spPr bwMode="auto">
              <a:xfrm>
                <a:off x="7885934" y="3333716"/>
                <a:ext cx="469127" cy="469127"/>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5" name="Freeform 13" title="Icon of a cloud">
                <a:extLst>
                  <a:ext uri="{FF2B5EF4-FFF2-40B4-BE49-F238E27FC236}">
                    <a16:creationId xmlns:a16="http://schemas.microsoft.com/office/drawing/2014/main" id="{B297E135-5BB3-44A7-8652-798A55F33C44}"/>
                  </a:ext>
                </a:extLst>
              </p:cNvPr>
              <p:cNvSpPr>
                <a:spLocks noChangeAspect="1"/>
              </p:cNvSpPr>
              <p:nvPr/>
            </p:nvSpPr>
            <p:spPr bwMode="auto">
              <a:xfrm>
                <a:off x="7966548" y="3483829"/>
                <a:ext cx="307898" cy="16890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1E80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76" name="Group 175">
              <a:extLst>
                <a:ext uri="{FF2B5EF4-FFF2-40B4-BE49-F238E27FC236}">
                  <a16:creationId xmlns:a16="http://schemas.microsoft.com/office/drawing/2014/main" id="{2229449D-C58A-4084-8A1B-01E07FF60457}"/>
                </a:ext>
              </a:extLst>
            </p:cNvPr>
            <p:cNvGrpSpPr/>
            <p:nvPr/>
          </p:nvGrpSpPr>
          <p:grpSpPr>
            <a:xfrm>
              <a:off x="9810484" y="4415654"/>
              <a:ext cx="200333" cy="200333"/>
              <a:chOff x="6629313" y="1392067"/>
              <a:chExt cx="469127" cy="469127"/>
            </a:xfrm>
          </p:grpSpPr>
          <p:sp>
            <p:nvSpPr>
              <p:cNvPr id="177" name="Oval 176">
                <a:extLst>
                  <a:ext uri="{FF2B5EF4-FFF2-40B4-BE49-F238E27FC236}">
                    <a16:creationId xmlns:a16="http://schemas.microsoft.com/office/drawing/2014/main" id="{BDEE2CF8-720B-4067-8651-D26C829D4F23}"/>
                  </a:ext>
                </a:extLst>
              </p:cNvPr>
              <p:cNvSpPr/>
              <p:nvPr/>
            </p:nvSpPr>
            <p:spPr bwMode="auto">
              <a:xfrm>
                <a:off x="6629313" y="1392067"/>
                <a:ext cx="469127" cy="469127"/>
              </a:xfrm>
              <a:prstGeom prst="ellipse">
                <a:avLst/>
              </a:prstGeom>
              <a:solidFill>
                <a:srgbClr val="E5F7ED"/>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8" name="Picture 177">
                <a:extLst>
                  <a:ext uri="{FF2B5EF4-FFF2-40B4-BE49-F238E27FC236}">
                    <a16:creationId xmlns:a16="http://schemas.microsoft.com/office/drawing/2014/main" id="{70614D78-C628-4B23-AE14-2887FE364C4C}"/>
                  </a:ext>
                </a:extLst>
              </p:cNvPr>
              <p:cNvPicPr>
                <a:picLocks noChangeAspect="1"/>
              </p:cNvPicPr>
              <p:nvPr/>
            </p:nvPicPr>
            <p:blipFill rotWithShape="1">
              <a:blip r:embed="rId4"/>
              <a:srcRect l="24796" t="19470" r="25208" b="36624"/>
              <a:stretch/>
            </p:blipFill>
            <p:spPr>
              <a:xfrm>
                <a:off x="6717213" y="1487527"/>
                <a:ext cx="293327" cy="278207"/>
              </a:xfrm>
              <a:prstGeom prst="rect">
                <a:avLst/>
              </a:prstGeom>
            </p:spPr>
          </p:pic>
        </p:grpSp>
        <p:sp>
          <p:nvSpPr>
            <p:cNvPr id="179" name="Title 1">
              <a:extLst>
                <a:ext uri="{FF2B5EF4-FFF2-40B4-BE49-F238E27FC236}">
                  <a16:creationId xmlns:a16="http://schemas.microsoft.com/office/drawing/2014/main" id="{988432BC-F778-4AFB-BEE5-EB655F04AD49}"/>
                </a:ext>
              </a:extLst>
            </p:cNvPr>
            <p:cNvSpPr txBox="1">
              <a:spLocks/>
            </p:cNvSpPr>
            <p:nvPr/>
          </p:nvSpPr>
          <p:spPr>
            <a:xfrm>
              <a:off x="10085341" y="4437337"/>
              <a:ext cx="1562697"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i="1" spc="0">
                  <a:solidFill>
                    <a:srgbClr val="00B050"/>
                  </a:solidFill>
                  <a:latin typeface="Segoe UI" panose="020B0502040204020203" pitchFamily="34" charset="0"/>
                </a:rPr>
                <a:t>Verified by Security Center</a:t>
              </a:r>
              <a:endParaRPr sz="1000" i="1" spc="0">
                <a:solidFill>
                  <a:srgbClr val="00B050"/>
                </a:solidFill>
                <a:latin typeface="Segoe UI" panose="020B0502040204020203" pitchFamily="34" charset="0"/>
              </a:endParaRPr>
            </a:p>
          </p:txBody>
        </p:sp>
        <p:sp>
          <p:nvSpPr>
            <p:cNvPr id="180" name="Rectangle 179">
              <a:extLst>
                <a:ext uri="{FF2B5EF4-FFF2-40B4-BE49-F238E27FC236}">
                  <a16:creationId xmlns:a16="http://schemas.microsoft.com/office/drawing/2014/main" id="{71E3DC62-109D-458A-82A2-521A3DF2440E}"/>
                </a:ext>
              </a:extLst>
            </p:cNvPr>
            <p:cNvSpPr/>
            <p:nvPr/>
          </p:nvSpPr>
          <p:spPr>
            <a:xfrm>
              <a:off x="5439760" y="3189580"/>
              <a:ext cx="1473652" cy="247495"/>
            </a:xfrm>
            <a:prstGeom prst="rect">
              <a:avLst/>
            </a:prstGeom>
          </p:spPr>
          <p:txBody>
            <a:bodyPr wrap="square">
              <a:spAutoFit/>
            </a:bodyPr>
            <a:lstStyle/>
            <a:p>
              <a:pPr algn="ctr"/>
              <a:r>
                <a:rPr lang="en-US" sz="1000">
                  <a:solidFill>
                    <a:srgbClr val="000000"/>
                  </a:solidFill>
                </a:rPr>
                <a:t>Audit log</a:t>
              </a:r>
            </a:p>
          </p:txBody>
        </p:sp>
        <p:sp>
          <p:nvSpPr>
            <p:cNvPr id="181" name="Rectangle 180">
              <a:extLst>
                <a:ext uri="{FF2B5EF4-FFF2-40B4-BE49-F238E27FC236}">
                  <a16:creationId xmlns:a16="http://schemas.microsoft.com/office/drawing/2014/main" id="{430A8322-E628-4561-A3D5-5A6A5E3846CF}"/>
                </a:ext>
              </a:extLst>
            </p:cNvPr>
            <p:cNvSpPr/>
            <p:nvPr/>
          </p:nvSpPr>
          <p:spPr>
            <a:xfrm>
              <a:off x="5439760" y="2453006"/>
              <a:ext cx="1473652" cy="247495"/>
            </a:xfrm>
            <a:prstGeom prst="rect">
              <a:avLst/>
            </a:prstGeom>
          </p:spPr>
          <p:txBody>
            <a:bodyPr wrap="square">
              <a:spAutoFit/>
            </a:bodyPr>
            <a:lstStyle/>
            <a:p>
              <a:pPr algn="ctr"/>
              <a:r>
                <a:rPr lang="en-US" sz="1000">
                  <a:solidFill>
                    <a:srgbClr val="000000"/>
                  </a:solidFill>
                </a:rPr>
                <a:t>Raw security events</a:t>
              </a:r>
            </a:p>
          </p:txBody>
        </p:sp>
        <p:sp>
          <p:nvSpPr>
            <p:cNvPr id="182" name="Flowchart: Connector 181">
              <a:extLst>
                <a:ext uri="{FF2B5EF4-FFF2-40B4-BE49-F238E27FC236}">
                  <a16:creationId xmlns:a16="http://schemas.microsoft.com/office/drawing/2014/main" id="{B1D5925F-4EFC-4D6E-8E57-F3DEF124D0D6}"/>
                </a:ext>
              </a:extLst>
            </p:cNvPr>
            <p:cNvSpPr/>
            <p:nvPr/>
          </p:nvSpPr>
          <p:spPr bwMode="auto">
            <a:xfrm>
              <a:off x="9594292" y="1724595"/>
              <a:ext cx="228600" cy="22860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83" name="Flowchart: Connector 182">
              <a:extLst>
                <a:ext uri="{FF2B5EF4-FFF2-40B4-BE49-F238E27FC236}">
                  <a16:creationId xmlns:a16="http://schemas.microsoft.com/office/drawing/2014/main" id="{DA7AF434-2C90-4F08-ACE2-6DBA30377C40}"/>
                </a:ext>
              </a:extLst>
            </p:cNvPr>
            <p:cNvSpPr/>
            <p:nvPr/>
          </p:nvSpPr>
          <p:spPr bwMode="auto">
            <a:xfrm>
              <a:off x="9594292" y="2596008"/>
              <a:ext cx="228600" cy="22860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184" name="Flowchart: Connector 183">
              <a:extLst>
                <a:ext uri="{FF2B5EF4-FFF2-40B4-BE49-F238E27FC236}">
                  <a16:creationId xmlns:a16="http://schemas.microsoft.com/office/drawing/2014/main" id="{FF7A6C7D-FE21-4B6B-A978-133C0FF2D714}"/>
                </a:ext>
              </a:extLst>
            </p:cNvPr>
            <p:cNvSpPr/>
            <p:nvPr/>
          </p:nvSpPr>
          <p:spPr bwMode="auto">
            <a:xfrm>
              <a:off x="9594292" y="3471333"/>
              <a:ext cx="228600" cy="22860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ea typeface="Segoe UI" pitchFamily="34" charset="0"/>
                  <a:cs typeface="Segoe UI" pitchFamily="34" charset="0"/>
                </a:rPr>
                <a:t>a</a:t>
              </a:r>
            </a:p>
          </p:txBody>
        </p:sp>
        <p:sp>
          <p:nvSpPr>
            <p:cNvPr id="185" name="Flowchart: Connector 184">
              <a:extLst>
                <a:ext uri="{FF2B5EF4-FFF2-40B4-BE49-F238E27FC236}">
                  <a16:creationId xmlns:a16="http://schemas.microsoft.com/office/drawing/2014/main" id="{EA625DD8-0ADA-451B-8118-1F6EEA3DA5CF}"/>
                </a:ext>
              </a:extLst>
            </p:cNvPr>
            <p:cNvSpPr/>
            <p:nvPr/>
          </p:nvSpPr>
          <p:spPr bwMode="auto">
            <a:xfrm>
              <a:off x="9594292" y="3986771"/>
              <a:ext cx="228600" cy="228600"/>
            </a:xfrm>
            <a:prstGeom prst="flowChartConnector">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mj-lt"/>
                  <a:ea typeface="Segoe UI" pitchFamily="34" charset="0"/>
                  <a:cs typeface="Segoe UI" pitchFamily="34" charset="0"/>
                </a:rPr>
                <a:t>b</a:t>
              </a:r>
            </a:p>
          </p:txBody>
        </p:sp>
      </p:grpSp>
      <p:sp>
        <p:nvSpPr>
          <p:cNvPr id="186" name="Title 16">
            <a:extLst>
              <a:ext uri="{FF2B5EF4-FFF2-40B4-BE49-F238E27FC236}">
                <a16:creationId xmlns:a16="http://schemas.microsoft.com/office/drawing/2014/main" id="{96D0C5A9-E512-40FB-8F3A-A88CE78DEC67}"/>
              </a:ext>
            </a:extLst>
          </p:cNvPr>
          <p:cNvSpPr txBox="1">
            <a:spLocks/>
          </p:cNvSpPr>
          <p:nvPr/>
        </p:nvSpPr>
        <p:spPr>
          <a:xfrm>
            <a:off x="740367" y="5757952"/>
            <a:ext cx="3540192"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400" b="0" spc="0">
                <a:solidFill>
                  <a:srgbClr val="0078D4"/>
                </a:solidFill>
                <a:latin typeface="Segoe UI" panose="020B0502040204020203" pitchFamily="34" charset="0"/>
              </a:rPr>
              <a:t>…and reports any threats and malicious activity detected (e.g., “API requests to your cluster from a suspicious IP was detected”)</a:t>
            </a:r>
          </a:p>
        </p:txBody>
      </p:sp>
    </p:spTree>
    <p:extLst>
      <p:ext uri="{BB962C8B-B14F-4D97-AF65-F5344CB8AC3E}">
        <p14:creationId xmlns:p14="http://schemas.microsoft.com/office/powerpoint/2010/main" val="651160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fade">
                                      <p:cBhvr>
                                        <p:cTn id="15" dur="500"/>
                                        <p:tgtEl>
                                          <p:spTgt spid="1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4"/>
                                        </p:tgtEl>
                                        <p:attrNameLst>
                                          <p:attrName>style.visibility</p:attrName>
                                        </p:attrNameLst>
                                      </p:cBhvr>
                                      <p:to>
                                        <p:strVal val="visible"/>
                                      </p:to>
                                    </p:set>
                                    <p:animEffect transition="in" filter="fade">
                                      <p:cBhvr>
                                        <p:cTn id="20" dur="500"/>
                                        <p:tgtEl>
                                          <p:spTgt spid="1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5"/>
                                        </p:tgtEl>
                                        <p:attrNameLst>
                                          <p:attrName>style.visibility</p:attrName>
                                        </p:attrNameLst>
                                      </p:cBhvr>
                                      <p:to>
                                        <p:strVal val="visible"/>
                                      </p:to>
                                    </p:set>
                                    <p:animEffect transition="in" filter="fade">
                                      <p:cBhvr>
                                        <p:cTn id="23" dur="500"/>
                                        <p:tgtEl>
                                          <p:spTgt spid="1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6"/>
                                        </p:tgtEl>
                                        <p:attrNameLst>
                                          <p:attrName>style.visibility</p:attrName>
                                        </p:attrNameLst>
                                      </p:cBhvr>
                                      <p:to>
                                        <p:strVal val="visible"/>
                                      </p:to>
                                    </p:set>
                                    <p:animEffect transition="in" filter="fade">
                                      <p:cBhvr>
                                        <p:cTn id="26"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22" grpId="0"/>
      <p:bldP spid="123" grpId="0"/>
      <p:bldP spid="124" grpId="0"/>
      <p:bldP spid="125" grpId="0"/>
      <p:bldP spid="18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3692525" cy="410369"/>
          </a:xfrm>
        </p:spPr>
        <p:txBody>
          <a:bodyPr/>
          <a:lstStyle/>
          <a:p>
            <a:r>
              <a:rPr lang="en-US" dirty="0"/>
              <a:t>Security summary</a:t>
            </a:r>
          </a:p>
        </p:txBody>
      </p:sp>
      <p:sp>
        <p:nvSpPr>
          <p:cNvPr id="5" name="Title 16">
            <a:extLst>
              <a:ext uri="{FF2B5EF4-FFF2-40B4-BE49-F238E27FC236}">
                <a16:creationId xmlns:a16="http://schemas.microsoft.com/office/drawing/2014/main" id="{E11E89A8-D213-4CB5-AC86-21156A03DC0B}"/>
              </a:ext>
            </a:extLst>
          </p:cNvPr>
          <p:cNvSpPr txBox="1">
            <a:spLocks/>
          </p:cNvSpPr>
          <p:nvPr/>
        </p:nvSpPr>
        <p:spPr>
          <a:xfrm>
            <a:off x="465138" y="1703929"/>
            <a:ext cx="3383280" cy="95410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dirty="0">
                <a:solidFill>
                  <a:srgbClr val="0078D4"/>
                </a:solidFill>
                <a:latin typeface="Segoe UI" panose="020B0502040204020203" pitchFamily="34" charset="0"/>
              </a:rPr>
              <a:t>͏</a:t>
            </a:r>
            <a:r>
              <a:rPr lang="en-US" sz="1400" b="0" spc="0" dirty="0">
                <a:solidFill>
                  <a:srgbClr val="0078D4"/>
                </a:solidFill>
              </a:rPr>
              <a:t>Image and container level security</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AAD authenticated Container registry access</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ACR image scanning and content trust for image validation</a:t>
            </a:r>
          </a:p>
        </p:txBody>
      </p:sp>
      <p:sp>
        <p:nvSpPr>
          <p:cNvPr id="7" name="Title 16">
            <a:extLst>
              <a:ext uri="{FF2B5EF4-FFF2-40B4-BE49-F238E27FC236}">
                <a16:creationId xmlns:a16="http://schemas.microsoft.com/office/drawing/2014/main" id="{20B6352B-0FFE-4494-90ED-A4EB042665FC}"/>
              </a:ext>
            </a:extLst>
          </p:cNvPr>
          <p:cNvSpPr txBox="1">
            <a:spLocks/>
          </p:cNvSpPr>
          <p:nvPr/>
        </p:nvSpPr>
        <p:spPr>
          <a:xfrm>
            <a:off x="465138" y="2803670"/>
            <a:ext cx="3383280" cy="169277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buFont typeface="+mj-lt"/>
              <a:buAutoNum type="arabicPeriod" startAt="2"/>
              <a:defRPr/>
            </a:pPr>
            <a:r>
              <a:rPr lang="en-US" sz="1400" b="0" spc="0" dirty="0">
                <a:solidFill>
                  <a:srgbClr val="0078D4"/>
                </a:solidFill>
                <a:latin typeface="Segoe UI" panose="020B0502040204020203" pitchFamily="34" charset="0"/>
              </a:rPr>
              <a:t>͏</a:t>
            </a:r>
            <a:r>
              <a:rPr lang="en-US" sz="1400" spc="0" dirty="0">
                <a:solidFill>
                  <a:srgbClr val="0078D4"/>
                </a:solidFill>
              </a:rPr>
              <a:t>Node and cluster level security</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Automatic security patching nightly</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Nodes deployed in private virtual network subnet w/o public addresses</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Network policy to secure communication paths between namespaces (and nodes)</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Pod Security Policies using Gatekeeper</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K8s RBAC and AAD for authentication</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Threat protection on nodes</a:t>
            </a:r>
          </a:p>
        </p:txBody>
      </p:sp>
      <p:sp>
        <p:nvSpPr>
          <p:cNvPr id="6" name="Title 16">
            <a:extLst>
              <a:ext uri="{FF2B5EF4-FFF2-40B4-BE49-F238E27FC236}">
                <a16:creationId xmlns:a16="http://schemas.microsoft.com/office/drawing/2014/main" id="{8DCD53EF-8A49-4E5D-A282-6E4F2D1791DF}"/>
              </a:ext>
            </a:extLst>
          </p:cNvPr>
          <p:cNvSpPr txBox="1">
            <a:spLocks/>
          </p:cNvSpPr>
          <p:nvPr/>
        </p:nvSpPr>
        <p:spPr>
          <a:xfrm>
            <a:off x="465138" y="4555730"/>
            <a:ext cx="3383280" cy="58477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buFont typeface="+mj-lt"/>
              <a:buAutoNum type="arabicPeriod" startAt="3"/>
              <a:defRPr/>
            </a:pPr>
            <a:r>
              <a:rPr lang="en-US" sz="1400" b="0" spc="0" dirty="0">
                <a:solidFill>
                  <a:srgbClr val="0078D4"/>
                </a:solidFill>
                <a:latin typeface="Segoe UI" panose="020B0502040204020203" pitchFamily="34" charset="0"/>
              </a:rPr>
              <a:t>͏</a:t>
            </a:r>
            <a:r>
              <a:rPr lang="en-US" sz="1400" spc="0" dirty="0">
                <a:solidFill>
                  <a:srgbClr val="0078D4"/>
                </a:solidFill>
              </a:rPr>
              <a:t>Pod level security</a:t>
            </a:r>
          </a:p>
          <a:p>
            <a:pPr marL="548640" lvl="0" indent="-274320">
              <a:buFont typeface="Arial" panose="020B0604020202020204" pitchFamily="34" charset="0"/>
              <a:buChar char="•"/>
              <a:defRPr/>
            </a:pPr>
            <a:r>
              <a:rPr lang="en-US" sz="1200" b="0" spc="0" dirty="0">
                <a:solidFill>
                  <a:srgbClr val="0078D4"/>
                </a:solidFill>
                <a:latin typeface="Segoe UI" panose="020B0502040204020203" pitchFamily="34" charset="0"/>
              </a:rPr>
              <a:t>Pod level control using AAD Pod Identity </a:t>
            </a:r>
          </a:p>
          <a:p>
            <a:pPr marL="548640" lvl="0" indent="-274320">
              <a:buFont typeface="Arial" panose="020B0604020202020204" pitchFamily="34" charset="0"/>
              <a:buChar char="•"/>
              <a:defRPr/>
            </a:pPr>
            <a:r>
              <a:rPr lang="en-US" sz="1200" b="0" spc="0" dirty="0">
                <a:solidFill>
                  <a:srgbClr val="0078D4"/>
                </a:solidFill>
                <a:latin typeface="Segoe UI" panose="020B0502040204020203" pitchFamily="34" charset="0"/>
              </a:rPr>
              <a:t>Pod Security Context</a:t>
            </a:r>
          </a:p>
        </p:txBody>
      </p:sp>
      <p:sp>
        <p:nvSpPr>
          <p:cNvPr id="8" name="Title 16">
            <a:extLst>
              <a:ext uri="{FF2B5EF4-FFF2-40B4-BE49-F238E27FC236}">
                <a16:creationId xmlns:a16="http://schemas.microsoft.com/office/drawing/2014/main" id="{A6B63C44-C8B2-4CD0-8A71-E5F19AFFDC26}"/>
              </a:ext>
            </a:extLst>
          </p:cNvPr>
          <p:cNvSpPr txBox="1">
            <a:spLocks/>
          </p:cNvSpPr>
          <p:nvPr/>
        </p:nvSpPr>
        <p:spPr>
          <a:xfrm>
            <a:off x="465138" y="5286140"/>
            <a:ext cx="3383280" cy="150810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400" b="0" spc="0" dirty="0">
                <a:solidFill>
                  <a:srgbClr val="0078D4"/>
                </a:solidFill>
                <a:latin typeface="Segoe UI" panose="020B0502040204020203" pitchFamily="34" charset="0"/>
              </a:rPr>
              <a:t>͏</a:t>
            </a:r>
            <a:r>
              <a:rPr lang="en-US" sz="1400" spc="0" dirty="0">
                <a:solidFill>
                  <a:srgbClr val="0078D4"/>
                </a:solidFill>
              </a:rPr>
              <a:t>Workload level security</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Azure Role-based Access Control (RBAC) &amp; security policy groups</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Secure access to resources &amp; services </a:t>
            </a:r>
            <a:br>
              <a:rPr lang="en-US" sz="1200" b="0" spc="0" dirty="0">
                <a:solidFill>
                  <a:srgbClr val="0078D4"/>
                </a:solidFill>
                <a:latin typeface="Segoe UI" panose="020B0502040204020203" pitchFamily="34" charset="0"/>
              </a:rPr>
            </a:br>
            <a:r>
              <a:rPr lang="en-US" sz="1200" b="0" spc="0" dirty="0">
                <a:solidFill>
                  <a:srgbClr val="0078D4"/>
                </a:solidFill>
                <a:latin typeface="Segoe UI" panose="020B0502040204020203" pitchFamily="34" charset="0"/>
              </a:rPr>
              <a:t>(e.g. Azure Key Vault) via Pod Identity</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Storage Encryption</a:t>
            </a:r>
          </a:p>
          <a:p>
            <a:pPr marL="548640" indent="-274320">
              <a:buFont typeface="Arial" panose="020B0604020202020204" pitchFamily="34" charset="0"/>
              <a:buChar char="•"/>
              <a:defRPr/>
            </a:pPr>
            <a:r>
              <a:rPr lang="en-US" sz="1200" b="0" spc="0" dirty="0">
                <a:solidFill>
                  <a:srgbClr val="0078D4"/>
                </a:solidFill>
                <a:latin typeface="Segoe UI" panose="020B0502040204020203" pitchFamily="34" charset="0"/>
              </a:rPr>
              <a:t>App Gateway with WAF to protect against threats and intrusions</a:t>
            </a:r>
          </a:p>
        </p:txBody>
      </p:sp>
      <p:grpSp>
        <p:nvGrpSpPr>
          <p:cNvPr id="2" name="Group 1" descr="conceptual diagram showing various security related features offered by Azure and AKS">
            <a:extLst>
              <a:ext uri="{FF2B5EF4-FFF2-40B4-BE49-F238E27FC236}">
                <a16:creationId xmlns:a16="http://schemas.microsoft.com/office/drawing/2014/main" id="{2BB4AD02-8AAF-4019-AFAD-806AB5B62347}"/>
              </a:ext>
            </a:extLst>
          </p:cNvPr>
          <p:cNvGrpSpPr/>
          <p:nvPr/>
        </p:nvGrpSpPr>
        <p:grpSpPr>
          <a:xfrm>
            <a:off x="4462533" y="257756"/>
            <a:ext cx="7590473" cy="6454955"/>
            <a:chOff x="4462533" y="257756"/>
            <a:chExt cx="7590473" cy="6454955"/>
          </a:xfrm>
        </p:grpSpPr>
        <p:grpSp>
          <p:nvGrpSpPr>
            <p:cNvPr id="304" name="Group 303">
              <a:extLst>
                <a:ext uri="{FF2B5EF4-FFF2-40B4-BE49-F238E27FC236}">
                  <a16:creationId xmlns:a16="http://schemas.microsoft.com/office/drawing/2014/main" id="{F28CDA09-AEF0-4898-9C58-DEEEB07020C0}"/>
                </a:ext>
              </a:extLst>
            </p:cNvPr>
            <p:cNvGrpSpPr/>
            <p:nvPr/>
          </p:nvGrpSpPr>
          <p:grpSpPr>
            <a:xfrm>
              <a:off x="7290914" y="1524858"/>
              <a:ext cx="3575821" cy="3375737"/>
              <a:chOff x="7290914" y="1524858"/>
              <a:chExt cx="3575821" cy="3375737"/>
            </a:xfrm>
          </p:grpSpPr>
          <p:sp>
            <p:nvSpPr>
              <p:cNvPr id="79" name="Rectangle: Rounded Corners 78">
                <a:extLst>
                  <a:ext uri="{FF2B5EF4-FFF2-40B4-BE49-F238E27FC236}">
                    <a16:creationId xmlns:a16="http://schemas.microsoft.com/office/drawing/2014/main" id="{DD672A2C-0E76-4878-8D95-DAC900DFF440}"/>
                  </a:ext>
                </a:extLst>
              </p:cNvPr>
              <p:cNvSpPr/>
              <p:nvPr/>
            </p:nvSpPr>
            <p:spPr bwMode="auto">
              <a:xfrm>
                <a:off x="7290914" y="1725480"/>
                <a:ext cx="3575821" cy="317511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0" name="Title 1">
                <a:extLst>
                  <a:ext uri="{FF2B5EF4-FFF2-40B4-BE49-F238E27FC236}">
                    <a16:creationId xmlns:a16="http://schemas.microsoft.com/office/drawing/2014/main" id="{E16BD7A4-C0FD-4602-B2A3-094064DD3B02}"/>
                  </a:ext>
                </a:extLst>
              </p:cNvPr>
              <p:cNvSpPr txBox="1">
                <a:spLocks/>
              </p:cNvSpPr>
              <p:nvPr/>
            </p:nvSpPr>
            <p:spPr>
              <a:xfrm>
                <a:off x="8520136" y="1524858"/>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AKS with RBAC</a:t>
                </a:r>
              </a:p>
            </p:txBody>
          </p:sp>
        </p:grpSp>
        <p:cxnSp>
          <p:nvCxnSpPr>
            <p:cNvPr id="21" name="Connector: Elbow 20">
              <a:extLst>
                <a:ext uri="{FF2B5EF4-FFF2-40B4-BE49-F238E27FC236}">
                  <a16:creationId xmlns:a16="http://schemas.microsoft.com/office/drawing/2014/main" id="{C397D6E4-492F-4E52-AAB6-9F45C4DC41C0}"/>
                </a:ext>
              </a:extLst>
            </p:cNvPr>
            <p:cNvCxnSpPr>
              <a:cxnSpLocks/>
              <a:stCxn id="9" idx="2"/>
            </p:cNvCxnSpPr>
            <p:nvPr/>
          </p:nvCxnSpPr>
          <p:spPr>
            <a:xfrm rot="16200000" flipH="1">
              <a:off x="6539910" y="2619975"/>
              <a:ext cx="1141146" cy="118872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F5A99342-8860-47C1-A2A8-10415E074B63}"/>
                </a:ext>
              </a:extLst>
            </p:cNvPr>
            <p:cNvGrpSpPr/>
            <p:nvPr/>
          </p:nvGrpSpPr>
          <p:grpSpPr>
            <a:xfrm>
              <a:off x="4462533" y="1612671"/>
              <a:ext cx="822960" cy="1031092"/>
              <a:chOff x="4934024" y="2596690"/>
              <a:chExt cx="822960" cy="1031092"/>
            </a:xfrm>
          </p:grpSpPr>
          <p:sp>
            <p:nvSpPr>
              <p:cNvPr id="64" name="Title 1">
                <a:extLst>
                  <a:ext uri="{FF2B5EF4-FFF2-40B4-BE49-F238E27FC236}">
                    <a16:creationId xmlns:a16="http://schemas.microsoft.com/office/drawing/2014/main" id="{F0F830FC-1968-4422-99B5-E14BAD316FDF}"/>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65" name="Rectangle: Rounded Corners 64">
                <a:extLst>
                  <a:ext uri="{FF2B5EF4-FFF2-40B4-BE49-F238E27FC236}">
                    <a16:creationId xmlns:a16="http://schemas.microsoft.com/office/drawing/2014/main" id="{D55C6798-CD96-43E3-AB2C-81F466264E1B}"/>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6" name="people_4" title="Icon of a person">
                <a:extLst>
                  <a:ext uri="{FF2B5EF4-FFF2-40B4-BE49-F238E27FC236}">
                    <a16:creationId xmlns:a16="http://schemas.microsoft.com/office/drawing/2014/main" id="{56A5EF2F-CA62-4C86-AA13-66531138FCDF}"/>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615677D5-3747-4882-BD74-8938C8CD81BD}"/>
                </a:ext>
              </a:extLst>
            </p:cNvPr>
            <p:cNvGrpSpPr/>
            <p:nvPr/>
          </p:nvGrpSpPr>
          <p:grpSpPr>
            <a:xfrm>
              <a:off x="6104643" y="1234575"/>
              <a:ext cx="980709" cy="1409188"/>
              <a:chOff x="6104643" y="2983401"/>
              <a:chExt cx="980709" cy="1409188"/>
            </a:xfrm>
          </p:grpSpPr>
          <p:grpSp>
            <p:nvGrpSpPr>
              <p:cNvPr id="67" name="Group 66">
                <a:extLst>
                  <a:ext uri="{FF2B5EF4-FFF2-40B4-BE49-F238E27FC236}">
                    <a16:creationId xmlns:a16="http://schemas.microsoft.com/office/drawing/2014/main" id="{55477749-8576-4D6B-9640-35E1E7DFA3AD}"/>
                  </a:ext>
                </a:extLst>
              </p:cNvPr>
              <p:cNvGrpSpPr/>
              <p:nvPr/>
            </p:nvGrpSpPr>
            <p:grpSpPr>
              <a:xfrm>
                <a:off x="6104643" y="2983401"/>
                <a:ext cx="822960" cy="1409188"/>
                <a:chOff x="6461837" y="3220278"/>
                <a:chExt cx="822960" cy="1409188"/>
              </a:xfrm>
            </p:grpSpPr>
            <p:sp>
              <p:nvSpPr>
                <p:cNvPr id="9" name="Rectangle: Rounded Corners 8">
                  <a:extLst>
                    <a:ext uri="{FF2B5EF4-FFF2-40B4-BE49-F238E27FC236}">
                      <a16:creationId xmlns:a16="http://schemas.microsoft.com/office/drawing/2014/main" id="{FF351039-C02B-4A75-9E6F-593D51DBBF5C}"/>
                    </a:ext>
                  </a:extLst>
                </p:cNvPr>
                <p:cNvSpPr/>
                <p:nvPr/>
              </p:nvSpPr>
              <p:spPr bwMode="auto">
                <a:xfrm>
                  <a:off x="6461837" y="380650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0" name="Graphic 9">
                  <a:extLst>
                    <a:ext uri="{FF2B5EF4-FFF2-40B4-BE49-F238E27FC236}">
                      <a16:creationId xmlns:a16="http://schemas.microsoft.com/office/drawing/2014/main" id="{2253AFFA-51D9-41C6-9F2D-0C8697DD3DC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5677" y="3890346"/>
                  <a:ext cx="655280" cy="655280"/>
                </a:xfrm>
                <a:prstGeom prst="rect">
                  <a:avLst/>
                </a:prstGeom>
              </p:spPr>
            </p:pic>
            <p:sp>
              <p:nvSpPr>
                <p:cNvPr id="11" name="TextBox 10">
                  <a:extLst>
                    <a:ext uri="{FF2B5EF4-FFF2-40B4-BE49-F238E27FC236}">
                      <a16:creationId xmlns:a16="http://schemas.microsoft.com/office/drawing/2014/main" id="{D9526060-763C-427A-97EA-E92F87D16CEB}"/>
                    </a:ext>
                  </a:extLst>
                </p:cNvPr>
                <p:cNvSpPr txBox="1"/>
                <p:nvPr/>
              </p:nvSpPr>
              <p:spPr>
                <a:xfrm>
                  <a:off x="6461837" y="3220278"/>
                  <a:ext cx="822959" cy="553998"/>
                </a:xfrm>
                <a:prstGeom prst="rect">
                  <a:avLst/>
                </a:prstGeom>
                <a:noFill/>
              </p:spPr>
              <p:txBody>
                <a:bodyPr wrap="square" lIns="45720" tIns="45720" rIns="45720" bIns="45720" rtlCol="0">
                  <a:spAutoFit/>
                </a:bodyPr>
                <a:lstStyle/>
                <a:p>
                  <a:pPr algn="ctr" defTabSz="914192">
                    <a:spcBef>
                      <a:spcPct val="0"/>
                    </a:spcBef>
                    <a:defRPr/>
                  </a:pPr>
                  <a:r>
                    <a:rPr lang="en-US" sz="1000">
                      <a:ln w="3175">
                        <a:noFill/>
                      </a:ln>
                      <a:solidFill>
                        <a:srgbClr val="000000"/>
                      </a:solidFill>
                      <a:latin typeface="Segoe UI Semibold" panose="020B0702040204020203" pitchFamily="34" charset="0"/>
                      <a:cs typeface="Segoe UI Semibold" panose="020B0702040204020203" pitchFamily="34" charset="0"/>
                    </a:rPr>
                    <a:t>Azure Container Registry</a:t>
                  </a:r>
                </a:p>
              </p:txBody>
            </p:sp>
          </p:grpSp>
          <p:sp>
            <p:nvSpPr>
              <p:cNvPr id="69" name="Rectangle 68">
                <a:extLst>
                  <a:ext uri="{FF2B5EF4-FFF2-40B4-BE49-F238E27FC236}">
                    <a16:creationId xmlns:a16="http://schemas.microsoft.com/office/drawing/2014/main" id="{A4A85216-385E-4028-9A43-6D329A82BC2D}"/>
                  </a:ext>
                </a:extLst>
              </p:cNvPr>
              <p:cNvSpPr/>
              <p:nvPr/>
            </p:nvSpPr>
            <p:spPr bwMode="auto">
              <a:xfrm>
                <a:off x="6755569" y="3505581"/>
                <a:ext cx="77449"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8" name="Picture 14" descr="Related image">
                <a:extLst>
                  <a:ext uri="{FF2B5EF4-FFF2-40B4-BE49-F238E27FC236}">
                    <a16:creationId xmlns:a16="http://schemas.microsoft.com/office/drawing/2014/main" id="{8AE0EA99-9991-45C9-B619-CEEBFBB783F9}"/>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78161" y="3419313"/>
                <a:ext cx="307191" cy="307191"/>
              </a:xfrm>
              <a:prstGeom prst="rect">
                <a:avLst/>
              </a:prstGeom>
              <a:solidFill>
                <a:schemeClr val="bg1"/>
              </a:solidFill>
            </p:spPr>
          </p:pic>
        </p:grpSp>
        <p:grpSp>
          <p:nvGrpSpPr>
            <p:cNvPr id="284" name="Group 283">
              <a:extLst>
                <a:ext uri="{FF2B5EF4-FFF2-40B4-BE49-F238E27FC236}">
                  <a16:creationId xmlns:a16="http://schemas.microsoft.com/office/drawing/2014/main" id="{8D110457-19E9-424D-9803-DBA405866062}"/>
                </a:ext>
              </a:extLst>
            </p:cNvPr>
            <p:cNvGrpSpPr/>
            <p:nvPr/>
          </p:nvGrpSpPr>
          <p:grpSpPr>
            <a:xfrm>
              <a:off x="11230046" y="2964712"/>
              <a:ext cx="822960" cy="1184981"/>
              <a:chOff x="11230046" y="3021864"/>
              <a:chExt cx="822960" cy="1184981"/>
            </a:xfrm>
          </p:grpSpPr>
          <p:sp>
            <p:nvSpPr>
              <p:cNvPr id="82" name="Title 1">
                <a:extLst>
                  <a:ext uri="{FF2B5EF4-FFF2-40B4-BE49-F238E27FC236}">
                    <a16:creationId xmlns:a16="http://schemas.microsoft.com/office/drawing/2014/main" id="{A828F98D-E68D-4EB1-84DD-C3D4399DC9F9}"/>
                  </a:ext>
                </a:extLst>
              </p:cNvPr>
              <p:cNvSpPr txBox="1">
                <a:spLocks/>
              </p:cNvSpPr>
              <p:nvPr/>
            </p:nvSpPr>
            <p:spPr>
              <a:xfrm>
                <a:off x="11282736" y="3021864"/>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Admin</a:t>
                </a:r>
              </a:p>
            </p:txBody>
          </p:sp>
          <p:sp>
            <p:nvSpPr>
              <p:cNvPr id="83" name="Rectangle: Rounded Corners 82">
                <a:extLst>
                  <a:ext uri="{FF2B5EF4-FFF2-40B4-BE49-F238E27FC236}">
                    <a16:creationId xmlns:a16="http://schemas.microsoft.com/office/drawing/2014/main" id="{5290BCD0-784D-4FFA-A5DA-807F33EC99F0}"/>
                  </a:ext>
                </a:extLst>
              </p:cNvPr>
              <p:cNvSpPr/>
              <p:nvPr/>
            </p:nvSpPr>
            <p:spPr bwMode="auto">
              <a:xfrm>
                <a:off x="11230046" y="3383885"/>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people_4" title="Icon of a person">
                <a:extLst>
                  <a:ext uri="{FF2B5EF4-FFF2-40B4-BE49-F238E27FC236}">
                    <a16:creationId xmlns:a16="http://schemas.microsoft.com/office/drawing/2014/main" id="{9CCE1706-6987-4B0D-B74F-882281ED833D}"/>
                  </a:ext>
                </a:extLst>
              </p:cNvPr>
              <p:cNvSpPr>
                <a:spLocks noChangeAspect="1" noEditPoints="1"/>
              </p:cNvSpPr>
              <p:nvPr/>
            </p:nvSpPr>
            <p:spPr bwMode="auto">
              <a:xfrm>
                <a:off x="11423818" y="3551972"/>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11" name="Straight Arrow Connector 110">
              <a:extLst>
                <a:ext uri="{FF2B5EF4-FFF2-40B4-BE49-F238E27FC236}">
                  <a16:creationId xmlns:a16="http://schemas.microsoft.com/office/drawing/2014/main" id="{B16F1292-C672-45A1-8C0C-35C8AA0D16B7}"/>
                </a:ext>
              </a:extLst>
            </p:cNvPr>
            <p:cNvCxnSpPr>
              <a:cxnSpLocks/>
            </p:cNvCxnSpPr>
            <p:nvPr/>
          </p:nvCxnSpPr>
          <p:spPr>
            <a:xfrm>
              <a:off x="9078825" y="4900595"/>
              <a:ext cx="0" cy="451488"/>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50357D90-C8F1-4D9E-BB99-39DB7D99BFD0}"/>
                </a:ext>
              </a:extLst>
            </p:cNvPr>
            <p:cNvCxnSpPr>
              <a:cxnSpLocks/>
            </p:cNvCxnSpPr>
            <p:nvPr/>
          </p:nvCxnSpPr>
          <p:spPr>
            <a:xfrm rot="5400000" flipH="1" flipV="1">
              <a:off x="9078825" y="4207491"/>
              <a:ext cx="12700" cy="2276484"/>
            </a:xfrm>
            <a:prstGeom prst="bentConnector3">
              <a:avLst>
                <a:gd name="adj1" fmla="val 18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9B2F278E-0B05-46D1-8CF7-5717C11D431C}"/>
                </a:ext>
              </a:extLst>
            </p:cNvPr>
            <p:cNvGrpSpPr/>
            <p:nvPr/>
          </p:nvGrpSpPr>
          <p:grpSpPr>
            <a:xfrm>
              <a:off x="7513780" y="5409770"/>
              <a:ext cx="853605" cy="1023472"/>
              <a:chOff x="7513780" y="5652666"/>
              <a:chExt cx="853605" cy="1023472"/>
            </a:xfrm>
          </p:grpSpPr>
          <p:sp>
            <p:nvSpPr>
              <p:cNvPr id="87" name="Title 1">
                <a:extLst>
                  <a:ext uri="{FF2B5EF4-FFF2-40B4-BE49-F238E27FC236}">
                    <a16:creationId xmlns:a16="http://schemas.microsoft.com/office/drawing/2014/main" id="{B7175134-D899-4BF5-A9CA-46BD199EF063}"/>
                  </a:ext>
                </a:extLst>
              </p:cNvPr>
              <p:cNvSpPr txBox="1">
                <a:spLocks/>
              </p:cNvSpPr>
              <p:nvPr/>
            </p:nvSpPr>
            <p:spPr>
              <a:xfrm>
                <a:off x="7513780"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88" name="Rectangle: Rounded Corners 68">
                <a:extLst>
                  <a:ext uri="{FF2B5EF4-FFF2-40B4-BE49-F238E27FC236}">
                    <a16:creationId xmlns:a16="http://schemas.microsoft.com/office/drawing/2014/main" id="{14C4AC1F-B43B-4DF1-B6FD-00398C0AE25A}"/>
                  </a:ext>
                </a:extLst>
              </p:cNvPr>
              <p:cNvSpPr/>
              <p:nvPr/>
            </p:nvSpPr>
            <p:spPr bwMode="auto">
              <a:xfrm>
                <a:off x="7529102"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0" name="Freeform: Shape 119">
                <a:extLst>
                  <a:ext uri="{FF2B5EF4-FFF2-40B4-BE49-F238E27FC236}">
                    <a16:creationId xmlns:a16="http://schemas.microsoft.com/office/drawing/2014/main" id="{44B3BEB2-A33C-4EE8-B96D-1968F02811E0}"/>
                  </a:ext>
                </a:extLst>
              </p:cNvPr>
              <p:cNvSpPr/>
              <p:nvPr/>
            </p:nvSpPr>
            <p:spPr>
              <a:xfrm>
                <a:off x="7665217" y="6027088"/>
                <a:ext cx="550730" cy="475140"/>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F78D4"/>
              </a:solidFill>
              <a:ln w="9525" cap="flat">
                <a:noFill/>
                <a:prstDash val="solid"/>
                <a:miter/>
              </a:ln>
            </p:spPr>
            <p:txBody>
              <a:bodyPr rtlCol="0" anchor="ctr"/>
              <a:lstStyle/>
              <a:p>
                <a:endParaRPr lang="en-US"/>
              </a:p>
            </p:txBody>
          </p:sp>
        </p:grpSp>
        <p:grpSp>
          <p:nvGrpSpPr>
            <p:cNvPr id="140" name="Group 139">
              <a:extLst>
                <a:ext uri="{FF2B5EF4-FFF2-40B4-BE49-F238E27FC236}">
                  <a16:creationId xmlns:a16="http://schemas.microsoft.com/office/drawing/2014/main" id="{CA86B9CB-2A27-4BD6-AF9C-5E2626854E5B}"/>
                </a:ext>
              </a:extLst>
            </p:cNvPr>
            <p:cNvGrpSpPr/>
            <p:nvPr/>
          </p:nvGrpSpPr>
          <p:grpSpPr>
            <a:xfrm>
              <a:off x="8652022" y="5409770"/>
              <a:ext cx="853605" cy="1023472"/>
              <a:chOff x="8652022" y="5652666"/>
              <a:chExt cx="853605" cy="1023472"/>
            </a:xfrm>
          </p:grpSpPr>
          <p:sp>
            <p:nvSpPr>
              <p:cNvPr id="94" name="Title 1">
                <a:extLst>
                  <a:ext uri="{FF2B5EF4-FFF2-40B4-BE49-F238E27FC236}">
                    <a16:creationId xmlns:a16="http://schemas.microsoft.com/office/drawing/2014/main" id="{03D61FC5-71E0-4AF6-8BD9-B990DA067A59}"/>
                  </a:ext>
                </a:extLst>
              </p:cNvPr>
              <p:cNvSpPr txBox="1">
                <a:spLocks/>
              </p:cNvSpPr>
              <p:nvPr/>
            </p:nvSpPr>
            <p:spPr>
              <a:xfrm>
                <a:off x="8652022"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Database</a:t>
                </a:r>
              </a:p>
            </p:txBody>
          </p:sp>
          <p:sp>
            <p:nvSpPr>
              <p:cNvPr id="95" name="Rectangle: Rounded Corners 68">
                <a:extLst>
                  <a:ext uri="{FF2B5EF4-FFF2-40B4-BE49-F238E27FC236}">
                    <a16:creationId xmlns:a16="http://schemas.microsoft.com/office/drawing/2014/main" id="{7E528574-0BB9-4911-9A29-F1A5962D305B}"/>
                  </a:ext>
                </a:extLst>
              </p:cNvPr>
              <p:cNvSpPr/>
              <p:nvPr/>
            </p:nvSpPr>
            <p:spPr bwMode="auto">
              <a:xfrm>
                <a:off x="8667344"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26" name="Group 125">
                <a:extLst>
                  <a:ext uri="{FF2B5EF4-FFF2-40B4-BE49-F238E27FC236}">
                    <a16:creationId xmlns:a16="http://schemas.microsoft.com/office/drawing/2014/main" id="{AB276942-50F1-4E7F-8FA0-25EF9B98DC38}"/>
                  </a:ext>
                </a:extLst>
              </p:cNvPr>
              <p:cNvGrpSpPr/>
              <p:nvPr/>
            </p:nvGrpSpPr>
            <p:grpSpPr>
              <a:xfrm>
                <a:off x="8874032" y="5991601"/>
                <a:ext cx="409585" cy="546114"/>
                <a:chOff x="10412571" y="917416"/>
                <a:chExt cx="285750" cy="381000"/>
              </a:xfrm>
            </p:grpSpPr>
            <p:sp>
              <p:nvSpPr>
                <p:cNvPr id="124" name="Freeform: Shape 123">
                  <a:extLst>
                    <a:ext uri="{FF2B5EF4-FFF2-40B4-BE49-F238E27FC236}">
                      <a16:creationId xmlns:a16="http://schemas.microsoft.com/office/drawing/2014/main" id="{AC1B1183-4B5C-4431-BD66-1C6EAF4CF06C}"/>
                    </a:ext>
                  </a:extLst>
                </p:cNvPr>
                <p:cNvSpPr/>
                <p:nvPr/>
              </p:nvSpPr>
              <p:spPr>
                <a:xfrm>
                  <a:off x="10537349" y="1092676"/>
                  <a:ext cx="38100" cy="47625"/>
                </a:xfrm>
                <a:custGeom>
                  <a:avLst/>
                  <a:gdLst>
                    <a:gd name="connsiteX0" fmla="*/ 31909 w 38100"/>
                    <a:gd name="connsiteY0" fmla="*/ 13811 h 47625"/>
                    <a:gd name="connsiteX1" fmla="*/ 28099 w 38100"/>
                    <a:gd name="connsiteY1" fmla="*/ 9049 h 47625"/>
                    <a:gd name="connsiteX2" fmla="*/ 22384 w 38100"/>
                    <a:gd name="connsiteY2" fmla="*/ 7144 h 47625"/>
                    <a:gd name="connsiteX3" fmla="*/ 15716 w 38100"/>
                    <a:gd name="connsiteY3" fmla="*/ 9049 h 47625"/>
                    <a:gd name="connsiteX4" fmla="*/ 10954 w 38100"/>
                    <a:gd name="connsiteY4" fmla="*/ 12859 h 47625"/>
                    <a:gd name="connsiteX5" fmla="*/ 8096 w 38100"/>
                    <a:gd name="connsiteY5" fmla="*/ 18574 h 47625"/>
                    <a:gd name="connsiteX6" fmla="*/ 7144 w 38100"/>
                    <a:gd name="connsiteY6" fmla="*/ 26194 h 47625"/>
                    <a:gd name="connsiteX7" fmla="*/ 8096 w 38100"/>
                    <a:gd name="connsiteY7" fmla="*/ 34766 h 47625"/>
                    <a:gd name="connsiteX8" fmla="*/ 10954 w 38100"/>
                    <a:gd name="connsiteY8" fmla="*/ 40481 h 47625"/>
                    <a:gd name="connsiteX9" fmla="*/ 15716 w 38100"/>
                    <a:gd name="connsiteY9" fmla="*/ 43339 h 47625"/>
                    <a:gd name="connsiteX10" fmla="*/ 21431 w 38100"/>
                    <a:gd name="connsiteY10" fmla="*/ 44291 h 47625"/>
                    <a:gd name="connsiteX11" fmla="*/ 26194 w 38100"/>
                    <a:gd name="connsiteY11" fmla="*/ 43339 h 47625"/>
                    <a:gd name="connsiteX12" fmla="*/ 30956 w 38100"/>
                    <a:gd name="connsiteY12" fmla="*/ 39529 h 47625"/>
                    <a:gd name="connsiteX13" fmla="*/ 33814 w 38100"/>
                    <a:gd name="connsiteY13" fmla="*/ 33814 h 47625"/>
                    <a:gd name="connsiteX14" fmla="*/ 34766 w 38100"/>
                    <a:gd name="connsiteY14" fmla="*/ 25241 h 47625"/>
                    <a:gd name="connsiteX15" fmla="*/ 33814 w 38100"/>
                    <a:gd name="connsiteY15" fmla="*/ 17621 h 47625"/>
                    <a:gd name="connsiteX16" fmla="*/ 31909 w 38100"/>
                    <a:gd name="connsiteY16" fmla="*/ 138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31909" y="13811"/>
                      </a:move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9049" y="37624"/>
                        <a:pt x="10001" y="39529"/>
                        <a:pt x="10954" y="40481"/>
                      </a:cubicBezTo>
                      <a:cubicBezTo>
                        <a:pt x="11906" y="42386"/>
                        <a:pt x="13811" y="43339"/>
                        <a:pt x="15716" y="43339"/>
                      </a:cubicBezTo>
                      <a:cubicBezTo>
                        <a:pt x="17621" y="44291"/>
                        <a:pt x="19526" y="44291"/>
                        <a:pt x="21431" y="44291"/>
                      </a:cubicBezTo>
                      <a:cubicBezTo>
                        <a:pt x="23336" y="44291"/>
                        <a:pt x="25241" y="44291"/>
                        <a:pt x="26194" y="43339"/>
                      </a:cubicBezTo>
                      <a:cubicBezTo>
                        <a:pt x="28099" y="42386"/>
                        <a:pt x="29051" y="41434"/>
                        <a:pt x="30956" y="39529"/>
                      </a:cubicBezTo>
                      <a:cubicBezTo>
                        <a:pt x="31909" y="37624"/>
                        <a:pt x="32861" y="35719"/>
                        <a:pt x="33814" y="33814"/>
                      </a:cubicBezTo>
                      <a:cubicBezTo>
                        <a:pt x="34766" y="31909"/>
                        <a:pt x="34766" y="29051"/>
                        <a:pt x="34766" y="25241"/>
                      </a:cubicBezTo>
                      <a:cubicBezTo>
                        <a:pt x="34766" y="22384"/>
                        <a:pt x="34766" y="20479"/>
                        <a:pt x="33814" y="17621"/>
                      </a:cubicBezTo>
                      <a:cubicBezTo>
                        <a:pt x="33814" y="17621"/>
                        <a:pt x="32861" y="15716"/>
                        <a:pt x="31909" y="13811"/>
                      </a:cubicBezTo>
                      <a:close/>
                    </a:path>
                  </a:pathLst>
                </a:custGeom>
                <a:solidFill>
                  <a:srgbClr val="0F78D4"/>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2A5C36C1-BDD3-4C4D-8AAD-69BA75F9606F}"/>
                    </a:ext>
                  </a:extLst>
                </p:cNvPr>
                <p:cNvSpPr/>
                <p:nvPr/>
              </p:nvSpPr>
              <p:spPr>
                <a:xfrm>
                  <a:off x="10412571" y="917416"/>
                  <a:ext cx="285750" cy="381000"/>
                </a:xfrm>
                <a:custGeom>
                  <a:avLst/>
                  <a:gdLst>
                    <a:gd name="connsiteX0" fmla="*/ 144304 w 285750"/>
                    <a:gd name="connsiteY0" fmla="*/ 7144 h 381000"/>
                    <a:gd name="connsiteX1" fmla="*/ 7144 w 285750"/>
                    <a:gd name="connsiteY1" fmla="*/ 61436 h 381000"/>
                    <a:gd name="connsiteX2" fmla="*/ 7144 w 285750"/>
                    <a:gd name="connsiteY2" fmla="*/ 318611 h 381000"/>
                    <a:gd name="connsiteX3" fmla="*/ 144304 w 285750"/>
                    <a:gd name="connsiteY3" fmla="*/ 373856 h 381000"/>
                    <a:gd name="connsiteX4" fmla="*/ 281464 w 285750"/>
                    <a:gd name="connsiteY4" fmla="*/ 319564 h 381000"/>
                    <a:gd name="connsiteX5" fmla="*/ 281464 w 285750"/>
                    <a:gd name="connsiteY5" fmla="*/ 62389 h 381000"/>
                    <a:gd name="connsiteX6" fmla="*/ 144304 w 285750"/>
                    <a:gd name="connsiteY6" fmla="*/ 7144 h 381000"/>
                    <a:gd name="connsiteX7" fmla="*/ 103346 w 285750"/>
                    <a:gd name="connsiteY7" fmla="*/ 222409 h 381000"/>
                    <a:gd name="connsiteX8" fmla="*/ 101441 w 285750"/>
                    <a:gd name="connsiteY8" fmla="*/ 228124 h 381000"/>
                    <a:gd name="connsiteX9" fmla="*/ 97631 w 285750"/>
                    <a:gd name="connsiteY9" fmla="*/ 232886 h 381000"/>
                    <a:gd name="connsiteX10" fmla="*/ 91916 w 285750"/>
                    <a:gd name="connsiteY10" fmla="*/ 236696 h 381000"/>
                    <a:gd name="connsiteX11" fmla="*/ 83344 w 285750"/>
                    <a:gd name="connsiteY11" fmla="*/ 239554 h 381000"/>
                    <a:gd name="connsiteX12" fmla="*/ 71914 w 285750"/>
                    <a:gd name="connsiteY12" fmla="*/ 240506 h 381000"/>
                    <a:gd name="connsiteX13" fmla="*/ 65246 w 285750"/>
                    <a:gd name="connsiteY13" fmla="*/ 240506 h 381000"/>
                    <a:gd name="connsiteX14" fmla="*/ 59531 w 285750"/>
                    <a:gd name="connsiteY14" fmla="*/ 239554 h 381000"/>
                    <a:gd name="connsiteX15" fmla="*/ 54769 w 285750"/>
                    <a:gd name="connsiteY15" fmla="*/ 238601 h 381000"/>
                    <a:gd name="connsiteX16" fmla="*/ 50959 w 285750"/>
                    <a:gd name="connsiteY16" fmla="*/ 236696 h 381000"/>
                    <a:gd name="connsiteX17" fmla="*/ 50959 w 285750"/>
                    <a:gd name="connsiteY17" fmla="*/ 216694 h 381000"/>
                    <a:gd name="connsiteX18" fmla="*/ 55721 w 285750"/>
                    <a:gd name="connsiteY18" fmla="*/ 219551 h 381000"/>
                    <a:gd name="connsiteX19" fmla="*/ 60484 w 285750"/>
                    <a:gd name="connsiteY19" fmla="*/ 222409 h 381000"/>
                    <a:gd name="connsiteX20" fmla="*/ 66199 w 285750"/>
                    <a:gd name="connsiteY20" fmla="*/ 224314 h 381000"/>
                    <a:gd name="connsiteX21" fmla="*/ 71914 w 285750"/>
                    <a:gd name="connsiteY21" fmla="*/ 225266 h 381000"/>
                    <a:gd name="connsiteX22" fmla="*/ 75724 w 285750"/>
                    <a:gd name="connsiteY22" fmla="*/ 224314 h 381000"/>
                    <a:gd name="connsiteX23" fmla="*/ 77629 w 285750"/>
                    <a:gd name="connsiteY23" fmla="*/ 223361 h 381000"/>
                    <a:gd name="connsiteX24" fmla="*/ 78581 w 285750"/>
                    <a:gd name="connsiteY24" fmla="*/ 221456 h 381000"/>
                    <a:gd name="connsiteX25" fmla="*/ 78581 w 285750"/>
                    <a:gd name="connsiteY25" fmla="*/ 219551 h 381000"/>
                    <a:gd name="connsiteX26" fmla="*/ 77629 w 285750"/>
                    <a:gd name="connsiteY26" fmla="*/ 216694 h 381000"/>
                    <a:gd name="connsiteX27" fmla="*/ 75724 w 285750"/>
                    <a:gd name="connsiteY27" fmla="*/ 214789 h 381000"/>
                    <a:gd name="connsiteX28" fmla="*/ 71914 w 285750"/>
                    <a:gd name="connsiteY28" fmla="*/ 212884 h 381000"/>
                    <a:gd name="connsiteX29" fmla="*/ 67151 w 285750"/>
                    <a:gd name="connsiteY29" fmla="*/ 210979 h 381000"/>
                    <a:gd name="connsiteX30" fmla="*/ 58579 w 285750"/>
                    <a:gd name="connsiteY30" fmla="*/ 206216 h 381000"/>
                    <a:gd name="connsiteX31" fmla="*/ 52864 w 285750"/>
                    <a:gd name="connsiteY31" fmla="*/ 201454 h 381000"/>
                    <a:gd name="connsiteX32" fmla="*/ 50006 w 285750"/>
                    <a:gd name="connsiteY32" fmla="*/ 195739 h 381000"/>
                    <a:gd name="connsiteX33" fmla="*/ 49054 w 285750"/>
                    <a:gd name="connsiteY33" fmla="*/ 189071 h 381000"/>
                    <a:gd name="connsiteX34" fmla="*/ 50959 w 285750"/>
                    <a:gd name="connsiteY34" fmla="*/ 179546 h 381000"/>
                    <a:gd name="connsiteX35" fmla="*/ 56674 w 285750"/>
                    <a:gd name="connsiteY35" fmla="*/ 171926 h 381000"/>
                    <a:gd name="connsiteX36" fmla="*/ 66199 w 285750"/>
                    <a:gd name="connsiteY36" fmla="*/ 167164 h 381000"/>
                    <a:gd name="connsiteX37" fmla="*/ 78581 w 285750"/>
                    <a:gd name="connsiteY37" fmla="*/ 165259 h 381000"/>
                    <a:gd name="connsiteX38" fmla="*/ 85249 w 285750"/>
                    <a:gd name="connsiteY38" fmla="*/ 165259 h 381000"/>
                    <a:gd name="connsiteX39" fmla="*/ 90964 w 285750"/>
                    <a:gd name="connsiteY39" fmla="*/ 166211 h 381000"/>
                    <a:gd name="connsiteX40" fmla="*/ 95726 w 285750"/>
                    <a:gd name="connsiteY40" fmla="*/ 167164 h 381000"/>
                    <a:gd name="connsiteX41" fmla="*/ 99536 w 285750"/>
                    <a:gd name="connsiteY41" fmla="*/ 168116 h 381000"/>
                    <a:gd name="connsiteX42" fmla="*/ 99536 w 285750"/>
                    <a:gd name="connsiteY42" fmla="*/ 187166 h 381000"/>
                    <a:gd name="connsiteX43" fmla="*/ 95726 w 285750"/>
                    <a:gd name="connsiteY43" fmla="*/ 185261 h 381000"/>
                    <a:gd name="connsiteX44" fmla="*/ 90964 w 285750"/>
                    <a:gd name="connsiteY44" fmla="*/ 183356 h 381000"/>
                    <a:gd name="connsiteX45" fmla="*/ 86201 w 285750"/>
                    <a:gd name="connsiteY45" fmla="*/ 182404 h 381000"/>
                    <a:gd name="connsiteX46" fmla="*/ 80486 w 285750"/>
                    <a:gd name="connsiteY46" fmla="*/ 182404 h 381000"/>
                    <a:gd name="connsiteX47" fmla="*/ 74771 w 285750"/>
                    <a:gd name="connsiteY47" fmla="*/ 183356 h 381000"/>
                    <a:gd name="connsiteX48" fmla="*/ 72866 w 285750"/>
                    <a:gd name="connsiteY48" fmla="*/ 187166 h 381000"/>
                    <a:gd name="connsiteX49" fmla="*/ 73819 w 285750"/>
                    <a:gd name="connsiteY49" fmla="*/ 189071 h 381000"/>
                    <a:gd name="connsiteX50" fmla="*/ 75724 w 285750"/>
                    <a:gd name="connsiteY50" fmla="*/ 190976 h 381000"/>
                    <a:gd name="connsiteX51" fmla="*/ 78581 w 285750"/>
                    <a:gd name="connsiteY51" fmla="*/ 192881 h 381000"/>
                    <a:gd name="connsiteX52" fmla="*/ 83344 w 285750"/>
                    <a:gd name="connsiteY52" fmla="*/ 194786 h 381000"/>
                    <a:gd name="connsiteX53" fmla="*/ 91916 w 285750"/>
                    <a:gd name="connsiteY53" fmla="*/ 198596 h 381000"/>
                    <a:gd name="connsiteX54" fmla="*/ 98584 w 285750"/>
                    <a:gd name="connsiteY54" fmla="*/ 203359 h 381000"/>
                    <a:gd name="connsiteX55" fmla="*/ 103346 w 285750"/>
                    <a:gd name="connsiteY55" fmla="*/ 209074 h 381000"/>
                    <a:gd name="connsiteX56" fmla="*/ 105251 w 285750"/>
                    <a:gd name="connsiteY56" fmla="*/ 217646 h 381000"/>
                    <a:gd name="connsiteX57" fmla="*/ 103346 w 285750"/>
                    <a:gd name="connsiteY57" fmla="*/ 222409 h 381000"/>
                    <a:gd name="connsiteX58" fmla="*/ 159544 w 285750"/>
                    <a:gd name="connsiteY58" fmla="*/ 258604 h 381000"/>
                    <a:gd name="connsiteX59" fmla="*/ 143351 w 285750"/>
                    <a:gd name="connsiteY59" fmla="*/ 241459 h 381000"/>
                    <a:gd name="connsiteX60" fmla="*/ 130016 w 285750"/>
                    <a:gd name="connsiteY60" fmla="*/ 238601 h 381000"/>
                    <a:gd name="connsiteX61" fmla="*/ 119539 w 285750"/>
                    <a:gd name="connsiteY61" fmla="*/ 230981 h 381000"/>
                    <a:gd name="connsiteX62" fmla="*/ 111919 w 285750"/>
                    <a:gd name="connsiteY62" fmla="*/ 219551 h 381000"/>
                    <a:gd name="connsiteX63" fmla="*/ 109061 w 285750"/>
                    <a:gd name="connsiteY63" fmla="*/ 204311 h 381000"/>
                    <a:gd name="connsiteX64" fmla="*/ 111919 w 285750"/>
                    <a:gd name="connsiteY64" fmla="*/ 188119 h 381000"/>
                    <a:gd name="connsiteX65" fmla="*/ 119539 w 285750"/>
                    <a:gd name="connsiteY65" fmla="*/ 175736 h 381000"/>
                    <a:gd name="connsiteX66" fmla="*/ 130969 w 285750"/>
                    <a:gd name="connsiteY66" fmla="*/ 168116 h 381000"/>
                    <a:gd name="connsiteX67" fmla="*/ 146209 w 285750"/>
                    <a:gd name="connsiteY67" fmla="*/ 165259 h 381000"/>
                    <a:gd name="connsiteX68" fmla="*/ 160496 w 285750"/>
                    <a:gd name="connsiteY68" fmla="*/ 168116 h 381000"/>
                    <a:gd name="connsiteX69" fmla="*/ 171926 w 285750"/>
                    <a:gd name="connsiteY69" fmla="*/ 175736 h 381000"/>
                    <a:gd name="connsiteX70" fmla="*/ 179546 w 285750"/>
                    <a:gd name="connsiteY70" fmla="*/ 187166 h 381000"/>
                    <a:gd name="connsiteX71" fmla="*/ 182404 w 285750"/>
                    <a:gd name="connsiteY71" fmla="*/ 203359 h 381000"/>
                    <a:gd name="connsiteX72" fmla="*/ 180499 w 285750"/>
                    <a:gd name="connsiteY72" fmla="*/ 214789 h 381000"/>
                    <a:gd name="connsiteX73" fmla="*/ 175736 w 285750"/>
                    <a:gd name="connsiteY73" fmla="*/ 224314 h 381000"/>
                    <a:gd name="connsiteX74" fmla="*/ 169069 w 285750"/>
                    <a:gd name="connsiteY74" fmla="*/ 231934 h 381000"/>
                    <a:gd name="connsiteX75" fmla="*/ 160496 w 285750"/>
                    <a:gd name="connsiteY75" fmla="*/ 237649 h 381000"/>
                    <a:gd name="connsiteX76" fmla="*/ 185261 w 285750"/>
                    <a:gd name="connsiteY76" fmla="*/ 258604 h 381000"/>
                    <a:gd name="connsiteX77" fmla="*/ 159544 w 285750"/>
                    <a:gd name="connsiteY77" fmla="*/ 258604 h 381000"/>
                    <a:gd name="connsiteX78" fmla="*/ 241459 w 285750"/>
                    <a:gd name="connsiteY78" fmla="*/ 239554 h 381000"/>
                    <a:gd name="connsiteX79" fmla="*/ 193834 w 285750"/>
                    <a:gd name="connsiteY79" fmla="*/ 239554 h 381000"/>
                    <a:gd name="connsiteX80" fmla="*/ 193834 w 285750"/>
                    <a:gd name="connsiteY80" fmla="*/ 166211 h 381000"/>
                    <a:gd name="connsiteX81" fmla="*/ 215741 w 285750"/>
                    <a:gd name="connsiteY81" fmla="*/ 166211 h 381000"/>
                    <a:gd name="connsiteX82" fmla="*/ 215741 w 285750"/>
                    <a:gd name="connsiteY82" fmla="*/ 222409 h 381000"/>
                    <a:gd name="connsiteX83" fmla="*/ 241459 w 285750"/>
                    <a:gd name="connsiteY83" fmla="*/ 222409 h 381000"/>
                    <a:gd name="connsiteX84" fmla="*/ 241459 w 285750"/>
                    <a:gd name="connsiteY84" fmla="*/ 239554 h 381000"/>
                    <a:gd name="connsiteX85" fmla="*/ 144304 w 285750"/>
                    <a:gd name="connsiteY85" fmla="*/ 87154 h 381000"/>
                    <a:gd name="connsiteX86" fmla="*/ 46196 w 285750"/>
                    <a:gd name="connsiteY86" fmla="*/ 57626 h 381000"/>
                    <a:gd name="connsiteX87" fmla="*/ 144304 w 285750"/>
                    <a:gd name="connsiteY87" fmla="*/ 28099 h 381000"/>
                    <a:gd name="connsiteX88" fmla="*/ 242411 w 285750"/>
                    <a:gd name="connsiteY88" fmla="*/ 57626 h 381000"/>
                    <a:gd name="connsiteX89" fmla="*/ 144304 w 285750"/>
                    <a:gd name="connsiteY89" fmla="*/ 8715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85750" h="381000">
                      <a:moveTo>
                        <a:pt x="144304" y="7144"/>
                      </a:moveTo>
                      <a:cubicBezTo>
                        <a:pt x="68104" y="7144"/>
                        <a:pt x="7144" y="32861"/>
                        <a:pt x="7144" y="61436"/>
                      </a:cubicBezTo>
                      <a:lnTo>
                        <a:pt x="7144" y="318611"/>
                      </a:lnTo>
                      <a:cubicBezTo>
                        <a:pt x="7144" y="347186"/>
                        <a:pt x="69056" y="373856"/>
                        <a:pt x="144304" y="373856"/>
                      </a:cubicBezTo>
                      <a:cubicBezTo>
                        <a:pt x="220504" y="373856"/>
                        <a:pt x="281464" y="348139"/>
                        <a:pt x="281464" y="319564"/>
                      </a:cubicBezTo>
                      <a:lnTo>
                        <a:pt x="281464" y="62389"/>
                      </a:lnTo>
                      <a:cubicBezTo>
                        <a:pt x="282416" y="33814"/>
                        <a:pt x="220504" y="7144"/>
                        <a:pt x="144304" y="7144"/>
                      </a:cubicBezTo>
                      <a:close/>
                      <a:moveTo>
                        <a:pt x="103346" y="222409"/>
                      </a:moveTo>
                      <a:cubicBezTo>
                        <a:pt x="103346" y="224314"/>
                        <a:pt x="102394" y="226219"/>
                        <a:pt x="101441" y="228124"/>
                      </a:cubicBezTo>
                      <a:cubicBezTo>
                        <a:pt x="100489" y="230029"/>
                        <a:pt x="99536" y="231934"/>
                        <a:pt x="97631" y="232886"/>
                      </a:cubicBezTo>
                      <a:cubicBezTo>
                        <a:pt x="95726" y="234791"/>
                        <a:pt x="93821" y="235744"/>
                        <a:pt x="91916" y="236696"/>
                      </a:cubicBezTo>
                      <a:cubicBezTo>
                        <a:pt x="90011" y="237649"/>
                        <a:pt x="87154" y="238601"/>
                        <a:pt x="83344" y="239554"/>
                      </a:cubicBezTo>
                      <a:cubicBezTo>
                        <a:pt x="80486" y="240506"/>
                        <a:pt x="76676" y="240506"/>
                        <a:pt x="71914" y="240506"/>
                      </a:cubicBezTo>
                      <a:cubicBezTo>
                        <a:pt x="70009" y="240506"/>
                        <a:pt x="67151" y="240506"/>
                        <a:pt x="65246" y="240506"/>
                      </a:cubicBezTo>
                      <a:cubicBezTo>
                        <a:pt x="63341" y="240506"/>
                        <a:pt x="61436" y="240506"/>
                        <a:pt x="59531" y="239554"/>
                      </a:cubicBezTo>
                      <a:cubicBezTo>
                        <a:pt x="57626" y="239554"/>
                        <a:pt x="55721" y="238601"/>
                        <a:pt x="54769" y="238601"/>
                      </a:cubicBezTo>
                      <a:cubicBezTo>
                        <a:pt x="52864" y="238601"/>
                        <a:pt x="51911" y="237649"/>
                        <a:pt x="50959" y="236696"/>
                      </a:cubicBezTo>
                      <a:lnTo>
                        <a:pt x="50959" y="216694"/>
                      </a:lnTo>
                      <a:cubicBezTo>
                        <a:pt x="51911" y="217646"/>
                        <a:pt x="53816" y="218599"/>
                        <a:pt x="55721" y="219551"/>
                      </a:cubicBezTo>
                      <a:cubicBezTo>
                        <a:pt x="57626" y="220504"/>
                        <a:pt x="58579" y="221456"/>
                        <a:pt x="60484" y="222409"/>
                      </a:cubicBezTo>
                      <a:cubicBezTo>
                        <a:pt x="62389" y="223361"/>
                        <a:pt x="64294" y="223361"/>
                        <a:pt x="66199" y="224314"/>
                      </a:cubicBezTo>
                      <a:cubicBezTo>
                        <a:pt x="68104" y="225266"/>
                        <a:pt x="70009" y="225266"/>
                        <a:pt x="71914" y="225266"/>
                      </a:cubicBezTo>
                      <a:cubicBezTo>
                        <a:pt x="73819" y="225266"/>
                        <a:pt x="74771" y="225266"/>
                        <a:pt x="75724" y="224314"/>
                      </a:cubicBezTo>
                      <a:cubicBezTo>
                        <a:pt x="76676" y="224314"/>
                        <a:pt x="77629" y="223361"/>
                        <a:pt x="77629" y="223361"/>
                      </a:cubicBezTo>
                      <a:cubicBezTo>
                        <a:pt x="78581" y="223361"/>
                        <a:pt x="78581" y="222409"/>
                        <a:pt x="78581" y="221456"/>
                      </a:cubicBezTo>
                      <a:cubicBezTo>
                        <a:pt x="78581" y="220504"/>
                        <a:pt x="78581" y="220504"/>
                        <a:pt x="78581" y="219551"/>
                      </a:cubicBezTo>
                      <a:cubicBezTo>
                        <a:pt x="78581" y="218599"/>
                        <a:pt x="78581" y="217646"/>
                        <a:pt x="77629" y="216694"/>
                      </a:cubicBezTo>
                      <a:cubicBezTo>
                        <a:pt x="76676" y="215741"/>
                        <a:pt x="76676" y="214789"/>
                        <a:pt x="75724" y="214789"/>
                      </a:cubicBezTo>
                      <a:cubicBezTo>
                        <a:pt x="74771" y="213836"/>
                        <a:pt x="73819" y="213836"/>
                        <a:pt x="71914" y="212884"/>
                      </a:cubicBezTo>
                      <a:cubicBezTo>
                        <a:pt x="70009" y="211931"/>
                        <a:pt x="69056" y="211931"/>
                        <a:pt x="67151" y="210979"/>
                      </a:cubicBezTo>
                      <a:cubicBezTo>
                        <a:pt x="64294" y="210026"/>
                        <a:pt x="61436" y="208121"/>
                        <a:pt x="58579" y="206216"/>
                      </a:cubicBezTo>
                      <a:cubicBezTo>
                        <a:pt x="56674" y="204311"/>
                        <a:pt x="54769" y="203359"/>
                        <a:pt x="52864" y="201454"/>
                      </a:cubicBezTo>
                      <a:cubicBezTo>
                        <a:pt x="50959" y="199549"/>
                        <a:pt x="50006" y="197644"/>
                        <a:pt x="50006" y="195739"/>
                      </a:cubicBezTo>
                      <a:cubicBezTo>
                        <a:pt x="49054" y="193834"/>
                        <a:pt x="49054" y="190976"/>
                        <a:pt x="49054" y="189071"/>
                      </a:cubicBezTo>
                      <a:cubicBezTo>
                        <a:pt x="49054" y="185261"/>
                        <a:pt x="50006" y="182404"/>
                        <a:pt x="50959" y="179546"/>
                      </a:cubicBezTo>
                      <a:cubicBezTo>
                        <a:pt x="52864" y="176689"/>
                        <a:pt x="54769" y="173831"/>
                        <a:pt x="56674" y="171926"/>
                      </a:cubicBezTo>
                      <a:cubicBezTo>
                        <a:pt x="59531" y="170021"/>
                        <a:pt x="62389" y="168116"/>
                        <a:pt x="66199" y="167164"/>
                      </a:cubicBezTo>
                      <a:cubicBezTo>
                        <a:pt x="70009" y="166211"/>
                        <a:pt x="73819" y="165259"/>
                        <a:pt x="78581" y="165259"/>
                      </a:cubicBezTo>
                      <a:cubicBezTo>
                        <a:pt x="81439" y="165259"/>
                        <a:pt x="83344" y="165259"/>
                        <a:pt x="85249" y="165259"/>
                      </a:cubicBezTo>
                      <a:cubicBezTo>
                        <a:pt x="87154" y="165259"/>
                        <a:pt x="89059" y="165259"/>
                        <a:pt x="90964" y="166211"/>
                      </a:cubicBezTo>
                      <a:cubicBezTo>
                        <a:pt x="92869" y="166211"/>
                        <a:pt x="93821" y="167164"/>
                        <a:pt x="95726" y="167164"/>
                      </a:cubicBezTo>
                      <a:cubicBezTo>
                        <a:pt x="97631" y="167164"/>
                        <a:pt x="98584" y="168116"/>
                        <a:pt x="99536" y="168116"/>
                      </a:cubicBezTo>
                      <a:lnTo>
                        <a:pt x="99536" y="187166"/>
                      </a:lnTo>
                      <a:cubicBezTo>
                        <a:pt x="98584" y="186214"/>
                        <a:pt x="97631" y="186214"/>
                        <a:pt x="95726" y="185261"/>
                      </a:cubicBezTo>
                      <a:cubicBezTo>
                        <a:pt x="94774" y="184309"/>
                        <a:pt x="92869" y="184309"/>
                        <a:pt x="90964" y="183356"/>
                      </a:cubicBezTo>
                      <a:cubicBezTo>
                        <a:pt x="89059" y="182404"/>
                        <a:pt x="88106" y="182404"/>
                        <a:pt x="86201" y="182404"/>
                      </a:cubicBezTo>
                      <a:cubicBezTo>
                        <a:pt x="84296" y="182404"/>
                        <a:pt x="82391" y="182404"/>
                        <a:pt x="80486" y="182404"/>
                      </a:cubicBezTo>
                      <a:cubicBezTo>
                        <a:pt x="77629" y="182404"/>
                        <a:pt x="75724" y="182404"/>
                        <a:pt x="74771" y="183356"/>
                      </a:cubicBezTo>
                      <a:cubicBezTo>
                        <a:pt x="72866" y="184309"/>
                        <a:pt x="72866" y="185261"/>
                        <a:pt x="72866" y="187166"/>
                      </a:cubicBezTo>
                      <a:cubicBezTo>
                        <a:pt x="72866" y="188119"/>
                        <a:pt x="72866" y="189071"/>
                        <a:pt x="73819" y="189071"/>
                      </a:cubicBezTo>
                      <a:cubicBezTo>
                        <a:pt x="73819" y="190024"/>
                        <a:pt x="74771" y="190024"/>
                        <a:pt x="75724" y="190976"/>
                      </a:cubicBezTo>
                      <a:cubicBezTo>
                        <a:pt x="76676" y="191929"/>
                        <a:pt x="77629" y="191929"/>
                        <a:pt x="78581" y="192881"/>
                      </a:cubicBezTo>
                      <a:cubicBezTo>
                        <a:pt x="79534" y="193834"/>
                        <a:pt x="81439" y="193834"/>
                        <a:pt x="83344" y="194786"/>
                      </a:cubicBezTo>
                      <a:cubicBezTo>
                        <a:pt x="86201" y="195739"/>
                        <a:pt x="89059" y="197644"/>
                        <a:pt x="91916" y="198596"/>
                      </a:cubicBezTo>
                      <a:cubicBezTo>
                        <a:pt x="94774" y="200501"/>
                        <a:pt x="96679" y="201454"/>
                        <a:pt x="98584" y="203359"/>
                      </a:cubicBezTo>
                      <a:cubicBezTo>
                        <a:pt x="100489" y="205264"/>
                        <a:pt x="101441" y="207169"/>
                        <a:pt x="103346" y="209074"/>
                      </a:cubicBezTo>
                      <a:cubicBezTo>
                        <a:pt x="104299" y="210979"/>
                        <a:pt x="105251" y="213836"/>
                        <a:pt x="105251" y="217646"/>
                      </a:cubicBezTo>
                      <a:cubicBezTo>
                        <a:pt x="104299" y="218599"/>
                        <a:pt x="103346" y="220504"/>
                        <a:pt x="103346" y="222409"/>
                      </a:cubicBezTo>
                      <a:close/>
                      <a:moveTo>
                        <a:pt x="159544" y="258604"/>
                      </a:moveTo>
                      <a:lnTo>
                        <a:pt x="143351" y="241459"/>
                      </a:lnTo>
                      <a:cubicBezTo>
                        <a:pt x="138589" y="241459"/>
                        <a:pt x="133826" y="239554"/>
                        <a:pt x="130016" y="238601"/>
                      </a:cubicBezTo>
                      <a:cubicBezTo>
                        <a:pt x="126206" y="236696"/>
                        <a:pt x="122396" y="233839"/>
                        <a:pt x="119539" y="230981"/>
                      </a:cubicBezTo>
                      <a:cubicBezTo>
                        <a:pt x="116681" y="228124"/>
                        <a:pt x="113824" y="224314"/>
                        <a:pt x="111919" y="219551"/>
                      </a:cubicBezTo>
                      <a:cubicBezTo>
                        <a:pt x="110014" y="214789"/>
                        <a:pt x="109061" y="210026"/>
                        <a:pt x="109061" y="204311"/>
                      </a:cubicBezTo>
                      <a:cubicBezTo>
                        <a:pt x="109061" y="198596"/>
                        <a:pt x="110014" y="192881"/>
                        <a:pt x="111919" y="188119"/>
                      </a:cubicBezTo>
                      <a:cubicBezTo>
                        <a:pt x="113824" y="183356"/>
                        <a:pt x="116681" y="179546"/>
                        <a:pt x="119539" y="175736"/>
                      </a:cubicBezTo>
                      <a:cubicBezTo>
                        <a:pt x="122396" y="171926"/>
                        <a:pt x="127159" y="170021"/>
                        <a:pt x="130969" y="168116"/>
                      </a:cubicBezTo>
                      <a:cubicBezTo>
                        <a:pt x="135731" y="166211"/>
                        <a:pt x="140494" y="165259"/>
                        <a:pt x="146209" y="165259"/>
                      </a:cubicBezTo>
                      <a:cubicBezTo>
                        <a:pt x="151924" y="165259"/>
                        <a:pt x="156686" y="166211"/>
                        <a:pt x="160496" y="168116"/>
                      </a:cubicBezTo>
                      <a:cubicBezTo>
                        <a:pt x="165259" y="170021"/>
                        <a:pt x="169069" y="172879"/>
                        <a:pt x="171926" y="175736"/>
                      </a:cubicBezTo>
                      <a:cubicBezTo>
                        <a:pt x="174784" y="178594"/>
                        <a:pt x="177641" y="183356"/>
                        <a:pt x="179546" y="187166"/>
                      </a:cubicBezTo>
                      <a:cubicBezTo>
                        <a:pt x="181451" y="191929"/>
                        <a:pt x="182404" y="196691"/>
                        <a:pt x="182404" y="203359"/>
                      </a:cubicBezTo>
                      <a:cubicBezTo>
                        <a:pt x="182404" y="207169"/>
                        <a:pt x="182404" y="211931"/>
                        <a:pt x="180499" y="214789"/>
                      </a:cubicBezTo>
                      <a:cubicBezTo>
                        <a:pt x="179546" y="218599"/>
                        <a:pt x="177641" y="221456"/>
                        <a:pt x="175736" y="224314"/>
                      </a:cubicBezTo>
                      <a:cubicBezTo>
                        <a:pt x="173831" y="227171"/>
                        <a:pt x="171926" y="230029"/>
                        <a:pt x="169069" y="231934"/>
                      </a:cubicBezTo>
                      <a:cubicBezTo>
                        <a:pt x="166211" y="233839"/>
                        <a:pt x="164306" y="235744"/>
                        <a:pt x="160496" y="237649"/>
                      </a:cubicBezTo>
                      <a:lnTo>
                        <a:pt x="185261" y="258604"/>
                      </a:lnTo>
                      <a:lnTo>
                        <a:pt x="159544" y="258604"/>
                      </a:lnTo>
                      <a:close/>
                      <a:moveTo>
                        <a:pt x="241459" y="239554"/>
                      </a:moveTo>
                      <a:lnTo>
                        <a:pt x="193834" y="239554"/>
                      </a:lnTo>
                      <a:lnTo>
                        <a:pt x="193834" y="166211"/>
                      </a:lnTo>
                      <a:lnTo>
                        <a:pt x="215741" y="166211"/>
                      </a:lnTo>
                      <a:lnTo>
                        <a:pt x="215741" y="222409"/>
                      </a:lnTo>
                      <a:lnTo>
                        <a:pt x="241459" y="222409"/>
                      </a:lnTo>
                      <a:lnTo>
                        <a:pt x="241459" y="239554"/>
                      </a:lnTo>
                      <a:close/>
                      <a:moveTo>
                        <a:pt x="144304" y="87154"/>
                      </a:moveTo>
                      <a:cubicBezTo>
                        <a:pt x="90011" y="87154"/>
                        <a:pt x="46196" y="73819"/>
                        <a:pt x="46196" y="57626"/>
                      </a:cubicBezTo>
                      <a:cubicBezTo>
                        <a:pt x="46196" y="41434"/>
                        <a:pt x="90011" y="28099"/>
                        <a:pt x="144304" y="28099"/>
                      </a:cubicBezTo>
                      <a:cubicBezTo>
                        <a:pt x="198596" y="28099"/>
                        <a:pt x="242411" y="41434"/>
                        <a:pt x="242411" y="57626"/>
                      </a:cubicBezTo>
                      <a:cubicBezTo>
                        <a:pt x="242411" y="73819"/>
                        <a:pt x="198596" y="87154"/>
                        <a:pt x="144304" y="87154"/>
                      </a:cubicBezTo>
                      <a:close/>
                    </a:path>
                  </a:pathLst>
                </a:custGeom>
                <a:solidFill>
                  <a:srgbClr val="0F78D4"/>
                </a:solidFill>
                <a:ln w="9525" cap="flat">
                  <a:noFill/>
                  <a:prstDash val="solid"/>
                  <a:miter/>
                </a:ln>
              </p:spPr>
              <p:txBody>
                <a:bodyPr rtlCol="0" anchor="ctr"/>
                <a:lstStyle/>
                <a:p>
                  <a:endParaRPr lang="en-US"/>
                </a:p>
              </p:txBody>
            </p:sp>
          </p:grpSp>
        </p:grpSp>
        <p:grpSp>
          <p:nvGrpSpPr>
            <p:cNvPr id="139" name="Group 138">
              <a:extLst>
                <a:ext uri="{FF2B5EF4-FFF2-40B4-BE49-F238E27FC236}">
                  <a16:creationId xmlns:a16="http://schemas.microsoft.com/office/drawing/2014/main" id="{D80F8A77-9577-4880-8111-C433108696A7}"/>
                </a:ext>
              </a:extLst>
            </p:cNvPr>
            <p:cNvGrpSpPr/>
            <p:nvPr/>
          </p:nvGrpSpPr>
          <p:grpSpPr>
            <a:xfrm>
              <a:off x="9790264" y="5409770"/>
              <a:ext cx="853605" cy="1023472"/>
              <a:chOff x="9790264" y="5652666"/>
              <a:chExt cx="853605" cy="1023472"/>
            </a:xfrm>
          </p:grpSpPr>
          <p:sp>
            <p:nvSpPr>
              <p:cNvPr id="101" name="Title 1">
                <a:extLst>
                  <a:ext uri="{FF2B5EF4-FFF2-40B4-BE49-F238E27FC236}">
                    <a16:creationId xmlns:a16="http://schemas.microsoft.com/office/drawing/2014/main" id="{1990D15F-43E5-4D5E-BEA5-7C70E0206375}"/>
                  </a:ext>
                </a:extLst>
              </p:cNvPr>
              <p:cNvSpPr txBox="1">
                <a:spLocks/>
              </p:cNvSpPr>
              <p:nvPr/>
            </p:nvSpPr>
            <p:spPr>
              <a:xfrm>
                <a:off x="9790264"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Cosmos DB</a:t>
                </a:r>
              </a:p>
            </p:txBody>
          </p:sp>
          <p:sp>
            <p:nvSpPr>
              <p:cNvPr id="102" name="Rectangle: Rounded Corners 68">
                <a:extLst>
                  <a:ext uri="{FF2B5EF4-FFF2-40B4-BE49-F238E27FC236}">
                    <a16:creationId xmlns:a16="http://schemas.microsoft.com/office/drawing/2014/main" id="{CE2B4B83-C51C-4CC6-A0ED-99C62EE04E4D}"/>
                  </a:ext>
                </a:extLst>
              </p:cNvPr>
              <p:cNvSpPr/>
              <p:nvPr/>
            </p:nvSpPr>
            <p:spPr bwMode="auto">
              <a:xfrm>
                <a:off x="9805586"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29" name="Graphic 127">
                <a:extLst>
                  <a:ext uri="{FF2B5EF4-FFF2-40B4-BE49-F238E27FC236}">
                    <a16:creationId xmlns:a16="http://schemas.microsoft.com/office/drawing/2014/main" id="{F95A57D4-3F70-4EDC-B3C0-4BD51229E501}"/>
                  </a:ext>
                </a:extLst>
              </p:cNvPr>
              <p:cNvGrpSpPr/>
              <p:nvPr/>
            </p:nvGrpSpPr>
            <p:grpSpPr>
              <a:xfrm>
                <a:off x="9961478" y="6009070"/>
                <a:ext cx="511176" cy="511176"/>
                <a:chOff x="10418761" y="1096961"/>
                <a:chExt cx="1117601" cy="1117601"/>
              </a:xfrm>
            </p:grpSpPr>
            <p:sp>
              <p:nvSpPr>
                <p:cNvPr id="130" name="Freeform: Shape 129">
                  <a:extLst>
                    <a:ext uri="{FF2B5EF4-FFF2-40B4-BE49-F238E27FC236}">
                      <a16:creationId xmlns:a16="http://schemas.microsoft.com/office/drawing/2014/main" id="{983FFE1D-E98F-4BCF-A048-D93DE273F95F}"/>
                    </a:ext>
                  </a:extLst>
                </p:cNvPr>
                <p:cNvSpPr/>
                <p:nvPr/>
              </p:nvSpPr>
              <p:spPr>
                <a:xfrm>
                  <a:off x="10434768" y="1112968"/>
                  <a:ext cx="1024468" cy="1024468"/>
                </a:xfrm>
                <a:custGeom>
                  <a:avLst/>
                  <a:gdLst>
                    <a:gd name="connsiteX0" fmla="*/ 363372 w 1024467"/>
                    <a:gd name="connsiteY0" fmla="*/ 869226 h 1024467"/>
                    <a:gd name="connsiteX1" fmla="*/ 636206 w 1024467"/>
                    <a:gd name="connsiteY1" fmla="*/ 636206 h 1024467"/>
                    <a:gd name="connsiteX2" fmla="*/ 869412 w 1024467"/>
                    <a:gd name="connsiteY2" fmla="*/ 363651 h 1024467"/>
                    <a:gd name="connsiteX3" fmla="*/ 542793 w 1024467"/>
                    <a:gd name="connsiteY3" fmla="*/ 170260 h 1024467"/>
                    <a:gd name="connsiteX4" fmla="*/ 170260 w 1024467"/>
                    <a:gd name="connsiteY4" fmla="*/ 542793 h 1024467"/>
                    <a:gd name="connsiteX5" fmla="*/ 363372 w 1024467"/>
                    <a:gd name="connsiteY5" fmla="*/ 869226 h 102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467" h="1024467">
                      <a:moveTo>
                        <a:pt x="363372" y="869226"/>
                      </a:moveTo>
                      <a:cubicBezTo>
                        <a:pt x="443932" y="812461"/>
                        <a:pt x="536414" y="735999"/>
                        <a:pt x="636206" y="636206"/>
                      </a:cubicBezTo>
                      <a:cubicBezTo>
                        <a:pt x="738699" y="533713"/>
                        <a:pt x="814044" y="442163"/>
                        <a:pt x="869412" y="363651"/>
                      </a:cubicBezTo>
                      <a:cubicBezTo>
                        <a:pt x="806081" y="248398"/>
                        <a:pt x="683611" y="170260"/>
                        <a:pt x="542793" y="170260"/>
                      </a:cubicBezTo>
                      <a:cubicBezTo>
                        <a:pt x="337061" y="170260"/>
                        <a:pt x="170260" y="337061"/>
                        <a:pt x="170260" y="542793"/>
                      </a:cubicBezTo>
                      <a:cubicBezTo>
                        <a:pt x="170260" y="683471"/>
                        <a:pt x="248259" y="805849"/>
                        <a:pt x="363372" y="869226"/>
                      </a:cubicBezTo>
                      <a:close/>
                    </a:path>
                  </a:pathLst>
                </a:custGeom>
                <a:solidFill>
                  <a:srgbClr val="0F78D4"/>
                </a:solidFill>
                <a:ln w="4643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12754551-8E4F-4859-99E8-35453C087811}"/>
                    </a:ext>
                  </a:extLst>
                </p:cNvPr>
                <p:cNvSpPr/>
                <p:nvPr/>
              </p:nvSpPr>
              <p:spPr>
                <a:xfrm>
                  <a:off x="10798408" y="1476608"/>
                  <a:ext cx="698501" cy="698501"/>
                </a:xfrm>
                <a:custGeom>
                  <a:avLst/>
                  <a:gdLst>
                    <a:gd name="connsiteX0" fmla="*/ 371335 w 698500"/>
                    <a:gd name="connsiteY0" fmla="*/ 371335 h 698500"/>
                    <a:gd name="connsiteX1" fmla="*/ 170260 w 698500"/>
                    <a:gd name="connsiteY1" fmla="*/ 551222 h 698500"/>
                    <a:gd name="connsiteX2" fmla="*/ 179154 w 698500"/>
                    <a:gd name="connsiteY2" fmla="*/ 551687 h 698500"/>
                    <a:gd name="connsiteX3" fmla="*/ 551687 w 698500"/>
                    <a:gd name="connsiteY3" fmla="*/ 179154 h 698500"/>
                    <a:gd name="connsiteX4" fmla="*/ 551222 w 698500"/>
                    <a:gd name="connsiteY4" fmla="*/ 170260 h 698500"/>
                    <a:gd name="connsiteX5" fmla="*/ 371335 w 698500"/>
                    <a:gd name="connsiteY5" fmla="*/ 371335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71335" y="371335"/>
                      </a:moveTo>
                      <a:cubicBezTo>
                        <a:pt x="304744" y="437878"/>
                        <a:pt x="236850" y="498229"/>
                        <a:pt x="170260" y="551222"/>
                      </a:cubicBezTo>
                      <a:cubicBezTo>
                        <a:pt x="173240" y="551315"/>
                        <a:pt x="176174" y="551687"/>
                        <a:pt x="179154" y="551687"/>
                      </a:cubicBezTo>
                      <a:cubicBezTo>
                        <a:pt x="384885" y="551687"/>
                        <a:pt x="551687" y="384885"/>
                        <a:pt x="551687" y="179154"/>
                      </a:cubicBezTo>
                      <a:cubicBezTo>
                        <a:pt x="551687" y="176127"/>
                        <a:pt x="551315" y="173240"/>
                        <a:pt x="551222" y="170260"/>
                      </a:cubicBezTo>
                      <a:cubicBezTo>
                        <a:pt x="496739" y="238573"/>
                        <a:pt x="435876" y="306793"/>
                        <a:pt x="371335" y="371335"/>
                      </a:cubicBezTo>
                      <a:close/>
                    </a:path>
                  </a:pathLst>
                </a:custGeom>
                <a:solidFill>
                  <a:srgbClr val="0F78D4"/>
                </a:solidFill>
                <a:ln w="4643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D80014C2-824E-4622-BB24-FDEAF64711E5}"/>
                    </a:ext>
                  </a:extLst>
                </p:cNvPr>
                <p:cNvSpPr/>
                <p:nvPr/>
              </p:nvSpPr>
              <p:spPr>
                <a:xfrm>
                  <a:off x="10252324" y="930380"/>
                  <a:ext cx="1443568" cy="1443568"/>
                </a:xfrm>
                <a:custGeom>
                  <a:avLst/>
                  <a:gdLst>
                    <a:gd name="connsiteX0" fmla="*/ 1256890 w 1443567"/>
                    <a:gd name="connsiteY0" fmla="*/ 193729 h 1443567"/>
                    <a:gd name="connsiteX1" fmla="*/ 1188856 w 1443567"/>
                    <a:gd name="connsiteY1" fmla="*/ 170260 h 1443567"/>
                    <a:gd name="connsiteX2" fmla="*/ 848360 w 1443567"/>
                    <a:gd name="connsiteY2" fmla="*/ 325234 h 1443567"/>
                    <a:gd name="connsiteX3" fmla="*/ 901120 w 1443567"/>
                    <a:gd name="connsiteY3" fmla="*/ 345397 h 1443567"/>
                    <a:gd name="connsiteX4" fmla="*/ 1188903 w 1443567"/>
                    <a:gd name="connsiteY4" fmla="*/ 216826 h 1443567"/>
                    <a:gd name="connsiteX5" fmla="*/ 1224014 w 1443567"/>
                    <a:gd name="connsiteY5" fmla="*/ 226652 h 1443567"/>
                    <a:gd name="connsiteX6" fmla="*/ 851620 w 1443567"/>
                    <a:gd name="connsiteY6" fmla="*/ 851670 h 1443567"/>
                    <a:gd name="connsiteX7" fmla="*/ 261713 w 1443567"/>
                    <a:gd name="connsiteY7" fmla="*/ 1233890 h 1443567"/>
                    <a:gd name="connsiteX8" fmla="*/ 226602 w 1443567"/>
                    <a:gd name="connsiteY8" fmla="*/ 1224064 h 1443567"/>
                    <a:gd name="connsiteX9" fmla="*/ 344974 w 1443567"/>
                    <a:gd name="connsiteY9" fmla="*/ 900472 h 1443567"/>
                    <a:gd name="connsiteX10" fmla="*/ 325183 w 1443567"/>
                    <a:gd name="connsiteY10" fmla="*/ 848411 h 1443567"/>
                    <a:gd name="connsiteX11" fmla="*/ 193679 w 1443567"/>
                    <a:gd name="connsiteY11" fmla="*/ 1256987 h 1443567"/>
                    <a:gd name="connsiteX12" fmla="*/ 261713 w 1443567"/>
                    <a:gd name="connsiteY12" fmla="*/ 1280456 h 1443567"/>
                    <a:gd name="connsiteX13" fmla="*/ 884543 w 1443567"/>
                    <a:gd name="connsiteY13" fmla="*/ 884593 h 1443567"/>
                    <a:gd name="connsiteX14" fmla="*/ 1256890 w 1443567"/>
                    <a:gd name="connsiteY14" fmla="*/ 193729 h 14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3567" h="1443567">
                      <a:moveTo>
                        <a:pt x="1256890" y="193729"/>
                      </a:moveTo>
                      <a:cubicBezTo>
                        <a:pt x="1240964" y="177803"/>
                        <a:pt x="1217821" y="170260"/>
                        <a:pt x="1188856" y="170260"/>
                      </a:cubicBezTo>
                      <a:cubicBezTo>
                        <a:pt x="1109553" y="170260"/>
                        <a:pt x="986384" y="227304"/>
                        <a:pt x="848360" y="325234"/>
                      </a:cubicBezTo>
                      <a:cubicBezTo>
                        <a:pt x="866475" y="330868"/>
                        <a:pt x="884124" y="337434"/>
                        <a:pt x="901120" y="345397"/>
                      </a:cubicBezTo>
                      <a:cubicBezTo>
                        <a:pt x="1026012" y="260599"/>
                        <a:pt x="1129484" y="216826"/>
                        <a:pt x="1188903" y="216826"/>
                      </a:cubicBezTo>
                      <a:cubicBezTo>
                        <a:pt x="1200405" y="216826"/>
                        <a:pt x="1215865" y="218549"/>
                        <a:pt x="1224014" y="226652"/>
                      </a:cubicBezTo>
                      <a:cubicBezTo>
                        <a:pt x="1268113" y="270750"/>
                        <a:pt x="1179031" y="524260"/>
                        <a:pt x="851620" y="851670"/>
                      </a:cubicBezTo>
                      <a:cubicBezTo>
                        <a:pt x="600672" y="1102618"/>
                        <a:pt x="364905" y="1233890"/>
                        <a:pt x="261713" y="1233890"/>
                      </a:cubicBezTo>
                      <a:cubicBezTo>
                        <a:pt x="250164" y="1233890"/>
                        <a:pt x="234751" y="1232167"/>
                        <a:pt x="226602" y="1224064"/>
                      </a:cubicBezTo>
                      <a:cubicBezTo>
                        <a:pt x="197451" y="1194913"/>
                        <a:pt x="227114" y="1073747"/>
                        <a:pt x="344974" y="900472"/>
                      </a:cubicBezTo>
                      <a:cubicBezTo>
                        <a:pt x="337198" y="883708"/>
                        <a:pt x="330725" y="866292"/>
                        <a:pt x="325183" y="848411"/>
                      </a:cubicBezTo>
                      <a:cubicBezTo>
                        <a:pt x="191444" y="1036866"/>
                        <a:pt x="134260" y="1197521"/>
                        <a:pt x="193679" y="1256987"/>
                      </a:cubicBezTo>
                      <a:cubicBezTo>
                        <a:pt x="209605" y="1272913"/>
                        <a:pt x="232748" y="1280456"/>
                        <a:pt x="261713" y="1280456"/>
                      </a:cubicBezTo>
                      <a:cubicBezTo>
                        <a:pt x="392984" y="1280456"/>
                        <a:pt x="644026" y="1125063"/>
                        <a:pt x="884543" y="884593"/>
                      </a:cubicBezTo>
                      <a:cubicBezTo>
                        <a:pt x="1178099" y="590990"/>
                        <a:pt x="1344808" y="281694"/>
                        <a:pt x="1256890" y="193729"/>
                      </a:cubicBezTo>
                      <a:close/>
                    </a:path>
                  </a:pathLst>
                </a:custGeom>
                <a:solidFill>
                  <a:srgbClr val="0078D7"/>
                </a:solidFill>
                <a:ln w="4643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E75A4A1A-1940-4735-BF76-4700E9AAA752}"/>
                    </a:ext>
                  </a:extLst>
                </p:cNvPr>
                <p:cNvSpPr/>
                <p:nvPr/>
              </p:nvSpPr>
              <p:spPr>
                <a:xfrm>
                  <a:off x="10248501" y="926701"/>
                  <a:ext cx="698501" cy="698501"/>
                </a:xfrm>
                <a:custGeom>
                  <a:avLst/>
                  <a:gdLst>
                    <a:gd name="connsiteX0" fmla="*/ 356526 w 698500"/>
                    <a:gd name="connsiteY0" fmla="*/ 170260 h 698500"/>
                    <a:gd name="connsiteX1" fmla="*/ 170260 w 698500"/>
                    <a:gd name="connsiteY1" fmla="*/ 356526 h 698500"/>
                    <a:gd name="connsiteX2" fmla="*/ 356526 w 698500"/>
                    <a:gd name="connsiteY2" fmla="*/ 542793 h 698500"/>
                    <a:gd name="connsiteX3" fmla="*/ 542793 w 698500"/>
                    <a:gd name="connsiteY3" fmla="*/ 356526 h 698500"/>
                    <a:gd name="connsiteX4" fmla="*/ 356526 w 698500"/>
                    <a:gd name="connsiteY4" fmla="*/ 170260 h 698500"/>
                    <a:gd name="connsiteX5" fmla="*/ 356526 w 698500"/>
                    <a:gd name="connsiteY5" fmla="*/ 17026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56526" y="170260"/>
                      </a:moveTo>
                      <a:cubicBezTo>
                        <a:pt x="356526" y="273125"/>
                        <a:pt x="273125" y="356526"/>
                        <a:pt x="170260" y="356526"/>
                      </a:cubicBezTo>
                      <a:cubicBezTo>
                        <a:pt x="273125" y="356526"/>
                        <a:pt x="356526" y="439927"/>
                        <a:pt x="356526" y="542793"/>
                      </a:cubicBezTo>
                      <a:cubicBezTo>
                        <a:pt x="356526" y="439927"/>
                        <a:pt x="439927" y="356526"/>
                        <a:pt x="542793" y="356526"/>
                      </a:cubicBezTo>
                      <a:cubicBezTo>
                        <a:pt x="439927" y="356526"/>
                        <a:pt x="356526" y="273125"/>
                        <a:pt x="356526" y="170260"/>
                      </a:cubicBezTo>
                      <a:lnTo>
                        <a:pt x="356526" y="170260"/>
                      </a:lnTo>
                      <a:close/>
                    </a:path>
                  </a:pathLst>
                </a:custGeom>
                <a:solidFill>
                  <a:srgbClr val="0078D7"/>
                </a:solidFill>
                <a:ln w="4643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86C4B663-B65E-490A-A464-34A82E1D27FB}"/>
                    </a:ext>
                  </a:extLst>
                </p:cNvPr>
                <p:cNvSpPr/>
                <p:nvPr/>
              </p:nvSpPr>
              <p:spPr>
                <a:xfrm>
                  <a:off x="11086702" y="1764902"/>
                  <a:ext cx="605367" cy="605367"/>
                </a:xfrm>
                <a:custGeom>
                  <a:avLst/>
                  <a:gdLst>
                    <a:gd name="connsiteX0" fmla="*/ 309960 w 605367"/>
                    <a:gd name="connsiteY0" fmla="*/ 170260 h 605367"/>
                    <a:gd name="connsiteX1" fmla="*/ 170260 w 605367"/>
                    <a:gd name="connsiteY1" fmla="*/ 309960 h 605367"/>
                    <a:gd name="connsiteX2" fmla="*/ 309960 w 605367"/>
                    <a:gd name="connsiteY2" fmla="*/ 449660 h 605367"/>
                    <a:gd name="connsiteX3" fmla="*/ 449660 w 605367"/>
                    <a:gd name="connsiteY3" fmla="*/ 309960 h 605367"/>
                    <a:gd name="connsiteX4" fmla="*/ 309960 w 605367"/>
                    <a:gd name="connsiteY4" fmla="*/ 170260 h 605367"/>
                    <a:gd name="connsiteX5" fmla="*/ 309960 w 605367"/>
                    <a:gd name="connsiteY5" fmla="*/ 17026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367" h="605367">
                      <a:moveTo>
                        <a:pt x="309960" y="170260"/>
                      </a:moveTo>
                      <a:cubicBezTo>
                        <a:pt x="309960" y="247421"/>
                        <a:pt x="247421" y="309960"/>
                        <a:pt x="170260" y="309960"/>
                      </a:cubicBezTo>
                      <a:cubicBezTo>
                        <a:pt x="247421" y="309960"/>
                        <a:pt x="309960" y="372499"/>
                        <a:pt x="309960" y="449660"/>
                      </a:cubicBezTo>
                      <a:cubicBezTo>
                        <a:pt x="309960" y="372499"/>
                        <a:pt x="372499" y="309960"/>
                        <a:pt x="449660" y="309960"/>
                      </a:cubicBezTo>
                      <a:cubicBezTo>
                        <a:pt x="372499" y="309960"/>
                        <a:pt x="309960" y="247421"/>
                        <a:pt x="309960" y="170260"/>
                      </a:cubicBezTo>
                      <a:lnTo>
                        <a:pt x="309960" y="170260"/>
                      </a:lnTo>
                      <a:close/>
                    </a:path>
                  </a:pathLst>
                </a:custGeom>
                <a:solidFill>
                  <a:srgbClr val="0078D7"/>
                </a:solidFill>
                <a:ln w="4643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CAAF9C9-B032-4AE2-8C37-6C573467EE47}"/>
                    </a:ext>
                  </a:extLst>
                </p:cNvPr>
                <p:cNvSpPr/>
                <p:nvPr/>
              </p:nvSpPr>
              <p:spPr>
                <a:xfrm>
                  <a:off x="10434768" y="1415652"/>
                  <a:ext cx="651934" cy="651934"/>
                </a:xfrm>
                <a:custGeom>
                  <a:avLst/>
                  <a:gdLst>
                    <a:gd name="connsiteX0" fmla="*/ 386283 w 651933"/>
                    <a:gd name="connsiteY0" fmla="*/ 295710 h 651933"/>
                    <a:gd name="connsiteX1" fmla="*/ 371055 w 651933"/>
                    <a:gd name="connsiteY1" fmla="*/ 295710 h 651933"/>
                    <a:gd name="connsiteX2" fmla="*/ 373896 w 651933"/>
                    <a:gd name="connsiteY2" fmla="*/ 271961 h 651933"/>
                    <a:gd name="connsiteX3" fmla="*/ 272194 w 651933"/>
                    <a:gd name="connsiteY3" fmla="*/ 170260 h 651933"/>
                    <a:gd name="connsiteX4" fmla="*/ 177058 w 651933"/>
                    <a:gd name="connsiteY4" fmla="*/ 170260 h 651933"/>
                    <a:gd name="connsiteX5" fmla="*/ 170260 w 651933"/>
                    <a:gd name="connsiteY5" fmla="*/ 240110 h 651933"/>
                    <a:gd name="connsiteX6" fmla="*/ 275407 w 651933"/>
                    <a:gd name="connsiteY6" fmla="*/ 499160 h 651933"/>
                    <a:gd name="connsiteX7" fmla="*/ 386283 w 651933"/>
                    <a:gd name="connsiteY7" fmla="*/ 499160 h 651933"/>
                    <a:gd name="connsiteX8" fmla="*/ 487984 w 651933"/>
                    <a:gd name="connsiteY8" fmla="*/ 397458 h 651933"/>
                    <a:gd name="connsiteX9" fmla="*/ 386283 w 651933"/>
                    <a:gd name="connsiteY9" fmla="*/ 295710 h 65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33" h="651933">
                      <a:moveTo>
                        <a:pt x="386283" y="295710"/>
                      </a:moveTo>
                      <a:lnTo>
                        <a:pt x="371055" y="295710"/>
                      </a:lnTo>
                      <a:cubicBezTo>
                        <a:pt x="372964" y="288120"/>
                        <a:pt x="373896" y="280483"/>
                        <a:pt x="373896" y="271961"/>
                      </a:cubicBezTo>
                      <a:cubicBezTo>
                        <a:pt x="373896" y="215848"/>
                        <a:pt x="328260" y="170260"/>
                        <a:pt x="272194" y="170260"/>
                      </a:cubicBezTo>
                      <a:lnTo>
                        <a:pt x="177058" y="170260"/>
                      </a:lnTo>
                      <a:cubicBezTo>
                        <a:pt x="172728" y="192891"/>
                        <a:pt x="170260" y="216221"/>
                        <a:pt x="170260" y="240110"/>
                      </a:cubicBezTo>
                      <a:cubicBezTo>
                        <a:pt x="170260" y="340880"/>
                        <a:pt x="210447" y="432104"/>
                        <a:pt x="275407" y="499160"/>
                      </a:cubicBezTo>
                      <a:lnTo>
                        <a:pt x="386283" y="499160"/>
                      </a:lnTo>
                      <a:cubicBezTo>
                        <a:pt x="442395" y="499160"/>
                        <a:pt x="487984" y="453525"/>
                        <a:pt x="487984" y="397458"/>
                      </a:cubicBezTo>
                      <a:cubicBezTo>
                        <a:pt x="487984" y="341346"/>
                        <a:pt x="442349" y="295710"/>
                        <a:pt x="386283" y="295710"/>
                      </a:cubicBezTo>
                      <a:close/>
                    </a:path>
                  </a:pathLst>
                </a:custGeom>
                <a:solidFill>
                  <a:srgbClr val="59B4D9"/>
                </a:solidFill>
                <a:ln w="4643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175A1349-6A2F-4C24-8EF3-52CB2421BA26}"/>
                    </a:ext>
                  </a:extLst>
                </p:cNvPr>
                <p:cNvSpPr/>
                <p:nvPr/>
              </p:nvSpPr>
              <p:spPr>
                <a:xfrm>
                  <a:off x="10900482" y="1538355"/>
                  <a:ext cx="372534" cy="372534"/>
                </a:xfrm>
                <a:custGeom>
                  <a:avLst/>
                  <a:gdLst>
                    <a:gd name="connsiteX0" fmla="*/ 170260 w 372533"/>
                    <a:gd name="connsiteY0" fmla="*/ 211052 h 372533"/>
                    <a:gd name="connsiteX1" fmla="*/ 170492 w 372533"/>
                    <a:gd name="connsiteY1" fmla="*/ 210819 h 372533"/>
                    <a:gd name="connsiteX2" fmla="*/ 209934 w 372533"/>
                    <a:gd name="connsiteY2" fmla="*/ 170260 h 372533"/>
                    <a:gd name="connsiteX3" fmla="*/ 170260 w 372533"/>
                    <a:gd name="connsiteY3" fmla="*/ 211052 h 372533"/>
                  </a:gdLst>
                  <a:ahLst/>
                  <a:cxnLst>
                    <a:cxn ang="0">
                      <a:pos x="connsiteX0" y="connsiteY0"/>
                    </a:cxn>
                    <a:cxn ang="0">
                      <a:pos x="connsiteX1" y="connsiteY1"/>
                    </a:cxn>
                    <a:cxn ang="0">
                      <a:pos x="connsiteX2" y="connsiteY2"/>
                    </a:cxn>
                    <a:cxn ang="0">
                      <a:pos x="connsiteX3" y="connsiteY3"/>
                    </a:cxn>
                  </a:cxnLst>
                  <a:rect l="l" t="t" r="r" b="b"/>
                  <a:pathLst>
                    <a:path w="372533" h="372533">
                      <a:moveTo>
                        <a:pt x="170260" y="211052"/>
                      </a:moveTo>
                      <a:cubicBezTo>
                        <a:pt x="170353" y="210959"/>
                        <a:pt x="170399" y="210912"/>
                        <a:pt x="170492" y="210819"/>
                      </a:cubicBezTo>
                      <a:cubicBezTo>
                        <a:pt x="184276" y="197035"/>
                        <a:pt x="197129" y="183624"/>
                        <a:pt x="209934" y="170260"/>
                      </a:cubicBezTo>
                      <a:cubicBezTo>
                        <a:pt x="192565" y="179014"/>
                        <a:pt x="178502" y="193357"/>
                        <a:pt x="170260" y="211052"/>
                      </a:cubicBezTo>
                      <a:close/>
                    </a:path>
                  </a:pathLst>
                </a:custGeom>
                <a:solidFill>
                  <a:srgbClr val="59B4D9"/>
                </a:solidFill>
                <a:ln w="4643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45516C3-5AD5-4612-AFEE-BEFED570476D}"/>
                    </a:ext>
                  </a:extLst>
                </p:cNvPr>
                <p:cNvSpPr/>
                <p:nvPr/>
              </p:nvSpPr>
              <p:spPr>
                <a:xfrm>
                  <a:off x="10867652" y="1528762"/>
                  <a:ext cx="605367" cy="605367"/>
                </a:xfrm>
                <a:custGeom>
                  <a:avLst/>
                  <a:gdLst>
                    <a:gd name="connsiteX0" fmla="*/ 302090 w 605367"/>
                    <a:gd name="connsiteY0" fmla="*/ 319180 h 605367"/>
                    <a:gd name="connsiteX1" fmla="*/ 170260 w 605367"/>
                    <a:gd name="connsiteY1" fmla="*/ 441743 h 605367"/>
                    <a:gd name="connsiteX2" fmla="*/ 230983 w 605367"/>
                    <a:gd name="connsiteY2" fmla="*/ 466889 h 605367"/>
                    <a:gd name="connsiteX3" fmla="*/ 261949 w 605367"/>
                    <a:gd name="connsiteY3" fmla="*/ 466889 h 605367"/>
                    <a:gd name="connsiteX4" fmla="*/ 479695 w 605367"/>
                    <a:gd name="connsiteY4" fmla="*/ 170260 h 605367"/>
                    <a:gd name="connsiteX5" fmla="*/ 439136 w 605367"/>
                    <a:gd name="connsiteY5" fmla="*/ 170260 h 605367"/>
                    <a:gd name="connsiteX6" fmla="*/ 302090 w 605367"/>
                    <a:gd name="connsiteY6" fmla="*/ 31918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367" h="605367">
                      <a:moveTo>
                        <a:pt x="302090" y="319180"/>
                      </a:moveTo>
                      <a:cubicBezTo>
                        <a:pt x="258503" y="362766"/>
                        <a:pt x="214312" y="403698"/>
                        <a:pt x="170260" y="441743"/>
                      </a:cubicBezTo>
                      <a:cubicBezTo>
                        <a:pt x="185906" y="457250"/>
                        <a:pt x="207373" y="466889"/>
                        <a:pt x="230983" y="466889"/>
                      </a:cubicBezTo>
                      <a:lnTo>
                        <a:pt x="261949" y="466889"/>
                      </a:lnTo>
                      <a:cubicBezTo>
                        <a:pt x="379251" y="414316"/>
                        <a:pt x="464328" y="303021"/>
                        <a:pt x="479695" y="170260"/>
                      </a:cubicBezTo>
                      <a:lnTo>
                        <a:pt x="439136" y="170260"/>
                      </a:lnTo>
                      <a:cubicBezTo>
                        <a:pt x="396155" y="220924"/>
                        <a:pt x="350147" y="271076"/>
                        <a:pt x="302090" y="319180"/>
                      </a:cubicBezTo>
                      <a:close/>
                    </a:path>
                  </a:pathLst>
                </a:custGeom>
                <a:solidFill>
                  <a:srgbClr val="59B4D9"/>
                </a:solidFill>
                <a:ln w="4643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0CBE1FA-9EDE-4B2D-88E3-DBF49B6ABF75}"/>
                    </a:ext>
                  </a:extLst>
                </p:cNvPr>
                <p:cNvSpPr/>
                <p:nvPr/>
              </p:nvSpPr>
              <p:spPr>
                <a:xfrm>
                  <a:off x="10731584" y="1150361"/>
                  <a:ext cx="698501" cy="605367"/>
                </a:xfrm>
                <a:custGeom>
                  <a:avLst/>
                  <a:gdLst>
                    <a:gd name="connsiteX0" fmla="*/ 276758 w 698500"/>
                    <a:gd name="connsiteY0" fmla="*/ 469730 h 605367"/>
                    <a:gd name="connsiteX1" fmla="*/ 459579 w 698500"/>
                    <a:gd name="connsiteY1" fmla="*/ 469730 h 605367"/>
                    <a:gd name="connsiteX2" fmla="*/ 572363 w 698500"/>
                    <a:gd name="connsiteY2" fmla="*/ 326631 h 605367"/>
                    <a:gd name="connsiteX3" fmla="*/ 407936 w 698500"/>
                    <a:gd name="connsiteY3" fmla="*/ 170260 h 605367"/>
                    <a:gd name="connsiteX4" fmla="*/ 387028 w 698500"/>
                    <a:gd name="connsiteY4" fmla="*/ 170260 h 605367"/>
                    <a:gd name="connsiteX5" fmla="*/ 318575 w 698500"/>
                    <a:gd name="connsiteY5" fmla="*/ 238713 h 605367"/>
                    <a:gd name="connsiteX6" fmla="*/ 321415 w 698500"/>
                    <a:gd name="connsiteY6" fmla="*/ 256780 h 605367"/>
                    <a:gd name="connsiteX7" fmla="*/ 277689 w 698500"/>
                    <a:gd name="connsiteY7" fmla="*/ 256780 h 605367"/>
                    <a:gd name="connsiteX8" fmla="*/ 170260 w 698500"/>
                    <a:gd name="connsiteY8" fmla="*/ 363232 h 605367"/>
                    <a:gd name="connsiteX9" fmla="*/ 276758 w 698500"/>
                    <a:gd name="connsiteY9" fmla="*/ 46973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8500" h="605367">
                      <a:moveTo>
                        <a:pt x="276758" y="469730"/>
                      </a:moveTo>
                      <a:lnTo>
                        <a:pt x="459579" y="469730"/>
                      </a:lnTo>
                      <a:cubicBezTo>
                        <a:pt x="504189" y="418181"/>
                        <a:pt x="541489" y="370357"/>
                        <a:pt x="572363" y="326631"/>
                      </a:cubicBezTo>
                      <a:cubicBezTo>
                        <a:pt x="535156" y="259016"/>
                        <a:pt x="477740" y="204020"/>
                        <a:pt x="407936" y="170260"/>
                      </a:cubicBezTo>
                      <a:lnTo>
                        <a:pt x="387028" y="170260"/>
                      </a:lnTo>
                      <a:cubicBezTo>
                        <a:pt x="348983" y="170260"/>
                        <a:pt x="318575" y="200668"/>
                        <a:pt x="318575" y="238713"/>
                      </a:cubicBezTo>
                      <a:cubicBezTo>
                        <a:pt x="318575" y="244394"/>
                        <a:pt x="319506" y="251053"/>
                        <a:pt x="321415" y="256780"/>
                      </a:cubicBezTo>
                      <a:lnTo>
                        <a:pt x="277689" y="256780"/>
                      </a:lnTo>
                      <a:cubicBezTo>
                        <a:pt x="217804" y="256780"/>
                        <a:pt x="170260" y="304325"/>
                        <a:pt x="170260" y="363232"/>
                      </a:cubicBezTo>
                      <a:cubicBezTo>
                        <a:pt x="170260" y="422139"/>
                        <a:pt x="217804" y="469730"/>
                        <a:pt x="276758" y="469730"/>
                      </a:cubicBezTo>
                      <a:close/>
                    </a:path>
                  </a:pathLst>
                </a:custGeom>
                <a:solidFill>
                  <a:srgbClr val="59B4D9"/>
                </a:solidFill>
                <a:ln w="46434" cap="flat">
                  <a:noFill/>
                  <a:prstDash val="solid"/>
                  <a:miter/>
                </a:ln>
              </p:spPr>
              <p:txBody>
                <a:bodyPr rtlCol="0" anchor="ctr"/>
                <a:lstStyle/>
                <a:p>
                  <a:endParaRPr lang="en-US"/>
                </a:p>
              </p:txBody>
            </p:sp>
          </p:grpSp>
        </p:grpSp>
        <p:grpSp>
          <p:nvGrpSpPr>
            <p:cNvPr id="151" name="Group 150">
              <a:extLst>
                <a:ext uri="{FF2B5EF4-FFF2-40B4-BE49-F238E27FC236}">
                  <a16:creationId xmlns:a16="http://schemas.microsoft.com/office/drawing/2014/main" id="{7F314B4B-5D31-4727-B174-28CBA317D94E}"/>
                </a:ext>
              </a:extLst>
            </p:cNvPr>
            <p:cNvGrpSpPr/>
            <p:nvPr/>
          </p:nvGrpSpPr>
          <p:grpSpPr>
            <a:xfrm>
              <a:off x="7477728" y="257756"/>
              <a:ext cx="717581" cy="910661"/>
              <a:chOff x="6441503" y="259620"/>
              <a:chExt cx="717581" cy="910661"/>
            </a:xfrm>
          </p:grpSpPr>
          <p:sp>
            <p:nvSpPr>
              <p:cNvPr id="143" name="Title 1">
                <a:extLst>
                  <a:ext uri="{FF2B5EF4-FFF2-40B4-BE49-F238E27FC236}">
                    <a16:creationId xmlns:a16="http://schemas.microsoft.com/office/drawing/2014/main" id="{863E40B0-02C7-4F4C-A673-B4DD45AFD7B0}"/>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User</a:t>
                </a:r>
              </a:p>
            </p:txBody>
          </p:sp>
          <p:grpSp>
            <p:nvGrpSpPr>
              <p:cNvPr id="150" name="Group 149">
                <a:extLst>
                  <a:ext uri="{FF2B5EF4-FFF2-40B4-BE49-F238E27FC236}">
                    <a16:creationId xmlns:a16="http://schemas.microsoft.com/office/drawing/2014/main" id="{D1481A81-8C5E-4825-8ADA-010D7A0910E5}"/>
                  </a:ext>
                </a:extLst>
              </p:cNvPr>
              <p:cNvGrpSpPr/>
              <p:nvPr/>
            </p:nvGrpSpPr>
            <p:grpSpPr>
              <a:xfrm>
                <a:off x="6525973" y="621641"/>
                <a:ext cx="548640" cy="548640"/>
                <a:chOff x="6415158" y="621641"/>
                <a:chExt cx="548640" cy="548640"/>
              </a:xfrm>
            </p:grpSpPr>
            <p:sp>
              <p:nvSpPr>
                <p:cNvPr id="144" name="Rectangle: Rounded Corners 143">
                  <a:extLst>
                    <a:ext uri="{FF2B5EF4-FFF2-40B4-BE49-F238E27FC236}">
                      <a16:creationId xmlns:a16="http://schemas.microsoft.com/office/drawing/2014/main" id="{68940647-5420-4776-8319-8469C21DFC35}"/>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5" name="people_4" title="Icon of a person">
                  <a:extLst>
                    <a:ext uri="{FF2B5EF4-FFF2-40B4-BE49-F238E27FC236}">
                      <a16:creationId xmlns:a16="http://schemas.microsoft.com/office/drawing/2014/main" id="{098D4A12-C6C5-4AF3-969C-5EA03AA72FE1}"/>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6" name="Group 295">
              <a:extLst>
                <a:ext uri="{FF2B5EF4-FFF2-40B4-BE49-F238E27FC236}">
                  <a16:creationId xmlns:a16="http://schemas.microsoft.com/office/drawing/2014/main" id="{C7BA8E04-9506-470D-875F-BCF82C7C01CB}"/>
                </a:ext>
              </a:extLst>
            </p:cNvPr>
            <p:cNvGrpSpPr/>
            <p:nvPr/>
          </p:nvGrpSpPr>
          <p:grpSpPr>
            <a:xfrm>
              <a:off x="7409716" y="1826582"/>
              <a:ext cx="853605" cy="903041"/>
              <a:chOff x="7409716" y="1891410"/>
              <a:chExt cx="853605" cy="903041"/>
            </a:xfrm>
          </p:grpSpPr>
          <p:grpSp>
            <p:nvGrpSpPr>
              <p:cNvPr id="171" name="Group 170">
                <a:extLst>
                  <a:ext uri="{FF2B5EF4-FFF2-40B4-BE49-F238E27FC236}">
                    <a16:creationId xmlns:a16="http://schemas.microsoft.com/office/drawing/2014/main" id="{581EEBA7-6A87-4C30-9809-FF5859859FE7}"/>
                  </a:ext>
                </a:extLst>
              </p:cNvPr>
              <p:cNvGrpSpPr/>
              <p:nvPr/>
            </p:nvGrpSpPr>
            <p:grpSpPr>
              <a:xfrm>
                <a:off x="7562198" y="2245811"/>
                <a:ext cx="548640" cy="548640"/>
                <a:chOff x="5936050" y="566796"/>
                <a:chExt cx="822960" cy="822960"/>
              </a:xfrm>
            </p:grpSpPr>
            <p:sp>
              <p:nvSpPr>
                <p:cNvPr id="166" name="Rectangle: Rounded Corners 68">
                  <a:extLst>
                    <a:ext uri="{FF2B5EF4-FFF2-40B4-BE49-F238E27FC236}">
                      <a16:creationId xmlns:a16="http://schemas.microsoft.com/office/drawing/2014/main" id="{D438043F-F37E-4E93-8F34-925D1A66AEAE}"/>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3" name="Freeform: Shape 162">
                  <a:extLst>
                    <a:ext uri="{FF2B5EF4-FFF2-40B4-BE49-F238E27FC236}">
                      <a16:creationId xmlns:a16="http://schemas.microsoft.com/office/drawing/2014/main" id="{029C30F5-C6EE-45E1-B578-0497F5FDF940}"/>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endParaRPr lang="en-US"/>
                </a:p>
              </p:txBody>
            </p:sp>
          </p:grpSp>
          <p:sp>
            <p:nvSpPr>
              <p:cNvPr id="165" name="Title 1">
                <a:extLst>
                  <a:ext uri="{FF2B5EF4-FFF2-40B4-BE49-F238E27FC236}">
                    <a16:creationId xmlns:a16="http://schemas.microsoft.com/office/drawing/2014/main" id="{47DFE2DF-9E3D-4EA5-89B2-8656D4D2E6F7}"/>
                  </a:ext>
                </a:extLst>
              </p:cNvPr>
              <p:cNvSpPr txBox="1">
                <a:spLocks/>
              </p:cNvSpPr>
              <p:nvPr/>
            </p:nvSpPr>
            <p:spPr>
              <a:xfrm>
                <a:off x="7409716"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grpSp>
        <p:cxnSp>
          <p:nvCxnSpPr>
            <p:cNvPr id="178" name="Straight Arrow Connector 177">
              <a:extLst>
                <a:ext uri="{FF2B5EF4-FFF2-40B4-BE49-F238E27FC236}">
                  <a16:creationId xmlns:a16="http://schemas.microsoft.com/office/drawing/2014/main" id="{B9C66D05-0150-4235-A000-1977C891BA6A}"/>
                </a:ext>
              </a:extLst>
            </p:cNvPr>
            <p:cNvCxnSpPr>
              <a:cxnSpLocks/>
              <a:stCxn id="144" idx="2"/>
              <a:endCxn id="165" idx="0"/>
            </p:cNvCxnSpPr>
            <p:nvPr/>
          </p:nvCxnSpPr>
          <p:spPr>
            <a:xfrm>
              <a:off x="7836518" y="1168417"/>
              <a:ext cx="1" cy="65816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5D27D92D-4113-4659-BD5A-E04DED56BAE6}"/>
                </a:ext>
              </a:extLst>
            </p:cNvPr>
            <p:cNvGrpSpPr/>
            <p:nvPr/>
          </p:nvGrpSpPr>
          <p:grpSpPr>
            <a:xfrm>
              <a:off x="9964704" y="257756"/>
              <a:ext cx="717581" cy="910661"/>
              <a:chOff x="6441503" y="259620"/>
              <a:chExt cx="717581" cy="910661"/>
            </a:xfrm>
          </p:grpSpPr>
          <p:sp>
            <p:nvSpPr>
              <p:cNvPr id="153" name="Title 1">
                <a:extLst>
                  <a:ext uri="{FF2B5EF4-FFF2-40B4-BE49-F238E27FC236}">
                    <a16:creationId xmlns:a16="http://schemas.microsoft.com/office/drawing/2014/main" id="{FE336344-3535-4A55-94BD-78F8ED3E1412}"/>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User</a:t>
                </a:r>
              </a:p>
            </p:txBody>
          </p:sp>
          <p:grpSp>
            <p:nvGrpSpPr>
              <p:cNvPr id="154" name="Group 153">
                <a:extLst>
                  <a:ext uri="{FF2B5EF4-FFF2-40B4-BE49-F238E27FC236}">
                    <a16:creationId xmlns:a16="http://schemas.microsoft.com/office/drawing/2014/main" id="{C2F0D66F-3B5E-4BA7-826F-1CE912D8B206}"/>
                  </a:ext>
                </a:extLst>
              </p:cNvPr>
              <p:cNvGrpSpPr/>
              <p:nvPr/>
            </p:nvGrpSpPr>
            <p:grpSpPr>
              <a:xfrm>
                <a:off x="6525973" y="621641"/>
                <a:ext cx="548640" cy="548640"/>
                <a:chOff x="6415158" y="621641"/>
                <a:chExt cx="548640" cy="548640"/>
              </a:xfrm>
            </p:grpSpPr>
            <p:sp>
              <p:nvSpPr>
                <p:cNvPr id="155" name="Rectangle: Rounded Corners 154">
                  <a:extLst>
                    <a:ext uri="{FF2B5EF4-FFF2-40B4-BE49-F238E27FC236}">
                      <a16:creationId xmlns:a16="http://schemas.microsoft.com/office/drawing/2014/main" id="{1AA9D88B-58F3-4ADB-AC2E-64A1A02EA997}"/>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6" name="people_4" title="Icon of a person">
                  <a:extLst>
                    <a:ext uri="{FF2B5EF4-FFF2-40B4-BE49-F238E27FC236}">
                      <a16:creationId xmlns:a16="http://schemas.microsoft.com/office/drawing/2014/main" id="{BE712566-B5C3-4813-AD75-E92D303B48B7}"/>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7" name="Group 296">
              <a:extLst>
                <a:ext uri="{FF2B5EF4-FFF2-40B4-BE49-F238E27FC236}">
                  <a16:creationId xmlns:a16="http://schemas.microsoft.com/office/drawing/2014/main" id="{99820A85-E4C5-436D-A51C-A7715BBF3DB9}"/>
                </a:ext>
              </a:extLst>
            </p:cNvPr>
            <p:cNvGrpSpPr/>
            <p:nvPr/>
          </p:nvGrpSpPr>
          <p:grpSpPr>
            <a:xfrm>
              <a:off x="9896692" y="1826582"/>
              <a:ext cx="853605" cy="903041"/>
              <a:chOff x="9896692" y="1891410"/>
              <a:chExt cx="853605" cy="903041"/>
            </a:xfrm>
          </p:grpSpPr>
          <p:grpSp>
            <p:nvGrpSpPr>
              <p:cNvPr id="174" name="Group 173">
                <a:extLst>
                  <a:ext uri="{FF2B5EF4-FFF2-40B4-BE49-F238E27FC236}">
                    <a16:creationId xmlns:a16="http://schemas.microsoft.com/office/drawing/2014/main" id="{678745A1-8568-4737-BA3D-A52AA8185F8B}"/>
                  </a:ext>
                </a:extLst>
              </p:cNvPr>
              <p:cNvGrpSpPr/>
              <p:nvPr/>
            </p:nvGrpSpPr>
            <p:grpSpPr>
              <a:xfrm>
                <a:off x="10049174" y="2245811"/>
                <a:ext cx="548640" cy="548640"/>
                <a:chOff x="5936050" y="566796"/>
                <a:chExt cx="822960" cy="822960"/>
              </a:xfrm>
            </p:grpSpPr>
            <p:sp>
              <p:nvSpPr>
                <p:cNvPr id="176" name="Rectangle: Rounded Corners 68">
                  <a:extLst>
                    <a:ext uri="{FF2B5EF4-FFF2-40B4-BE49-F238E27FC236}">
                      <a16:creationId xmlns:a16="http://schemas.microsoft.com/office/drawing/2014/main" id="{222A94DF-1076-4F7E-BBDD-0DF74136C231}"/>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7" name="Freeform: Shape 176">
                  <a:extLst>
                    <a:ext uri="{FF2B5EF4-FFF2-40B4-BE49-F238E27FC236}">
                      <a16:creationId xmlns:a16="http://schemas.microsoft.com/office/drawing/2014/main" id="{C734F275-A7B4-4247-8FCD-8A589B8CAFEC}"/>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endParaRPr lang="en-US"/>
                </a:p>
              </p:txBody>
            </p:sp>
          </p:grpSp>
          <p:sp>
            <p:nvSpPr>
              <p:cNvPr id="175" name="Title 1">
                <a:extLst>
                  <a:ext uri="{FF2B5EF4-FFF2-40B4-BE49-F238E27FC236}">
                    <a16:creationId xmlns:a16="http://schemas.microsoft.com/office/drawing/2014/main" id="{D3625A15-18B1-486C-9613-2E48836AA644}"/>
                  </a:ext>
                </a:extLst>
              </p:cNvPr>
              <p:cNvSpPr txBox="1">
                <a:spLocks/>
              </p:cNvSpPr>
              <p:nvPr/>
            </p:nvSpPr>
            <p:spPr>
              <a:xfrm>
                <a:off x="9896692"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grpSp>
        <p:cxnSp>
          <p:nvCxnSpPr>
            <p:cNvPr id="181" name="Straight Arrow Connector 180">
              <a:extLst>
                <a:ext uri="{FF2B5EF4-FFF2-40B4-BE49-F238E27FC236}">
                  <a16:creationId xmlns:a16="http://schemas.microsoft.com/office/drawing/2014/main" id="{DDBA599F-EFA8-4540-B35F-10961ECC8F16}"/>
                </a:ext>
              </a:extLst>
            </p:cNvPr>
            <p:cNvCxnSpPr>
              <a:cxnSpLocks/>
              <a:stCxn id="155" idx="2"/>
              <a:endCxn id="175" idx="0"/>
            </p:cNvCxnSpPr>
            <p:nvPr/>
          </p:nvCxnSpPr>
          <p:spPr>
            <a:xfrm>
              <a:off x="10323494" y="1168417"/>
              <a:ext cx="1" cy="65816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1" name="Group 300">
              <a:extLst>
                <a:ext uri="{FF2B5EF4-FFF2-40B4-BE49-F238E27FC236}">
                  <a16:creationId xmlns:a16="http://schemas.microsoft.com/office/drawing/2014/main" id="{F91D0D14-4B21-4FFD-9A94-21D6E0525F35}"/>
                </a:ext>
              </a:extLst>
            </p:cNvPr>
            <p:cNvGrpSpPr/>
            <p:nvPr/>
          </p:nvGrpSpPr>
          <p:grpSpPr>
            <a:xfrm>
              <a:off x="7457193" y="2664279"/>
              <a:ext cx="3243263" cy="2139735"/>
              <a:chOff x="7457193" y="3190643"/>
              <a:chExt cx="3243263" cy="1597395"/>
            </a:xfrm>
          </p:grpSpPr>
          <p:sp>
            <p:nvSpPr>
              <p:cNvPr id="197" name="Rectangle: Rounded Corners 68">
                <a:extLst>
                  <a:ext uri="{FF2B5EF4-FFF2-40B4-BE49-F238E27FC236}">
                    <a16:creationId xmlns:a16="http://schemas.microsoft.com/office/drawing/2014/main" id="{71B897B3-3A25-49B8-ABCA-832B589C4855}"/>
                  </a:ext>
                </a:extLst>
              </p:cNvPr>
              <p:cNvSpPr/>
              <p:nvPr/>
            </p:nvSpPr>
            <p:spPr bwMode="auto">
              <a:xfrm>
                <a:off x="7457193" y="3352851"/>
                <a:ext cx="3243263" cy="1435187"/>
              </a:xfrm>
              <a:prstGeom prst="roundRect">
                <a:avLst>
                  <a:gd name="adj" fmla="val 3125"/>
                </a:avLst>
              </a:prstGeom>
              <a:solidFill>
                <a:srgbClr val="0F78D4">
                  <a:alpha val="1000"/>
                </a:srgbClr>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8" name="Title 1">
                <a:extLst>
                  <a:ext uri="{FF2B5EF4-FFF2-40B4-BE49-F238E27FC236}">
                    <a16:creationId xmlns:a16="http://schemas.microsoft.com/office/drawing/2014/main" id="{EAD43EB0-FA32-40BB-B6D0-EEF8F450C4EA}"/>
                  </a:ext>
                </a:extLst>
              </p:cNvPr>
              <p:cNvSpPr txBox="1">
                <a:spLocks/>
              </p:cNvSpPr>
              <p:nvPr/>
            </p:nvSpPr>
            <p:spPr>
              <a:xfrm>
                <a:off x="8530184" y="3190643"/>
                <a:ext cx="1097280" cy="121952"/>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Azure </a:t>
                </a:r>
                <a:r>
                  <a:rPr lang="en-US" err="1">
                    <a:solidFill>
                      <a:srgbClr val="000000"/>
                    </a:solidFill>
                  </a:rPr>
                  <a:t>VNet</a:t>
                </a:r>
                <a:endParaRPr lang="en-US">
                  <a:solidFill>
                    <a:srgbClr val="000000"/>
                  </a:solidFill>
                </a:endParaRPr>
              </a:p>
            </p:txBody>
          </p:sp>
        </p:grpSp>
        <p:grpSp>
          <p:nvGrpSpPr>
            <p:cNvPr id="305" name="Group 304">
              <a:extLst>
                <a:ext uri="{FF2B5EF4-FFF2-40B4-BE49-F238E27FC236}">
                  <a16:creationId xmlns:a16="http://schemas.microsoft.com/office/drawing/2014/main" id="{D527EBA2-D3F1-4676-97B6-61A98064DA84}"/>
                </a:ext>
              </a:extLst>
            </p:cNvPr>
            <p:cNvGrpSpPr/>
            <p:nvPr/>
          </p:nvGrpSpPr>
          <p:grpSpPr>
            <a:xfrm>
              <a:off x="7559223" y="3465056"/>
              <a:ext cx="1373762" cy="1199868"/>
              <a:chOff x="7559223" y="3411717"/>
              <a:chExt cx="1373762" cy="1199868"/>
            </a:xfrm>
          </p:grpSpPr>
          <p:sp>
            <p:nvSpPr>
              <p:cNvPr id="199" name="Rectangle: Rounded Corners 68">
                <a:extLst>
                  <a:ext uri="{FF2B5EF4-FFF2-40B4-BE49-F238E27FC236}">
                    <a16:creationId xmlns:a16="http://schemas.microsoft.com/office/drawing/2014/main" id="{691B28FE-D640-4E18-8FD1-F97186B16E47}"/>
                  </a:ext>
                </a:extLst>
              </p:cNvPr>
              <p:cNvSpPr/>
              <p:nvPr/>
            </p:nvSpPr>
            <p:spPr bwMode="auto">
              <a:xfrm>
                <a:off x="7559223" y="3622123"/>
                <a:ext cx="1373762"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4" name="Title 1">
                <a:extLst>
                  <a:ext uri="{FF2B5EF4-FFF2-40B4-BE49-F238E27FC236}">
                    <a16:creationId xmlns:a16="http://schemas.microsoft.com/office/drawing/2014/main" id="{95D58CEA-09E9-4C75-AA0C-7305DEE851F8}"/>
                  </a:ext>
                </a:extLst>
              </p:cNvPr>
              <p:cNvSpPr txBox="1">
                <a:spLocks/>
              </p:cNvSpPr>
              <p:nvPr/>
            </p:nvSpPr>
            <p:spPr>
              <a:xfrm>
                <a:off x="7740889"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Node</a:t>
                </a:r>
              </a:p>
            </p:txBody>
          </p:sp>
        </p:grpSp>
        <p:grpSp>
          <p:nvGrpSpPr>
            <p:cNvPr id="306" name="Group 305">
              <a:extLst>
                <a:ext uri="{FF2B5EF4-FFF2-40B4-BE49-F238E27FC236}">
                  <a16:creationId xmlns:a16="http://schemas.microsoft.com/office/drawing/2014/main" id="{FA97005D-102A-47AB-9DAE-F32AB88B6795}"/>
                </a:ext>
              </a:extLst>
            </p:cNvPr>
            <p:cNvGrpSpPr/>
            <p:nvPr/>
          </p:nvGrpSpPr>
          <p:grpSpPr>
            <a:xfrm>
              <a:off x="9224386" y="3465056"/>
              <a:ext cx="1374039" cy="1199868"/>
              <a:chOff x="9224386" y="3411717"/>
              <a:chExt cx="1374039" cy="1199868"/>
            </a:xfrm>
          </p:grpSpPr>
          <p:sp>
            <p:nvSpPr>
              <p:cNvPr id="202" name="Rectangle: Rounded Corners 68">
                <a:extLst>
                  <a:ext uri="{FF2B5EF4-FFF2-40B4-BE49-F238E27FC236}">
                    <a16:creationId xmlns:a16="http://schemas.microsoft.com/office/drawing/2014/main" id="{A655F494-19A9-48F2-B4DD-97A55281D43E}"/>
                  </a:ext>
                </a:extLst>
              </p:cNvPr>
              <p:cNvSpPr/>
              <p:nvPr/>
            </p:nvSpPr>
            <p:spPr bwMode="auto">
              <a:xfrm>
                <a:off x="9224386" y="3622123"/>
                <a:ext cx="1374039"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5" name="Title 1">
                <a:extLst>
                  <a:ext uri="{FF2B5EF4-FFF2-40B4-BE49-F238E27FC236}">
                    <a16:creationId xmlns:a16="http://schemas.microsoft.com/office/drawing/2014/main" id="{65F64978-9744-48B8-91FB-DA5C458FE7A8}"/>
                  </a:ext>
                </a:extLst>
              </p:cNvPr>
              <p:cNvSpPr txBox="1">
                <a:spLocks/>
              </p:cNvSpPr>
              <p:nvPr/>
            </p:nvSpPr>
            <p:spPr>
              <a:xfrm>
                <a:off x="9362765"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Node</a:t>
                </a:r>
              </a:p>
            </p:txBody>
          </p:sp>
        </p:grpSp>
        <p:grpSp>
          <p:nvGrpSpPr>
            <p:cNvPr id="299" name="Group 298">
              <a:extLst>
                <a:ext uri="{FF2B5EF4-FFF2-40B4-BE49-F238E27FC236}">
                  <a16:creationId xmlns:a16="http://schemas.microsoft.com/office/drawing/2014/main" id="{36EB945D-E60F-441D-BD3A-81A1EA8FBF88}"/>
                </a:ext>
              </a:extLst>
            </p:cNvPr>
            <p:cNvGrpSpPr/>
            <p:nvPr/>
          </p:nvGrpSpPr>
          <p:grpSpPr>
            <a:xfrm>
              <a:off x="7886700" y="3746039"/>
              <a:ext cx="980970" cy="852210"/>
              <a:chOff x="7886700" y="3692700"/>
              <a:chExt cx="980970" cy="852210"/>
            </a:xfrm>
          </p:grpSpPr>
          <p:sp>
            <p:nvSpPr>
              <p:cNvPr id="206" name="Rectangle: Rounded Corners 68">
                <a:extLst>
                  <a:ext uri="{FF2B5EF4-FFF2-40B4-BE49-F238E27FC236}">
                    <a16:creationId xmlns:a16="http://schemas.microsoft.com/office/drawing/2014/main" id="{120C7816-A605-4996-80AF-574C345C02A7}"/>
                  </a:ext>
                </a:extLst>
              </p:cNvPr>
              <p:cNvSpPr/>
              <p:nvPr/>
            </p:nvSpPr>
            <p:spPr bwMode="auto">
              <a:xfrm>
                <a:off x="7886700" y="3905242"/>
                <a:ext cx="980970"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Title 1">
                <a:extLst>
                  <a:ext uri="{FF2B5EF4-FFF2-40B4-BE49-F238E27FC236}">
                    <a16:creationId xmlns:a16="http://schemas.microsoft.com/office/drawing/2014/main" id="{18C351ED-5574-446D-8D21-8512FD439374}"/>
                  </a:ext>
                </a:extLst>
              </p:cNvPr>
              <p:cNvSpPr txBox="1">
                <a:spLocks/>
              </p:cNvSpPr>
              <p:nvPr/>
            </p:nvSpPr>
            <p:spPr>
              <a:xfrm>
                <a:off x="8166655" y="3692700"/>
                <a:ext cx="42106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Pod</a:t>
                </a:r>
              </a:p>
            </p:txBody>
          </p:sp>
        </p:grpSp>
        <p:sp>
          <p:nvSpPr>
            <p:cNvPr id="208" name="Freeform: Shape 207">
              <a:extLst>
                <a:ext uri="{FF2B5EF4-FFF2-40B4-BE49-F238E27FC236}">
                  <a16:creationId xmlns:a16="http://schemas.microsoft.com/office/drawing/2014/main" id="{D0C206A0-A796-4249-8684-54C81023A9DC}"/>
                </a:ext>
              </a:extLst>
            </p:cNvPr>
            <p:cNvSpPr/>
            <p:nvPr/>
          </p:nvSpPr>
          <p:spPr>
            <a:xfrm>
              <a:off x="8323500" y="4040877"/>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643467D8-A12E-4119-BD21-2D7AC2A471FC}"/>
                </a:ext>
              </a:extLst>
            </p:cNvPr>
            <p:cNvSpPr/>
            <p:nvPr/>
          </p:nvSpPr>
          <p:spPr>
            <a:xfrm>
              <a:off x="8323500" y="4312338"/>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7874DB4D-1E50-48E8-BD22-28A4445D4AD2}"/>
                </a:ext>
              </a:extLst>
            </p:cNvPr>
            <p:cNvSpPr/>
            <p:nvPr/>
          </p:nvSpPr>
          <p:spPr>
            <a:xfrm>
              <a:off x="8584106" y="4040877"/>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AF38E26C-A972-4BA4-9A8C-087580C2A5AF}"/>
                </a:ext>
              </a:extLst>
            </p:cNvPr>
            <p:cNvSpPr/>
            <p:nvPr/>
          </p:nvSpPr>
          <p:spPr>
            <a:xfrm>
              <a:off x="8584106" y="4312338"/>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00" name="Group 299">
              <a:extLst>
                <a:ext uri="{FF2B5EF4-FFF2-40B4-BE49-F238E27FC236}">
                  <a16:creationId xmlns:a16="http://schemas.microsoft.com/office/drawing/2014/main" id="{0DE12809-E3CA-475C-893D-099EBC2818FD}"/>
                </a:ext>
              </a:extLst>
            </p:cNvPr>
            <p:cNvGrpSpPr/>
            <p:nvPr/>
          </p:nvGrpSpPr>
          <p:grpSpPr>
            <a:xfrm>
              <a:off x="9295964" y="3746039"/>
              <a:ext cx="1230882" cy="852210"/>
              <a:chOff x="9295964" y="3692700"/>
              <a:chExt cx="1230882" cy="852210"/>
            </a:xfrm>
          </p:grpSpPr>
          <p:sp>
            <p:nvSpPr>
              <p:cNvPr id="226" name="Rectangle: Rounded Corners 68">
                <a:extLst>
                  <a:ext uri="{FF2B5EF4-FFF2-40B4-BE49-F238E27FC236}">
                    <a16:creationId xmlns:a16="http://schemas.microsoft.com/office/drawing/2014/main" id="{EE474B52-267C-4A07-93FE-93454F319ACA}"/>
                  </a:ext>
                </a:extLst>
              </p:cNvPr>
              <p:cNvSpPr/>
              <p:nvPr/>
            </p:nvSpPr>
            <p:spPr bwMode="auto">
              <a:xfrm>
                <a:off x="9295964" y="3905242"/>
                <a:ext cx="1230882"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7" name="Title 1">
                <a:extLst>
                  <a:ext uri="{FF2B5EF4-FFF2-40B4-BE49-F238E27FC236}">
                    <a16:creationId xmlns:a16="http://schemas.microsoft.com/office/drawing/2014/main" id="{9C221A97-7539-445B-ABAC-FA7491D97C48}"/>
                  </a:ext>
                </a:extLst>
              </p:cNvPr>
              <p:cNvSpPr txBox="1">
                <a:spLocks/>
              </p:cNvSpPr>
              <p:nvPr/>
            </p:nvSpPr>
            <p:spPr>
              <a:xfrm>
                <a:off x="9701093" y="3692700"/>
                <a:ext cx="420624"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Pod</a:t>
                </a:r>
              </a:p>
            </p:txBody>
          </p:sp>
        </p:grpSp>
        <p:sp>
          <p:nvSpPr>
            <p:cNvPr id="235" name="Freeform: Shape 234">
              <a:extLst>
                <a:ext uri="{FF2B5EF4-FFF2-40B4-BE49-F238E27FC236}">
                  <a16:creationId xmlns:a16="http://schemas.microsoft.com/office/drawing/2014/main" id="{53781067-DC4F-4C01-BA6B-5DFF8D0745E0}"/>
                </a:ext>
              </a:extLst>
            </p:cNvPr>
            <p:cNvSpPr/>
            <p:nvPr/>
          </p:nvSpPr>
          <p:spPr>
            <a:xfrm>
              <a:off x="9818508" y="4176607"/>
              <a:ext cx="185795" cy="20361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07" name="Group 306">
              <a:extLst>
                <a:ext uri="{FF2B5EF4-FFF2-40B4-BE49-F238E27FC236}">
                  <a16:creationId xmlns:a16="http://schemas.microsoft.com/office/drawing/2014/main" id="{8B20E0B3-A0DD-4AB9-BA07-0967F89AA55D}"/>
                </a:ext>
              </a:extLst>
            </p:cNvPr>
            <p:cNvGrpSpPr/>
            <p:nvPr/>
          </p:nvGrpSpPr>
          <p:grpSpPr>
            <a:xfrm>
              <a:off x="7632258" y="4118973"/>
              <a:ext cx="341658" cy="341658"/>
              <a:chOff x="7632258" y="4065634"/>
              <a:chExt cx="341658" cy="341658"/>
            </a:xfrm>
          </p:grpSpPr>
          <p:sp>
            <p:nvSpPr>
              <p:cNvPr id="243" name="Rectangle: Rounded Corners 68">
                <a:extLst>
                  <a:ext uri="{FF2B5EF4-FFF2-40B4-BE49-F238E27FC236}">
                    <a16:creationId xmlns:a16="http://schemas.microsoft.com/office/drawing/2014/main" id="{81915050-18A8-496C-BC7E-2D3676EC28C4}"/>
                  </a:ext>
                </a:extLst>
              </p:cNvPr>
              <p:cNvSpPr/>
              <p:nvPr/>
            </p:nvSpPr>
            <p:spPr bwMode="auto">
              <a:xfrm>
                <a:off x="7632258" y="4065634"/>
                <a:ext cx="341658" cy="341658"/>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49" name="Group 248">
                <a:extLst>
                  <a:ext uri="{FF2B5EF4-FFF2-40B4-BE49-F238E27FC236}">
                    <a16:creationId xmlns:a16="http://schemas.microsoft.com/office/drawing/2014/main" id="{72B6F182-D85A-441A-8054-F1D48B794DF9}"/>
                  </a:ext>
                </a:extLst>
              </p:cNvPr>
              <p:cNvGrpSpPr/>
              <p:nvPr/>
            </p:nvGrpSpPr>
            <p:grpSpPr>
              <a:xfrm>
                <a:off x="7669390" y="4102766"/>
                <a:ext cx="267395" cy="267395"/>
                <a:chOff x="5548362" y="2593696"/>
                <a:chExt cx="598210" cy="598210"/>
              </a:xfrm>
            </p:grpSpPr>
            <p:sp>
              <p:nvSpPr>
                <p:cNvPr id="246" name="Freeform: Shape 93">
                  <a:extLst>
                    <a:ext uri="{FF2B5EF4-FFF2-40B4-BE49-F238E27FC236}">
                      <a16:creationId xmlns:a16="http://schemas.microsoft.com/office/drawing/2014/main" id="{E2E9992B-F249-4951-9A92-BECC6BC1F0E5}"/>
                    </a:ext>
                  </a:extLst>
                </p:cNvPr>
                <p:cNvSpPr/>
                <p:nvPr/>
              </p:nvSpPr>
              <p:spPr>
                <a:xfrm>
                  <a:off x="5724024" y="2818797"/>
                  <a:ext cx="116724" cy="204267"/>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Shape 108">
                  <a:extLst>
                    <a:ext uri="{FF2B5EF4-FFF2-40B4-BE49-F238E27FC236}">
                      <a16:creationId xmlns:a16="http://schemas.microsoft.com/office/drawing/2014/main" id="{0D2DAFD9-2B48-4C03-92EA-D11175F0990A}"/>
                    </a:ext>
                  </a:extLst>
                </p:cNvPr>
                <p:cNvSpPr/>
                <p:nvPr/>
              </p:nvSpPr>
              <p:spPr>
                <a:xfrm>
                  <a:off x="5853106" y="2817394"/>
                  <a:ext cx="116724" cy="204267"/>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Shape 109">
                  <a:extLst>
                    <a:ext uri="{FF2B5EF4-FFF2-40B4-BE49-F238E27FC236}">
                      <a16:creationId xmlns:a16="http://schemas.microsoft.com/office/drawing/2014/main" id="{B287C572-957A-4AF5-A702-43BB7ADE38F8}"/>
                    </a:ext>
                  </a:extLst>
                </p:cNvPr>
                <p:cNvSpPr/>
                <p:nvPr/>
              </p:nvSpPr>
              <p:spPr>
                <a:xfrm>
                  <a:off x="5548362" y="2593696"/>
                  <a:ext cx="598210" cy="598210"/>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251" name="Straight Connector 250">
              <a:extLst>
                <a:ext uri="{FF2B5EF4-FFF2-40B4-BE49-F238E27FC236}">
                  <a16:creationId xmlns:a16="http://schemas.microsoft.com/office/drawing/2014/main" id="{D5990222-3DC8-452A-A8E6-BD31E5BC4004}"/>
                </a:ext>
              </a:extLst>
            </p:cNvPr>
            <p:cNvCxnSpPr>
              <a:cxnSpLocks/>
            </p:cNvCxnSpPr>
            <p:nvPr/>
          </p:nvCxnSpPr>
          <p:spPr>
            <a:xfrm>
              <a:off x="6916504" y="4446338"/>
              <a:ext cx="715235" cy="0"/>
            </a:xfrm>
            <a:prstGeom prst="line">
              <a:avLst/>
            </a:prstGeom>
            <a:ln w="12700">
              <a:solidFill>
                <a:srgbClr val="0F78D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52" name="Title 1">
              <a:extLst>
                <a:ext uri="{FF2B5EF4-FFF2-40B4-BE49-F238E27FC236}">
                  <a16:creationId xmlns:a16="http://schemas.microsoft.com/office/drawing/2014/main" id="{C619D7B3-C884-46CF-A632-10A941729C3C}"/>
                </a:ext>
              </a:extLst>
            </p:cNvPr>
            <p:cNvSpPr txBox="1">
              <a:spLocks/>
            </p:cNvSpPr>
            <p:nvPr/>
          </p:nvSpPr>
          <p:spPr>
            <a:xfrm>
              <a:off x="5774135" y="4355156"/>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a:solidFill>
                    <a:srgbClr val="000000"/>
                  </a:solidFill>
                </a:rPr>
                <a:t>AAD Pod Identity</a:t>
              </a:r>
            </a:p>
          </p:txBody>
        </p:sp>
        <p:cxnSp>
          <p:nvCxnSpPr>
            <p:cNvPr id="262" name="Connector: Elbow 261">
              <a:extLst>
                <a:ext uri="{FF2B5EF4-FFF2-40B4-BE49-F238E27FC236}">
                  <a16:creationId xmlns:a16="http://schemas.microsoft.com/office/drawing/2014/main" id="{6FDA4C62-12A0-4CB9-A911-C4559D3441F0}"/>
                </a:ext>
              </a:extLst>
            </p:cNvPr>
            <p:cNvCxnSpPr>
              <a:cxnSpLocks/>
            </p:cNvCxnSpPr>
            <p:nvPr/>
          </p:nvCxnSpPr>
          <p:spPr>
            <a:xfrm flipV="1">
              <a:off x="7520443" y="4407291"/>
              <a:ext cx="283464" cy="566928"/>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6C155B63-F1E9-4968-9ADF-E02B7976E4D3}"/>
                </a:ext>
              </a:extLst>
            </p:cNvPr>
            <p:cNvGrpSpPr/>
            <p:nvPr/>
          </p:nvGrpSpPr>
          <p:grpSpPr>
            <a:xfrm>
              <a:off x="7884286" y="3036990"/>
              <a:ext cx="639217" cy="318052"/>
              <a:chOff x="8324830" y="3113188"/>
              <a:chExt cx="723636" cy="318052"/>
            </a:xfrm>
          </p:grpSpPr>
          <p:sp>
            <p:nvSpPr>
              <p:cNvPr id="184" name="Rectangle: Rounded Corners 183">
                <a:extLst>
                  <a:ext uri="{FF2B5EF4-FFF2-40B4-BE49-F238E27FC236}">
                    <a16:creationId xmlns:a16="http://schemas.microsoft.com/office/drawing/2014/main" id="{468B7C96-C962-4390-843E-D04E8A35F059}"/>
                  </a:ext>
                </a:extLst>
              </p:cNvPr>
              <p:cNvSpPr/>
              <p:nvPr/>
            </p:nvSpPr>
            <p:spPr bwMode="auto">
              <a:xfrm>
                <a:off x="8324830" y="3113188"/>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5" name="Title 1">
                <a:extLst>
                  <a:ext uri="{FF2B5EF4-FFF2-40B4-BE49-F238E27FC236}">
                    <a16:creationId xmlns:a16="http://schemas.microsoft.com/office/drawing/2014/main" id="{19EC97A2-E610-47AE-A2A1-AB0C71C898A7}"/>
                  </a:ext>
                </a:extLst>
              </p:cNvPr>
              <p:cNvSpPr txBox="1">
                <a:spLocks/>
              </p:cNvSpPr>
              <p:nvPr/>
            </p:nvSpPr>
            <p:spPr>
              <a:xfrm>
                <a:off x="8375651" y="3149104"/>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a:t>
                </a:r>
                <a:r>
                  <a:rPr lang="en-US" sz="800" spc="0">
                    <a:solidFill>
                      <a:srgbClr val="000000"/>
                    </a:solidFill>
                    <a:latin typeface="Segoe UI Semibold" panose="020B0702040204020203" pitchFamily="34" charset="0"/>
                    <a:cs typeface="Segoe UI Semibold" panose="020B0702040204020203" pitchFamily="34" charset="0"/>
                  </a:rPr>
                  <a:t>C</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ontroller</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277" name="Straight Arrow Connector 276">
              <a:extLst>
                <a:ext uri="{FF2B5EF4-FFF2-40B4-BE49-F238E27FC236}">
                  <a16:creationId xmlns:a16="http://schemas.microsoft.com/office/drawing/2014/main" id="{3CC8CE74-C734-4BBF-9F34-4856AB943252}"/>
                </a:ext>
              </a:extLst>
            </p:cNvPr>
            <p:cNvCxnSpPr>
              <a:cxnSpLocks/>
              <a:stCxn id="199" idx="3"/>
              <a:endCxn id="202" idx="1"/>
            </p:cNvCxnSpPr>
            <p:nvPr/>
          </p:nvCxnSpPr>
          <p:spPr>
            <a:xfrm>
              <a:off x="8932985" y="4170193"/>
              <a:ext cx="291401"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12139B4A-0C4A-46F1-A238-C1C1164D0225}"/>
                </a:ext>
              </a:extLst>
            </p:cNvPr>
            <p:cNvCxnSpPr>
              <a:cxnSpLocks/>
            </p:cNvCxnSpPr>
            <p:nvPr/>
          </p:nvCxnSpPr>
          <p:spPr>
            <a:xfrm flipH="1">
              <a:off x="10891018" y="3791552"/>
              <a:ext cx="33902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BD0FC3A4-5DC3-46D2-A2EB-A0425C47D51D}"/>
                </a:ext>
              </a:extLst>
            </p:cNvPr>
            <p:cNvGrpSpPr/>
            <p:nvPr/>
          </p:nvGrpSpPr>
          <p:grpSpPr>
            <a:xfrm>
              <a:off x="7529102" y="6558823"/>
              <a:ext cx="3099444" cy="153888"/>
              <a:chOff x="7529102" y="6558823"/>
              <a:chExt cx="3099444" cy="153888"/>
            </a:xfrm>
          </p:grpSpPr>
          <p:cxnSp>
            <p:nvCxnSpPr>
              <p:cNvPr id="290" name="Straight Connector 289">
                <a:extLst>
                  <a:ext uri="{FF2B5EF4-FFF2-40B4-BE49-F238E27FC236}">
                    <a16:creationId xmlns:a16="http://schemas.microsoft.com/office/drawing/2014/main" id="{23F67584-1BEB-4BBA-93A7-85059CBE3DDB}"/>
                  </a:ext>
                </a:extLst>
              </p:cNvPr>
              <p:cNvCxnSpPr>
                <a:cxnSpLocks/>
              </p:cNvCxnSpPr>
              <p:nvPr/>
            </p:nvCxnSpPr>
            <p:spPr>
              <a:xfrm>
                <a:off x="7529102" y="6650424"/>
                <a:ext cx="3099444" cy="0"/>
              </a:xfrm>
              <a:prstGeom prst="line">
                <a:avLst/>
              </a:prstGeom>
              <a:ln>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8" name="Title 1">
                <a:extLst>
                  <a:ext uri="{FF2B5EF4-FFF2-40B4-BE49-F238E27FC236}">
                    <a16:creationId xmlns:a16="http://schemas.microsoft.com/office/drawing/2014/main" id="{FCA954EA-7541-4D66-81C2-40C2CBC33F4B}"/>
                  </a:ext>
                </a:extLst>
              </p:cNvPr>
              <p:cNvSpPr txBox="1">
                <a:spLocks/>
              </p:cNvSpPr>
              <p:nvPr/>
            </p:nvSpPr>
            <p:spPr>
              <a:xfrm>
                <a:off x="8444186" y="6558823"/>
                <a:ext cx="1269276" cy="153888"/>
              </a:xfrm>
              <a:prstGeom prst="rect">
                <a:avLst/>
              </a:prstGeom>
              <a:solidFill>
                <a:srgbClr val="FFFFFF"/>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Encrypted Storage</a:t>
                </a:r>
              </a:p>
            </p:txBody>
          </p:sp>
        </p:grpSp>
        <p:sp>
          <p:nvSpPr>
            <p:cNvPr id="291" name="Oval 290">
              <a:extLst>
                <a:ext uri="{FF2B5EF4-FFF2-40B4-BE49-F238E27FC236}">
                  <a16:creationId xmlns:a16="http://schemas.microsoft.com/office/drawing/2014/main" id="{DBBE95E5-B939-4609-85D5-3B3890F18E92}"/>
                </a:ext>
              </a:extLst>
            </p:cNvPr>
            <p:cNvSpPr/>
            <p:nvPr/>
          </p:nvSpPr>
          <p:spPr bwMode="auto">
            <a:xfrm>
              <a:off x="5966173" y="168149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92" name="Oval 291">
              <a:extLst>
                <a:ext uri="{FF2B5EF4-FFF2-40B4-BE49-F238E27FC236}">
                  <a16:creationId xmlns:a16="http://schemas.microsoft.com/office/drawing/2014/main" id="{94DA09A5-08E4-4C3E-8753-AA0EB17AB3CF}"/>
                </a:ext>
              </a:extLst>
            </p:cNvPr>
            <p:cNvSpPr/>
            <p:nvPr/>
          </p:nvSpPr>
          <p:spPr bwMode="auto">
            <a:xfrm>
              <a:off x="7951201" y="415005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93" name="Oval 292">
              <a:extLst>
                <a:ext uri="{FF2B5EF4-FFF2-40B4-BE49-F238E27FC236}">
                  <a16:creationId xmlns:a16="http://schemas.microsoft.com/office/drawing/2014/main" id="{AB660874-33B9-48D5-AFDC-F873098C6BC8}"/>
                </a:ext>
              </a:extLst>
            </p:cNvPr>
            <p:cNvSpPr/>
            <p:nvPr/>
          </p:nvSpPr>
          <p:spPr bwMode="auto">
            <a:xfrm>
              <a:off x="9273497" y="402965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94" name="Oval 293">
              <a:extLst>
                <a:ext uri="{FF2B5EF4-FFF2-40B4-BE49-F238E27FC236}">
                  <a16:creationId xmlns:a16="http://schemas.microsoft.com/office/drawing/2014/main" id="{CA51BB25-4B31-47AA-B0C3-FAAF65EB47A0}"/>
                </a:ext>
              </a:extLst>
            </p:cNvPr>
            <p:cNvSpPr/>
            <p:nvPr/>
          </p:nvSpPr>
          <p:spPr bwMode="auto">
            <a:xfrm>
              <a:off x="8622715" y="498933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308" name="Group 307">
              <a:extLst>
                <a:ext uri="{FF2B5EF4-FFF2-40B4-BE49-F238E27FC236}">
                  <a16:creationId xmlns:a16="http://schemas.microsoft.com/office/drawing/2014/main" id="{B8DAEDE1-E043-4F4C-87A6-D36F2E75A010}"/>
                </a:ext>
              </a:extLst>
            </p:cNvPr>
            <p:cNvGrpSpPr/>
            <p:nvPr/>
          </p:nvGrpSpPr>
          <p:grpSpPr>
            <a:xfrm>
              <a:off x="6130215" y="4675794"/>
              <a:ext cx="1388663" cy="463697"/>
              <a:chOff x="6130215" y="4675794"/>
              <a:chExt cx="1388663" cy="463697"/>
            </a:xfrm>
          </p:grpSpPr>
          <p:sp>
            <p:nvSpPr>
              <p:cNvPr id="259" name="Oval 258">
                <a:extLst>
                  <a:ext uri="{FF2B5EF4-FFF2-40B4-BE49-F238E27FC236}">
                    <a16:creationId xmlns:a16="http://schemas.microsoft.com/office/drawing/2014/main" id="{4BC39D94-48CF-465D-810B-D3EEBEBBF491}"/>
                  </a:ext>
                </a:extLst>
              </p:cNvPr>
              <p:cNvSpPr/>
              <p:nvPr/>
            </p:nvSpPr>
            <p:spPr bwMode="auto">
              <a:xfrm>
                <a:off x="7055181" y="4675794"/>
                <a:ext cx="463697" cy="46369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3" name="Group 302">
                <a:extLst>
                  <a:ext uri="{FF2B5EF4-FFF2-40B4-BE49-F238E27FC236}">
                    <a16:creationId xmlns:a16="http://schemas.microsoft.com/office/drawing/2014/main" id="{9277C7AB-A56E-4476-B305-9AF8387625BD}"/>
                  </a:ext>
                </a:extLst>
              </p:cNvPr>
              <p:cNvGrpSpPr/>
              <p:nvPr/>
            </p:nvGrpSpPr>
            <p:grpSpPr>
              <a:xfrm>
                <a:off x="6130215" y="4702913"/>
                <a:ext cx="1358332" cy="395028"/>
                <a:chOff x="6130215" y="4702913"/>
                <a:chExt cx="1358332" cy="395028"/>
              </a:xfrm>
            </p:grpSpPr>
            <p:pic>
              <p:nvPicPr>
                <p:cNvPr id="258" name="Picture 257" descr="A close up of a sign&#10;&#10;Description automatically generated">
                  <a:extLst>
                    <a:ext uri="{FF2B5EF4-FFF2-40B4-BE49-F238E27FC236}">
                      <a16:creationId xmlns:a16="http://schemas.microsoft.com/office/drawing/2014/main" id="{A6B9979E-E465-4394-A25B-1691C4CEE8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93519" y="4702913"/>
                  <a:ext cx="395028" cy="395028"/>
                </a:xfrm>
                <a:prstGeom prst="rect">
                  <a:avLst/>
                </a:prstGeom>
              </p:spPr>
            </p:pic>
            <p:sp>
              <p:nvSpPr>
                <p:cNvPr id="260" name="Title 1">
                  <a:extLst>
                    <a:ext uri="{FF2B5EF4-FFF2-40B4-BE49-F238E27FC236}">
                      <a16:creationId xmlns:a16="http://schemas.microsoft.com/office/drawing/2014/main" id="{F8689D09-A63A-4FCC-A93F-67EC314E39F1}"/>
                    </a:ext>
                  </a:extLst>
                </p:cNvPr>
                <p:cNvSpPr txBox="1">
                  <a:spLocks/>
                </p:cNvSpPr>
                <p:nvPr/>
              </p:nvSpPr>
              <p:spPr>
                <a:xfrm>
                  <a:off x="6130215" y="4759699"/>
                  <a:ext cx="90329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a:solidFill>
                        <a:srgbClr val="000000"/>
                      </a:solidFill>
                    </a:rPr>
                    <a:t>Azure </a:t>
                  </a:r>
                  <a:br>
                    <a:rPr lang="en-US">
                      <a:solidFill>
                        <a:srgbClr val="000000"/>
                      </a:solidFill>
                    </a:rPr>
                  </a:br>
                  <a:r>
                    <a:rPr lang="en-US">
                      <a:solidFill>
                        <a:srgbClr val="000000"/>
                      </a:solidFill>
                    </a:rPr>
                    <a:t>Key Vault</a:t>
                  </a:r>
                </a:p>
              </p:txBody>
            </p:sp>
          </p:grpSp>
        </p:grpSp>
        <p:cxnSp>
          <p:nvCxnSpPr>
            <p:cNvPr id="194" name="Connector: Elbow 193">
              <a:extLst>
                <a:ext uri="{FF2B5EF4-FFF2-40B4-BE49-F238E27FC236}">
                  <a16:creationId xmlns:a16="http://schemas.microsoft.com/office/drawing/2014/main" id="{3111636D-5909-4513-A116-6914CF7F9990}"/>
                </a:ext>
              </a:extLst>
            </p:cNvPr>
            <p:cNvCxnSpPr>
              <a:cxnSpLocks/>
              <a:stCxn id="185" idx="0"/>
              <a:endCxn id="166" idx="3"/>
            </p:cNvCxnSpPr>
            <p:nvPr/>
          </p:nvCxnSpPr>
          <p:spPr>
            <a:xfrm rot="16200000" flipV="1">
              <a:off x="7848566" y="2717576"/>
              <a:ext cx="617603" cy="93057"/>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46D11BD-CC7A-4D3F-B10A-B16EC5E96C49}"/>
                </a:ext>
              </a:extLst>
            </p:cNvPr>
            <p:cNvGrpSpPr/>
            <p:nvPr/>
          </p:nvGrpSpPr>
          <p:grpSpPr>
            <a:xfrm>
              <a:off x="9224386" y="3036990"/>
              <a:ext cx="639217" cy="318052"/>
              <a:chOff x="9479982" y="3132523"/>
              <a:chExt cx="723636" cy="318052"/>
            </a:xfrm>
          </p:grpSpPr>
          <p:sp>
            <p:nvSpPr>
              <p:cNvPr id="148" name="Rectangle: Rounded Corners 147">
                <a:extLst>
                  <a:ext uri="{FF2B5EF4-FFF2-40B4-BE49-F238E27FC236}">
                    <a16:creationId xmlns:a16="http://schemas.microsoft.com/office/drawing/2014/main" id="{5FA6495B-0CEE-486A-B65D-2D811684F08B}"/>
                  </a:ext>
                </a:extLst>
              </p:cNvPr>
              <p:cNvSpPr/>
              <p:nvPr/>
            </p:nvSpPr>
            <p:spPr bwMode="auto">
              <a:xfrm>
                <a:off x="9479982" y="313252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6" name="Title 1">
                <a:extLst>
                  <a:ext uri="{FF2B5EF4-FFF2-40B4-BE49-F238E27FC236}">
                    <a16:creationId xmlns:a16="http://schemas.microsoft.com/office/drawing/2014/main" id="{BC1B852D-C6A7-4AB4-BB85-2FE9E4DEBDD0}"/>
                  </a:ext>
                </a:extLst>
              </p:cNvPr>
              <p:cNvSpPr txBox="1">
                <a:spLocks/>
              </p:cNvSpPr>
              <p:nvPr/>
            </p:nvSpPr>
            <p:spPr>
              <a:xfrm>
                <a:off x="9530803" y="316843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800" spc="0">
                    <a:solidFill>
                      <a:srgbClr val="000000"/>
                    </a:solidFill>
                    <a:latin typeface="Segoe UI Semibold" panose="020B0702040204020203" pitchFamily="34" charset="0"/>
                    <a:cs typeface="Segoe UI Semibold" panose="020B0702040204020203" pitchFamily="34" charset="0"/>
                  </a:rPr>
                  <a:t>Ingress Controller</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57" name="Connector: Elbow 156">
              <a:extLst>
                <a:ext uri="{FF2B5EF4-FFF2-40B4-BE49-F238E27FC236}">
                  <a16:creationId xmlns:a16="http://schemas.microsoft.com/office/drawing/2014/main" id="{F49A8DC0-8C1F-4855-B1DA-0199A828CB6A}"/>
                </a:ext>
              </a:extLst>
            </p:cNvPr>
            <p:cNvCxnSpPr>
              <a:cxnSpLocks/>
              <a:stCxn id="207" idx="3"/>
              <a:endCxn id="184" idx="3"/>
            </p:cNvCxnSpPr>
            <p:nvPr/>
          </p:nvCxnSpPr>
          <p:spPr>
            <a:xfrm flipH="1" flipV="1">
              <a:off x="8523503" y="3196016"/>
              <a:ext cx="64212" cy="626967"/>
            </a:xfrm>
            <a:prstGeom prst="bentConnector3">
              <a:avLst>
                <a:gd name="adj1" fmla="val -356008"/>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A9937CCA-7A67-43F9-AE93-8D5E9489F528}"/>
                </a:ext>
              </a:extLst>
            </p:cNvPr>
            <p:cNvCxnSpPr>
              <a:cxnSpLocks/>
              <a:stCxn id="227" idx="1"/>
              <a:endCxn id="148" idx="2"/>
            </p:cNvCxnSpPr>
            <p:nvPr/>
          </p:nvCxnSpPr>
          <p:spPr>
            <a:xfrm rot="10800000">
              <a:off x="9543995" y="3355043"/>
              <a:ext cx="157098" cy="467941"/>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10F6694F-4F58-478A-B8B6-DF1A83937164}"/>
                </a:ext>
              </a:extLst>
            </p:cNvPr>
            <p:cNvCxnSpPr>
              <a:cxnSpLocks/>
              <a:stCxn id="186" idx="0"/>
              <a:endCxn id="176" idx="1"/>
            </p:cNvCxnSpPr>
            <p:nvPr/>
          </p:nvCxnSpPr>
          <p:spPr>
            <a:xfrm rot="5400000" flipH="1" flipV="1">
              <a:off x="9487783" y="2511516"/>
              <a:ext cx="617603" cy="505179"/>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A19143B-E694-4A69-811E-0112CAC232E3}"/>
                </a:ext>
              </a:extLst>
            </p:cNvPr>
            <p:cNvGrpSpPr/>
            <p:nvPr/>
          </p:nvGrpSpPr>
          <p:grpSpPr>
            <a:xfrm>
              <a:off x="10154703" y="1265830"/>
              <a:ext cx="1504666" cy="368490"/>
              <a:chOff x="7652130" y="1265830"/>
              <a:chExt cx="1504666" cy="368490"/>
            </a:xfrm>
          </p:grpSpPr>
          <p:grpSp>
            <p:nvGrpSpPr>
              <p:cNvPr id="232" name="Group 231">
                <a:extLst>
                  <a:ext uri="{FF2B5EF4-FFF2-40B4-BE49-F238E27FC236}">
                    <a16:creationId xmlns:a16="http://schemas.microsoft.com/office/drawing/2014/main" id="{717962C9-F882-4966-96EF-37B1BEDEBB7A}"/>
                  </a:ext>
                </a:extLst>
              </p:cNvPr>
              <p:cNvGrpSpPr/>
              <p:nvPr/>
            </p:nvGrpSpPr>
            <p:grpSpPr>
              <a:xfrm>
                <a:off x="7652130" y="1265830"/>
                <a:ext cx="368490" cy="368490"/>
                <a:chOff x="6816204" y="1433015"/>
                <a:chExt cx="368490" cy="368490"/>
              </a:xfrm>
            </p:grpSpPr>
            <p:sp>
              <p:nvSpPr>
                <p:cNvPr id="231" name="Rectangle 230">
                  <a:extLst>
                    <a:ext uri="{FF2B5EF4-FFF2-40B4-BE49-F238E27FC236}">
                      <a16:creationId xmlns:a16="http://schemas.microsoft.com/office/drawing/2014/main" id="{EC558BA6-06A0-4A36-8A36-71F24E0DE2FC}"/>
                    </a:ext>
                  </a:extLst>
                </p:cNvPr>
                <p:cNvSpPr/>
                <p:nvPr/>
              </p:nvSpPr>
              <p:spPr bwMode="auto">
                <a:xfrm>
                  <a:off x="6816204" y="1433015"/>
                  <a:ext cx="368490" cy="36849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30" name="Picture 229" descr="A sign on a pole&#10;&#10;Description automatically generated">
                  <a:extLst>
                    <a:ext uri="{FF2B5EF4-FFF2-40B4-BE49-F238E27FC236}">
                      <a16:creationId xmlns:a16="http://schemas.microsoft.com/office/drawing/2014/main" id="{1EA06552-74B9-41BC-A679-455208A3A02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4838" y="1471649"/>
                  <a:ext cx="291222" cy="291222"/>
                </a:xfrm>
                <a:prstGeom prst="rect">
                  <a:avLst/>
                </a:prstGeom>
              </p:spPr>
            </p:pic>
          </p:grpSp>
          <p:sp>
            <p:nvSpPr>
              <p:cNvPr id="183" name="Title 1">
                <a:extLst>
                  <a:ext uri="{FF2B5EF4-FFF2-40B4-BE49-F238E27FC236}">
                    <a16:creationId xmlns:a16="http://schemas.microsoft.com/office/drawing/2014/main" id="{2C6761D9-2CBC-4A4D-A4AD-EA9D3D8EA5EF}"/>
                  </a:ext>
                </a:extLst>
              </p:cNvPr>
              <p:cNvSpPr txBox="1">
                <a:spLocks/>
              </p:cNvSpPr>
              <p:nvPr/>
            </p:nvSpPr>
            <p:spPr>
              <a:xfrm>
                <a:off x="8059516" y="1373131"/>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a:solidFill>
                      <a:srgbClr val="000000"/>
                    </a:solidFill>
                  </a:rPr>
                  <a:t>App Gateway</a:t>
                </a:r>
              </a:p>
            </p:txBody>
          </p:sp>
        </p:grpSp>
        <p:grpSp>
          <p:nvGrpSpPr>
            <p:cNvPr id="172" name="Group 171">
              <a:extLst>
                <a:ext uri="{FF2B5EF4-FFF2-40B4-BE49-F238E27FC236}">
                  <a16:creationId xmlns:a16="http://schemas.microsoft.com/office/drawing/2014/main" id="{E16A8AA5-9E25-4004-98BC-C7606464BA3B}"/>
                </a:ext>
              </a:extLst>
            </p:cNvPr>
            <p:cNvGrpSpPr/>
            <p:nvPr/>
          </p:nvGrpSpPr>
          <p:grpSpPr>
            <a:xfrm>
              <a:off x="9959208" y="3036990"/>
              <a:ext cx="639217" cy="318052"/>
              <a:chOff x="9479982" y="3133843"/>
              <a:chExt cx="723636" cy="318052"/>
            </a:xfrm>
          </p:grpSpPr>
          <p:sp>
            <p:nvSpPr>
              <p:cNvPr id="173" name="Rectangle: Rounded Corners 172">
                <a:extLst>
                  <a:ext uri="{FF2B5EF4-FFF2-40B4-BE49-F238E27FC236}">
                    <a16:creationId xmlns:a16="http://schemas.microsoft.com/office/drawing/2014/main" id="{1472D3B2-CB8C-4150-9274-A331B86CDDD2}"/>
                  </a:ext>
                </a:extLst>
              </p:cNvPr>
              <p:cNvSpPr/>
              <p:nvPr/>
            </p:nvSpPr>
            <p:spPr bwMode="auto">
              <a:xfrm>
                <a:off x="9479982" y="313384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8" name="Title 1">
                <a:extLst>
                  <a:ext uri="{FF2B5EF4-FFF2-40B4-BE49-F238E27FC236}">
                    <a16:creationId xmlns:a16="http://schemas.microsoft.com/office/drawing/2014/main" id="{37BBC114-A8D3-4F42-8076-0AF25CE89BEA}"/>
                  </a:ext>
                </a:extLst>
              </p:cNvPr>
              <p:cNvSpPr txBox="1">
                <a:spLocks/>
              </p:cNvSpPr>
              <p:nvPr/>
            </p:nvSpPr>
            <p:spPr>
              <a:xfrm>
                <a:off x="9530803" y="316975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lang="en-US" sz="800" spc="0">
                    <a:solidFill>
                      <a:srgbClr val="000000"/>
                    </a:solidFill>
                    <a:latin typeface="Segoe UI Semibold" panose="020B0702040204020203" pitchFamily="34" charset="0"/>
                    <a:cs typeface="Segoe UI Semibold" panose="020B0702040204020203" pitchFamily="34" charset="0"/>
                  </a:rPr>
                  <a:t>External DNS</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6" name="Straight Connector 15">
              <a:extLst>
                <a:ext uri="{FF2B5EF4-FFF2-40B4-BE49-F238E27FC236}">
                  <a16:creationId xmlns:a16="http://schemas.microsoft.com/office/drawing/2014/main" id="{A8B88FAE-CED7-4412-9EB7-63DED59ACF0A}"/>
                </a:ext>
              </a:extLst>
            </p:cNvPr>
            <p:cNvCxnSpPr/>
            <p:nvPr/>
          </p:nvCxnSpPr>
          <p:spPr>
            <a:xfrm>
              <a:off x="9863603" y="3196016"/>
              <a:ext cx="95605"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7CAB914A-AB51-44CD-8AEB-54CB0F378BE3}"/>
                </a:ext>
              </a:extLst>
            </p:cNvPr>
            <p:cNvCxnSpPr>
              <a:cxnSpLocks/>
              <a:stCxn id="65" idx="2"/>
            </p:cNvCxnSpPr>
            <p:nvPr/>
          </p:nvCxnSpPr>
          <p:spPr>
            <a:xfrm rot="16200000" flipH="1">
              <a:off x="5660693" y="1857083"/>
              <a:ext cx="1265253" cy="2838612"/>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Group 227">
              <a:extLst>
                <a:ext uri="{FF2B5EF4-FFF2-40B4-BE49-F238E27FC236}">
                  <a16:creationId xmlns:a16="http://schemas.microsoft.com/office/drawing/2014/main" id="{BC948EC0-AD3B-4B0B-98FB-1F1CF648027B}"/>
                </a:ext>
              </a:extLst>
            </p:cNvPr>
            <p:cNvGrpSpPr/>
            <p:nvPr/>
          </p:nvGrpSpPr>
          <p:grpSpPr>
            <a:xfrm>
              <a:off x="6087792" y="3036990"/>
              <a:ext cx="853605" cy="947657"/>
              <a:chOff x="6087792" y="3036990"/>
              <a:chExt cx="853605" cy="947657"/>
            </a:xfrm>
          </p:grpSpPr>
          <p:sp>
            <p:nvSpPr>
              <p:cNvPr id="225" name="Rectangle 224">
                <a:extLst>
                  <a:ext uri="{FF2B5EF4-FFF2-40B4-BE49-F238E27FC236}">
                    <a16:creationId xmlns:a16="http://schemas.microsoft.com/office/drawing/2014/main" id="{936A9619-59AE-47B6-99FF-10A562AC2171}"/>
                  </a:ext>
                </a:extLst>
              </p:cNvPr>
              <p:cNvSpPr/>
              <p:nvPr/>
            </p:nvSpPr>
            <p:spPr bwMode="auto">
              <a:xfrm>
                <a:off x="6137453" y="3036990"/>
                <a:ext cx="760463" cy="4412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B1D582DB-2FFC-4705-931A-3EB433D6C1B7}"/>
                  </a:ext>
                </a:extLst>
              </p:cNvPr>
              <p:cNvGrpSpPr/>
              <p:nvPr/>
            </p:nvGrpSpPr>
            <p:grpSpPr>
              <a:xfrm>
                <a:off x="6087792" y="3081606"/>
                <a:ext cx="853605" cy="903041"/>
                <a:chOff x="5268265" y="1731624"/>
                <a:chExt cx="853605" cy="903041"/>
              </a:xfrm>
            </p:grpSpPr>
            <p:sp>
              <p:nvSpPr>
                <p:cNvPr id="36" name="Title 1">
                  <a:extLst>
                    <a:ext uri="{FF2B5EF4-FFF2-40B4-BE49-F238E27FC236}">
                      <a16:creationId xmlns:a16="http://schemas.microsoft.com/office/drawing/2014/main" id="{EB6631E3-F9FF-4087-8CB4-10B448676389}"/>
                    </a:ext>
                  </a:extLst>
                </p:cNvPr>
                <p:cNvSpPr txBox="1">
                  <a:spLocks/>
                </p:cNvSpPr>
                <p:nvPr/>
              </p:nvSpPr>
              <p:spPr>
                <a:xfrm>
                  <a:off x="5268265" y="1731624"/>
                  <a:ext cx="853605"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a:t>
                  </a:r>
                </a:p>
              </p:txBody>
            </p:sp>
            <p:grpSp>
              <p:nvGrpSpPr>
                <p:cNvPr id="12" name="Group 11">
                  <a:extLst>
                    <a:ext uri="{FF2B5EF4-FFF2-40B4-BE49-F238E27FC236}">
                      <a16:creationId xmlns:a16="http://schemas.microsoft.com/office/drawing/2014/main" id="{7AED0AC2-C3B9-47DA-80B9-E49D1969318A}"/>
                    </a:ext>
                  </a:extLst>
                </p:cNvPr>
                <p:cNvGrpSpPr/>
                <p:nvPr/>
              </p:nvGrpSpPr>
              <p:grpSpPr>
                <a:xfrm>
                  <a:off x="5420747" y="2086025"/>
                  <a:ext cx="548640" cy="548640"/>
                  <a:chOff x="5283587" y="2086025"/>
                  <a:chExt cx="822960" cy="822960"/>
                </a:xfrm>
              </p:grpSpPr>
              <p:sp>
                <p:nvSpPr>
                  <p:cNvPr id="37" name="Rectangle: Rounded Corners 68">
                    <a:extLst>
                      <a:ext uri="{FF2B5EF4-FFF2-40B4-BE49-F238E27FC236}">
                        <a16:creationId xmlns:a16="http://schemas.microsoft.com/office/drawing/2014/main" id="{50E56680-4E2F-4AE5-9E6E-38E5D35B9073}"/>
                      </a:ext>
                    </a:extLst>
                  </p:cNvPr>
                  <p:cNvSpPr/>
                  <p:nvPr/>
                </p:nvSpPr>
                <p:spPr bwMode="auto">
                  <a:xfrm>
                    <a:off x="5283587" y="2086025"/>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8" name="Group 37">
                    <a:extLst>
                      <a:ext uri="{FF2B5EF4-FFF2-40B4-BE49-F238E27FC236}">
                        <a16:creationId xmlns:a16="http://schemas.microsoft.com/office/drawing/2014/main" id="{42ADC77F-6929-42DA-8932-914E5820E1F0}"/>
                      </a:ext>
                    </a:extLst>
                  </p:cNvPr>
                  <p:cNvGrpSpPr/>
                  <p:nvPr/>
                </p:nvGrpSpPr>
                <p:grpSpPr>
                  <a:xfrm>
                    <a:off x="5395962" y="2198400"/>
                    <a:ext cx="598210" cy="598210"/>
                    <a:chOff x="8048290" y="2866510"/>
                    <a:chExt cx="390525" cy="390525"/>
                  </a:xfrm>
                  <a:solidFill>
                    <a:srgbClr val="0078D4"/>
                  </a:solidFill>
                </p:grpSpPr>
                <p:sp>
                  <p:nvSpPr>
                    <p:cNvPr id="39" name="Freeform: Shape 93">
                      <a:extLst>
                        <a:ext uri="{FF2B5EF4-FFF2-40B4-BE49-F238E27FC236}">
                          <a16:creationId xmlns:a16="http://schemas.microsoft.com/office/drawing/2014/main" id="{EF523F27-1EAE-44B6-A2DA-0AB7D6278A3C}"/>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Shape 108">
                      <a:extLst>
                        <a:ext uri="{FF2B5EF4-FFF2-40B4-BE49-F238E27FC236}">
                          <a16:creationId xmlns:a16="http://schemas.microsoft.com/office/drawing/2014/main" id="{B6DD9063-1FAD-4BF5-ADDE-FD1369C643AE}"/>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109">
                      <a:extLst>
                        <a:ext uri="{FF2B5EF4-FFF2-40B4-BE49-F238E27FC236}">
                          <a16:creationId xmlns:a16="http://schemas.microsoft.com/office/drawing/2014/main" id="{DF63D68F-AC29-48FF-8C76-CA432F05BF87}"/>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grpSp>
    </p:spTree>
    <p:extLst>
      <p:ext uri="{BB962C8B-B14F-4D97-AF65-F5344CB8AC3E}">
        <p14:creationId xmlns:p14="http://schemas.microsoft.com/office/powerpoint/2010/main" val="163669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381A-4270-4D1E-8381-201BF7360173}"/>
              </a:ext>
            </a:extLst>
          </p:cNvPr>
          <p:cNvSpPr>
            <a:spLocks noGrp="1"/>
          </p:cNvSpPr>
          <p:nvPr>
            <p:ph type="title"/>
          </p:nvPr>
        </p:nvSpPr>
        <p:spPr>
          <a:xfrm>
            <a:off x="465138" y="632779"/>
            <a:ext cx="11533187" cy="411162"/>
          </a:xfrm>
        </p:spPr>
        <p:txBody>
          <a:bodyPr/>
          <a:lstStyle/>
          <a:p>
            <a:r>
              <a:rPr lang="en-US"/>
              <a:t>Run anything, anywhere</a:t>
            </a:r>
          </a:p>
        </p:txBody>
      </p:sp>
      <p:grpSp>
        <p:nvGrpSpPr>
          <p:cNvPr id="16" name="Group 15" descr="conceptual diagram showing flexibility offered by AKS in terms of container OSs, environments and regions.">
            <a:extLst>
              <a:ext uri="{FF2B5EF4-FFF2-40B4-BE49-F238E27FC236}">
                <a16:creationId xmlns:a16="http://schemas.microsoft.com/office/drawing/2014/main" id="{D4E96432-4ABC-453A-A5B9-3A3A8BA77977}"/>
              </a:ext>
            </a:extLst>
          </p:cNvPr>
          <p:cNvGrpSpPr/>
          <p:nvPr/>
        </p:nvGrpSpPr>
        <p:grpSpPr>
          <a:xfrm>
            <a:off x="465138" y="1567907"/>
            <a:ext cx="10433573" cy="4936571"/>
            <a:chOff x="465138" y="1567907"/>
            <a:chExt cx="10433573" cy="4936571"/>
          </a:xfrm>
        </p:grpSpPr>
        <p:sp>
          <p:nvSpPr>
            <p:cNvPr id="7" name="Rectangle 6">
              <a:extLst>
                <a:ext uri="{FF2B5EF4-FFF2-40B4-BE49-F238E27FC236}">
                  <a16:creationId xmlns:a16="http://schemas.microsoft.com/office/drawing/2014/main" id="{421F2AFD-AC47-4FF7-B00A-5A7D1DC6A632}"/>
                </a:ext>
              </a:extLst>
            </p:cNvPr>
            <p:cNvSpPr/>
            <p:nvPr/>
          </p:nvSpPr>
          <p:spPr>
            <a:xfrm>
              <a:off x="465138" y="1964085"/>
              <a:ext cx="4484931" cy="336439"/>
            </a:xfrm>
            <a:prstGeom prst="rect">
              <a:avLst/>
            </a:prstGeom>
          </p:spPr>
          <p:txBody>
            <a:bodyPr wrap="square" lIns="0">
              <a:spAutoFit/>
            </a:bodyPr>
            <a:lstStyle/>
            <a:p>
              <a:pPr>
                <a:lnSpc>
                  <a:spcPct val="107000"/>
                </a:lnSpc>
              </a:pPr>
              <a:endParaRPr lang="en-US" sz="1600">
                <a:solidFill>
                  <a:srgbClr val="000000"/>
                </a:solidFill>
                <a:cs typeface="Arial" panose="020B0604020202020204" pitchFamily="34" charset="0"/>
              </a:endParaRPr>
            </a:p>
          </p:txBody>
        </p:sp>
        <p:cxnSp>
          <p:nvCxnSpPr>
            <p:cNvPr id="66" name="Straight Connector 65">
              <a:extLst>
                <a:ext uri="{FF2B5EF4-FFF2-40B4-BE49-F238E27FC236}">
                  <a16:creationId xmlns:a16="http://schemas.microsoft.com/office/drawing/2014/main" id="{1FC9389D-7FCE-4593-B68D-10FD8D850F76}"/>
                </a:ext>
              </a:extLst>
            </p:cNvPr>
            <p:cNvCxnSpPr>
              <a:cxnSpLocks/>
            </p:cNvCxnSpPr>
            <p:nvPr/>
          </p:nvCxnSpPr>
          <p:spPr>
            <a:xfrm>
              <a:off x="1090353" y="1567907"/>
              <a:ext cx="0" cy="493657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EEB250-D02D-4CFA-A6C2-565EEA24EB84}"/>
                </a:ext>
              </a:extLst>
            </p:cNvPr>
            <p:cNvSpPr txBox="1"/>
            <p:nvPr/>
          </p:nvSpPr>
          <p:spPr>
            <a:xfrm rot="16200000">
              <a:off x="132022" y="3777169"/>
              <a:ext cx="1881829" cy="517065"/>
            </a:xfrm>
            <a:prstGeom prst="rect">
              <a:avLst/>
            </a:prstGeom>
            <a:solidFill>
              <a:schemeClr val="bg1"/>
            </a:solidFill>
          </p:spPr>
          <p:txBody>
            <a:bodyPr wrap="square" lIns="182880" tIns="146304" rIns="182880" bIns="146304" rtlCol="0">
              <a:spAutoFit/>
            </a:bodyPr>
            <a:lstStyle/>
            <a:p>
              <a:pPr algn="ctr">
                <a:lnSpc>
                  <a:spcPct val="90000"/>
                </a:lnSpc>
                <a:spcAft>
                  <a:spcPts val="600"/>
                </a:spcAft>
              </a:pPr>
              <a:r>
                <a:rPr lang="en-US" sz="1600">
                  <a:solidFill>
                    <a:srgbClr val="000000"/>
                  </a:solidFill>
                  <a:latin typeface="+mj-lt"/>
                  <a:cs typeface="Segoe UI Semibold" panose="020B0702040204020203" pitchFamily="34" charset="0"/>
                </a:rPr>
                <a:t>Your choice of…</a:t>
              </a:r>
            </a:p>
          </p:txBody>
        </p:sp>
        <p:grpSp>
          <p:nvGrpSpPr>
            <p:cNvPr id="15" name="Group 14">
              <a:extLst>
                <a:ext uri="{FF2B5EF4-FFF2-40B4-BE49-F238E27FC236}">
                  <a16:creationId xmlns:a16="http://schemas.microsoft.com/office/drawing/2014/main" id="{B363DD02-4AC5-4CAE-976D-825AD050D394}"/>
                </a:ext>
              </a:extLst>
            </p:cNvPr>
            <p:cNvGrpSpPr/>
            <p:nvPr/>
          </p:nvGrpSpPr>
          <p:grpSpPr>
            <a:xfrm>
              <a:off x="1880242" y="1647048"/>
              <a:ext cx="2759438" cy="1716618"/>
              <a:chOff x="7722823" y="512801"/>
              <a:chExt cx="2759438" cy="1716618"/>
            </a:xfrm>
          </p:grpSpPr>
          <p:sp>
            <p:nvSpPr>
              <p:cNvPr id="10" name="TextBox 9">
                <a:extLst>
                  <a:ext uri="{FF2B5EF4-FFF2-40B4-BE49-F238E27FC236}">
                    <a16:creationId xmlns:a16="http://schemas.microsoft.com/office/drawing/2014/main" id="{205BCE05-9890-492A-95C8-AAECB9C4D3D8}"/>
                  </a:ext>
                </a:extLst>
              </p:cNvPr>
              <p:cNvSpPr txBox="1"/>
              <p:nvPr/>
            </p:nvSpPr>
            <p:spPr>
              <a:xfrm>
                <a:off x="7722823" y="512801"/>
                <a:ext cx="2759438" cy="461665"/>
              </a:xfrm>
              <a:prstGeom prst="rect">
                <a:avLst/>
              </a:prstGeom>
              <a:noFill/>
            </p:spPr>
            <p:txBody>
              <a:bodyPr wrap="square" lIns="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Container</a:t>
                </a:r>
              </a:p>
            </p:txBody>
          </p:sp>
          <p:grpSp>
            <p:nvGrpSpPr>
              <p:cNvPr id="11" name="Group 10">
                <a:extLst>
                  <a:ext uri="{FF2B5EF4-FFF2-40B4-BE49-F238E27FC236}">
                    <a16:creationId xmlns:a16="http://schemas.microsoft.com/office/drawing/2014/main" id="{EFBB8D38-9000-4839-A065-B1C619C788C4}"/>
                  </a:ext>
                </a:extLst>
              </p:cNvPr>
              <p:cNvGrpSpPr/>
              <p:nvPr/>
            </p:nvGrpSpPr>
            <p:grpSpPr>
              <a:xfrm>
                <a:off x="9044710" y="1048809"/>
                <a:ext cx="1377725" cy="1180610"/>
                <a:chOff x="8971075" y="1048809"/>
                <a:chExt cx="1377725" cy="1180610"/>
              </a:xfrm>
            </p:grpSpPr>
            <p:sp>
              <p:nvSpPr>
                <p:cNvPr id="19" name="TextBox 18">
                  <a:extLst>
                    <a:ext uri="{FF2B5EF4-FFF2-40B4-BE49-F238E27FC236}">
                      <a16:creationId xmlns:a16="http://schemas.microsoft.com/office/drawing/2014/main" id="{A2DE95E1-A63E-4280-A6FD-83139E937878}"/>
                    </a:ext>
                  </a:extLst>
                </p:cNvPr>
                <p:cNvSpPr txBox="1"/>
                <p:nvPr/>
              </p:nvSpPr>
              <p:spPr>
                <a:xfrm>
                  <a:off x="8971075" y="1693540"/>
                  <a:ext cx="1377725" cy="535879"/>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Linux</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20" name="Oval 19">
                  <a:extLst>
                    <a:ext uri="{FF2B5EF4-FFF2-40B4-BE49-F238E27FC236}">
                      <a16:creationId xmlns:a16="http://schemas.microsoft.com/office/drawing/2014/main" id="{8214BED3-D5F3-4EBE-B38A-AA4258EC96A1}"/>
                    </a:ext>
                  </a:extLst>
                </p:cNvPr>
                <p:cNvSpPr/>
                <p:nvPr/>
              </p:nvSpPr>
              <p:spPr bwMode="auto">
                <a:xfrm rot="16200000">
                  <a:off x="9334672" y="1048809"/>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21" name="Picture 4" descr="Image result for linux icon png">
                  <a:extLst>
                    <a:ext uri="{FF2B5EF4-FFF2-40B4-BE49-F238E27FC236}">
                      <a16:creationId xmlns:a16="http://schemas.microsoft.com/office/drawing/2014/main" id="{04E39532-9A7B-4032-B30A-AF95F7081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23279" y="1125044"/>
                  <a:ext cx="473317" cy="473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71D28106-1E75-4000-9502-8DD149719EF4}"/>
                  </a:ext>
                </a:extLst>
              </p:cNvPr>
              <p:cNvGrpSpPr/>
              <p:nvPr/>
            </p:nvGrpSpPr>
            <p:grpSpPr>
              <a:xfrm>
                <a:off x="7782648" y="1048809"/>
                <a:ext cx="1377725" cy="1180610"/>
                <a:chOff x="7782648" y="1048809"/>
                <a:chExt cx="1377725" cy="1180610"/>
              </a:xfrm>
            </p:grpSpPr>
            <p:sp>
              <p:nvSpPr>
                <p:cNvPr id="23" name="TextBox 22">
                  <a:extLst>
                    <a:ext uri="{FF2B5EF4-FFF2-40B4-BE49-F238E27FC236}">
                      <a16:creationId xmlns:a16="http://schemas.microsoft.com/office/drawing/2014/main" id="{95D8626B-9C86-420A-A682-0F6BE563F36D}"/>
                    </a:ext>
                  </a:extLst>
                </p:cNvPr>
                <p:cNvSpPr txBox="1"/>
                <p:nvPr/>
              </p:nvSpPr>
              <p:spPr>
                <a:xfrm>
                  <a:off x="7782648" y="1693540"/>
                  <a:ext cx="1377725" cy="535879"/>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Windows</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60" name="Group 59">
                  <a:extLst>
                    <a:ext uri="{FF2B5EF4-FFF2-40B4-BE49-F238E27FC236}">
                      <a16:creationId xmlns:a16="http://schemas.microsoft.com/office/drawing/2014/main" id="{0F77EBD0-368E-4B68-84B5-83E1C47DD011}"/>
                    </a:ext>
                  </a:extLst>
                </p:cNvPr>
                <p:cNvGrpSpPr/>
                <p:nvPr/>
              </p:nvGrpSpPr>
              <p:grpSpPr>
                <a:xfrm>
                  <a:off x="8146245" y="1048809"/>
                  <a:ext cx="650530" cy="650530"/>
                  <a:chOff x="8214314" y="2174520"/>
                  <a:chExt cx="650530" cy="650530"/>
                </a:xfrm>
              </p:grpSpPr>
              <p:sp>
                <p:nvSpPr>
                  <p:cNvPr id="24" name="Oval 23">
                    <a:extLst>
                      <a:ext uri="{FF2B5EF4-FFF2-40B4-BE49-F238E27FC236}">
                        <a16:creationId xmlns:a16="http://schemas.microsoft.com/office/drawing/2014/main" id="{A693DA8A-90B2-46FD-9EF4-D04F9D0FDAFA}"/>
                      </a:ext>
                    </a:extLst>
                  </p:cNvPr>
                  <p:cNvSpPr/>
                  <p:nvPr/>
                </p:nvSpPr>
                <p:spPr bwMode="auto">
                  <a:xfrm rot="16200000">
                    <a:off x="8214314" y="2174520"/>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5" name="Freeform 130">
                    <a:extLst>
                      <a:ext uri="{FF2B5EF4-FFF2-40B4-BE49-F238E27FC236}">
                        <a16:creationId xmlns:a16="http://schemas.microsoft.com/office/drawing/2014/main" id="{73BE5969-47C4-445C-BB02-27D6CDF0A317}"/>
                      </a:ext>
                    </a:extLst>
                  </p:cNvPr>
                  <p:cNvSpPr>
                    <a:spLocks noChangeAspect="1" noEditPoints="1"/>
                  </p:cNvSpPr>
                  <p:nvPr/>
                </p:nvSpPr>
                <p:spPr bwMode="black">
                  <a:xfrm>
                    <a:off x="8390846" y="2351656"/>
                    <a:ext cx="297467" cy="29625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ADEF"/>
                  </a:solidFill>
                  <a:ln>
                    <a:noFill/>
                  </a:ln>
                </p:spPr>
                <p:txBody>
                  <a:bodyPr vert="horz" wrap="square" lIns="68574" tIns="34287" rIns="68574" bIns="34287" numCol="1" anchor="t" anchorCtr="0" compatLnSpc="1">
                    <a:prstTxWarp prst="textNoShape">
                      <a:avLst/>
                    </a:prstTxWarp>
                  </a:bodyPr>
                  <a:lstStyle/>
                  <a:p>
                    <a:endParaRPr lang="en-US" sz="1350"/>
                  </a:p>
                </p:txBody>
              </p:sp>
            </p:grpSp>
          </p:grpSp>
        </p:grpSp>
        <p:grpSp>
          <p:nvGrpSpPr>
            <p:cNvPr id="25" name="Group 24">
              <a:extLst>
                <a:ext uri="{FF2B5EF4-FFF2-40B4-BE49-F238E27FC236}">
                  <a16:creationId xmlns:a16="http://schemas.microsoft.com/office/drawing/2014/main" id="{55344CF6-5E7B-421A-BBE4-DC38F3428416}"/>
                </a:ext>
              </a:extLst>
            </p:cNvPr>
            <p:cNvGrpSpPr/>
            <p:nvPr/>
          </p:nvGrpSpPr>
          <p:grpSpPr>
            <a:xfrm>
              <a:off x="6641053" y="1688672"/>
              <a:ext cx="4257658" cy="1716618"/>
              <a:chOff x="7274885" y="4673700"/>
              <a:chExt cx="4257658" cy="1716618"/>
            </a:xfrm>
          </p:grpSpPr>
          <p:sp>
            <p:nvSpPr>
              <p:cNvPr id="67" name="TextBox 66">
                <a:extLst>
                  <a:ext uri="{FF2B5EF4-FFF2-40B4-BE49-F238E27FC236}">
                    <a16:creationId xmlns:a16="http://schemas.microsoft.com/office/drawing/2014/main" id="{EB7FE4CC-18D5-4FB4-9C17-FA573AFD0B15}"/>
                  </a:ext>
                </a:extLst>
              </p:cNvPr>
              <p:cNvSpPr txBox="1"/>
              <p:nvPr/>
            </p:nvSpPr>
            <p:spPr>
              <a:xfrm>
                <a:off x="8023994" y="4673700"/>
                <a:ext cx="2759438" cy="461665"/>
              </a:xfrm>
              <a:prstGeom prst="rect">
                <a:avLst/>
              </a:prstGeom>
              <a:noFill/>
            </p:spPr>
            <p:txBody>
              <a:bodyPr wrap="square" lIns="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2000" dirty="0">
                    <a:solidFill>
                      <a:srgbClr val="0078D4"/>
                    </a:solidFill>
                    <a:latin typeface="Segoe UI Semibold"/>
                  </a:rPr>
                  <a:t>Region</a:t>
                </a: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 </a:t>
                </a:r>
              </a:p>
            </p:txBody>
          </p:sp>
          <p:sp>
            <p:nvSpPr>
              <p:cNvPr id="75" name="TextBox 74">
                <a:extLst>
                  <a:ext uri="{FF2B5EF4-FFF2-40B4-BE49-F238E27FC236}">
                    <a16:creationId xmlns:a16="http://schemas.microsoft.com/office/drawing/2014/main" id="{DCA69617-9155-469E-AFB4-CEE8DA8E0ABE}"/>
                  </a:ext>
                </a:extLst>
              </p:cNvPr>
              <p:cNvSpPr txBox="1"/>
              <p:nvPr/>
            </p:nvSpPr>
            <p:spPr>
              <a:xfrm>
                <a:off x="8010420" y="5854439"/>
                <a:ext cx="2786587" cy="535879"/>
              </a:xfrm>
              <a:prstGeom prst="rect">
                <a:avLst/>
              </a:prstGeom>
              <a:noFill/>
            </p:spPr>
            <p:txBody>
              <a:bodyPr wrap="square" lIns="91440" tIns="143428" rIns="91440" bIns="143428" rtlCol="0">
                <a:spAutoFit/>
              </a:bodyPr>
              <a:lstStyle/>
              <a:p>
                <a:pPr lvl="0" algn="ctr" defTabSz="914367">
                  <a:spcAft>
                    <a:spcPts val="588"/>
                  </a:spcAft>
                  <a:defRPr/>
                </a:pPr>
                <a:r>
                  <a:rPr lang="en-US" sz="1600" dirty="0">
                    <a:solidFill>
                      <a:srgbClr val="000000"/>
                    </a:solidFill>
                    <a:latin typeface="+mj-lt"/>
                    <a:cs typeface="Segoe UI Semibold" panose="020B0702040204020203" pitchFamily="34" charset="0"/>
                  </a:rPr>
                  <a:t>35+ regions worldwide</a:t>
                </a:r>
                <a:endParaRPr lang="en-US" sz="1600" dirty="0">
                  <a:solidFill>
                    <a:srgbClr val="0F78D4"/>
                  </a:solidFill>
                  <a:latin typeface="Segoe UI Semibold" panose="020B0702040204020203" pitchFamily="34" charset="0"/>
                  <a:cs typeface="Segoe UI Semibold" panose="020B0702040204020203" pitchFamily="34" charset="0"/>
                </a:endParaRPr>
              </a:p>
            </p:txBody>
          </p:sp>
          <p:grpSp>
            <p:nvGrpSpPr>
              <p:cNvPr id="22" name="Group 21">
                <a:extLst>
                  <a:ext uri="{FF2B5EF4-FFF2-40B4-BE49-F238E27FC236}">
                    <a16:creationId xmlns:a16="http://schemas.microsoft.com/office/drawing/2014/main" id="{E834F4D4-386E-4CDE-B0DC-0C5D05764C91}"/>
                  </a:ext>
                </a:extLst>
              </p:cNvPr>
              <p:cNvGrpSpPr/>
              <p:nvPr/>
            </p:nvGrpSpPr>
            <p:grpSpPr>
              <a:xfrm>
                <a:off x="7274885" y="5223684"/>
                <a:ext cx="4257658" cy="632461"/>
                <a:chOff x="7086603" y="5209396"/>
                <a:chExt cx="4257658" cy="632461"/>
              </a:xfrm>
            </p:grpSpPr>
            <p:grpSp>
              <p:nvGrpSpPr>
                <p:cNvPr id="18" name="Group 17">
                  <a:extLst>
                    <a:ext uri="{FF2B5EF4-FFF2-40B4-BE49-F238E27FC236}">
                      <a16:creationId xmlns:a16="http://schemas.microsoft.com/office/drawing/2014/main" id="{A3AD5BEA-3430-412D-8D66-D9F94ABD4376}"/>
                    </a:ext>
                  </a:extLst>
                </p:cNvPr>
                <p:cNvGrpSpPr/>
                <p:nvPr/>
              </p:nvGrpSpPr>
              <p:grpSpPr>
                <a:xfrm>
                  <a:off x="7086603" y="5209396"/>
                  <a:ext cx="4257658" cy="365760"/>
                  <a:chOff x="7086603" y="5209396"/>
                  <a:chExt cx="4257658" cy="365760"/>
                </a:xfrm>
              </p:grpSpPr>
              <p:sp>
                <p:nvSpPr>
                  <p:cNvPr id="97" name="POI_ECAF" title="Icon of a map location marker">
                    <a:extLst>
                      <a:ext uri="{FF2B5EF4-FFF2-40B4-BE49-F238E27FC236}">
                        <a16:creationId xmlns:a16="http://schemas.microsoft.com/office/drawing/2014/main" id="{50ED4373-CD22-42E4-81E2-0BE128E6A9EF}"/>
                      </a:ext>
                    </a:extLst>
                  </p:cNvPr>
                  <p:cNvSpPr>
                    <a:spLocks noChangeAspect="1" noEditPoints="1"/>
                  </p:cNvSpPr>
                  <p:nvPr/>
                </p:nvSpPr>
                <p:spPr bwMode="auto">
                  <a:xfrm>
                    <a:off x="708660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8" name="POI_ECAF" title="Icon of a map location marker">
                    <a:extLst>
                      <a:ext uri="{FF2B5EF4-FFF2-40B4-BE49-F238E27FC236}">
                        <a16:creationId xmlns:a16="http://schemas.microsoft.com/office/drawing/2014/main" id="{D9047F03-3C9D-427F-9DB2-04B74D422EC6}"/>
                      </a:ext>
                    </a:extLst>
                  </p:cNvPr>
                  <p:cNvSpPr>
                    <a:spLocks noChangeAspect="1" noEditPoints="1"/>
                  </p:cNvSpPr>
                  <p:nvPr/>
                </p:nvSpPr>
                <p:spPr bwMode="auto">
                  <a:xfrm>
                    <a:off x="753427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9" name="POI_ECAF" title="Icon of a map location marker">
                    <a:extLst>
                      <a:ext uri="{FF2B5EF4-FFF2-40B4-BE49-F238E27FC236}">
                        <a16:creationId xmlns:a16="http://schemas.microsoft.com/office/drawing/2014/main" id="{441312F4-0BFF-4CD1-A35A-1FD6C89703AA}"/>
                      </a:ext>
                    </a:extLst>
                  </p:cNvPr>
                  <p:cNvSpPr>
                    <a:spLocks noChangeAspect="1" noEditPoints="1"/>
                  </p:cNvSpPr>
                  <p:nvPr/>
                </p:nvSpPr>
                <p:spPr bwMode="auto">
                  <a:xfrm>
                    <a:off x="798195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0" name="POI_ECAF" title="Icon of a map location marker">
                    <a:extLst>
                      <a:ext uri="{FF2B5EF4-FFF2-40B4-BE49-F238E27FC236}">
                        <a16:creationId xmlns:a16="http://schemas.microsoft.com/office/drawing/2014/main" id="{183F6837-4BEF-40DC-B74A-97B7C4DC4036}"/>
                      </a:ext>
                    </a:extLst>
                  </p:cNvPr>
                  <p:cNvSpPr>
                    <a:spLocks noChangeAspect="1" noEditPoints="1"/>
                  </p:cNvSpPr>
                  <p:nvPr/>
                </p:nvSpPr>
                <p:spPr bwMode="auto">
                  <a:xfrm>
                    <a:off x="842963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1" name="POI_ECAF" title="Icon of a map location marker">
                    <a:extLst>
                      <a:ext uri="{FF2B5EF4-FFF2-40B4-BE49-F238E27FC236}">
                        <a16:creationId xmlns:a16="http://schemas.microsoft.com/office/drawing/2014/main" id="{6523BB9E-CA9F-4475-82B4-A79EF8DD1675}"/>
                      </a:ext>
                    </a:extLst>
                  </p:cNvPr>
                  <p:cNvSpPr>
                    <a:spLocks noChangeAspect="1" noEditPoints="1"/>
                  </p:cNvSpPr>
                  <p:nvPr/>
                </p:nvSpPr>
                <p:spPr bwMode="auto">
                  <a:xfrm>
                    <a:off x="8877307"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2" name="POI_ECAF" title="Icon of a map location marker">
                    <a:extLst>
                      <a:ext uri="{FF2B5EF4-FFF2-40B4-BE49-F238E27FC236}">
                        <a16:creationId xmlns:a16="http://schemas.microsoft.com/office/drawing/2014/main" id="{421D7C96-FEA1-4A9C-8B8D-26C4C70F4672}"/>
                      </a:ext>
                    </a:extLst>
                  </p:cNvPr>
                  <p:cNvSpPr>
                    <a:spLocks noChangeAspect="1" noEditPoints="1"/>
                  </p:cNvSpPr>
                  <p:nvPr/>
                </p:nvSpPr>
                <p:spPr bwMode="auto">
                  <a:xfrm>
                    <a:off x="932498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3" name="POI_ECAF" title="Icon of a map location marker">
                    <a:extLst>
                      <a:ext uri="{FF2B5EF4-FFF2-40B4-BE49-F238E27FC236}">
                        <a16:creationId xmlns:a16="http://schemas.microsoft.com/office/drawing/2014/main" id="{C799DE14-5133-4999-BC0D-1B5C4C6E9F67}"/>
                      </a:ext>
                    </a:extLst>
                  </p:cNvPr>
                  <p:cNvSpPr>
                    <a:spLocks noChangeAspect="1" noEditPoints="1"/>
                  </p:cNvSpPr>
                  <p:nvPr/>
                </p:nvSpPr>
                <p:spPr bwMode="auto">
                  <a:xfrm>
                    <a:off x="977265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4" name="POI_ECAF" title="Icon of a map location marker">
                    <a:extLst>
                      <a:ext uri="{FF2B5EF4-FFF2-40B4-BE49-F238E27FC236}">
                        <a16:creationId xmlns:a16="http://schemas.microsoft.com/office/drawing/2014/main" id="{66F61F22-38AC-4F78-901B-3B15EF1D6BE9}"/>
                      </a:ext>
                    </a:extLst>
                  </p:cNvPr>
                  <p:cNvSpPr>
                    <a:spLocks noChangeAspect="1" noEditPoints="1"/>
                  </p:cNvSpPr>
                  <p:nvPr/>
                </p:nvSpPr>
                <p:spPr bwMode="auto">
                  <a:xfrm>
                    <a:off x="1022033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5" name="POI_ECAF" title="Icon of a map location marker">
                    <a:extLst>
                      <a:ext uri="{FF2B5EF4-FFF2-40B4-BE49-F238E27FC236}">
                        <a16:creationId xmlns:a16="http://schemas.microsoft.com/office/drawing/2014/main" id="{FEB31424-3493-4148-9B46-E2CD2F14CB48}"/>
                      </a:ext>
                    </a:extLst>
                  </p:cNvPr>
                  <p:cNvSpPr>
                    <a:spLocks noChangeAspect="1" noEditPoints="1"/>
                  </p:cNvSpPr>
                  <p:nvPr/>
                </p:nvSpPr>
                <p:spPr bwMode="auto">
                  <a:xfrm>
                    <a:off x="1066801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6" name="POI_ECAF" title="Icon of a map location marker">
                    <a:extLst>
                      <a:ext uri="{FF2B5EF4-FFF2-40B4-BE49-F238E27FC236}">
                        <a16:creationId xmlns:a16="http://schemas.microsoft.com/office/drawing/2014/main" id="{A3D7D3AF-6264-4B47-9704-B532FCD98510}"/>
                      </a:ext>
                    </a:extLst>
                  </p:cNvPr>
                  <p:cNvSpPr>
                    <a:spLocks noChangeAspect="1" noEditPoints="1"/>
                  </p:cNvSpPr>
                  <p:nvPr/>
                </p:nvSpPr>
                <p:spPr bwMode="auto">
                  <a:xfrm>
                    <a:off x="11115684"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07" name="Group 106">
                  <a:extLst>
                    <a:ext uri="{FF2B5EF4-FFF2-40B4-BE49-F238E27FC236}">
                      <a16:creationId xmlns:a16="http://schemas.microsoft.com/office/drawing/2014/main" id="{E30F999A-9763-460E-9A56-9B8D5A8BC18F}"/>
                    </a:ext>
                  </a:extLst>
                </p:cNvPr>
                <p:cNvGrpSpPr/>
                <p:nvPr/>
              </p:nvGrpSpPr>
              <p:grpSpPr>
                <a:xfrm>
                  <a:off x="7310440" y="5476097"/>
                  <a:ext cx="3809985" cy="365760"/>
                  <a:chOff x="7086603" y="5209396"/>
                  <a:chExt cx="3809985" cy="365760"/>
                </a:xfrm>
              </p:grpSpPr>
              <p:sp>
                <p:nvSpPr>
                  <p:cNvPr id="108" name="POI_ECAF" title="Icon of a map location marker">
                    <a:extLst>
                      <a:ext uri="{FF2B5EF4-FFF2-40B4-BE49-F238E27FC236}">
                        <a16:creationId xmlns:a16="http://schemas.microsoft.com/office/drawing/2014/main" id="{577951BB-3C1A-49F7-A96A-7AB0E31607EA}"/>
                      </a:ext>
                    </a:extLst>
                  </p:cNvPr>
                  <p:cNvSpPr>
                    <a:spLocks noChangeAspect="1" noEditPoints="1"/>
                  </p:cNvSpPr>
                  <p:nvPr/>
                </p:nvSpPr>
                <p:spPr bwMode="auto">
                  <a:xfrm>
                    <a:off x="708660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9" name="POI_ECAF" title="Icon of a map location marker">
                    <a:extLst>
                      <a:ext uri="{FF2B5EF4-FFF2-40B4-BE49-F238E27FC236}">
                        <a16:creationId xmlns:a16="http://schemas.microsoft.com/office/drawing/2014/main" id="{94E27590-1901-47E9-9CE8-CDFFB2DD343E}"/>
                      </a:ext>
                    </a:extLst>
                  </p:cNvPr>
                  <p:cNvSpPr>
                    <a:spLocks noChangeAspect="1" noEditPoints="1"/>
                  </p:cNvSpPr>
                  <p:nvPr/>
                </p:nvSpPr>
                <p:spPr bwMode="auto">
                  <a:xfrm>
                    <a:off x="753427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0" name="POI_ECAF" title="Icon of a map location marker">
                    <a:extLst>
                      <a:ext uri="{FF2B5EF4-FFF2-40B4-BE49-F238E27FC236}">
                        <a16:creationId xmlns:a16="http://schemas.microsoft.com/office/drawing/2014/main" id="{3D7A6EB4-F2BD-4579-90E0-7ECE57436189}"/>
                      </a:ext>
                    </a:extLst>
                  </p:cNvPr>
                  <p:cNvSpPr>
                    <a:spLocks noChangeAspect="1" noEditPoints="1"/>
                  </p:cNvSpPr>
                  <p:nvPr/>
                </p:nvSpPr>
                <p:spPr bwMode="auto">
                  <a:xfrm>
                    <a:off x="798195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1" name="POI_ECAF" title="Icon of a map location marker">
                    <a:extLst>
                      <a:ext uri="{FF2B5EF4-FFF2-40B4-BE49-F238E27FC236}">
                        <a16:creationId xmlns:a16="http://schemas.microsoft.com/office/drawing/2014/main" id="{3F24A8CE-15F8-41CA-A786-9A8445696ED2}"/>
                      </a:ext>
                    </a:extLst>
                  </p:cNvPr>
                  <p:cNvSpPr>
                    <a:spLocks noChangeAspect="1" noEditPoints="1"/>
                  </p:cNvSpPr>
                  <p:nvPr/>
                </p:nvSpPr>
                <p:spPr bwMode="auto">
                  <a:xfrm>
                    <a:off x="842963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2" name="POI_ECAF" title="Icon of a map location marker">
                    <a:extLst>
                      <a:ext uri="{FF2B5EF4-FFF2-40B4-BE49-F238E27FC236}">
                        <a16:creationId xmlns:a16="http://schemas.microsoft.com/office/drawing/2014/main" id="{1ECC2ABD-769D-4AD3-85AE-5FF01997F7FD}"/>
                      </a:ext>
                    </a:extLst>
                  </p:cNvPr>
                  <p:cNvSpPr>
                    <a:spLocks noChangeAspect="1" noEditPoints="1"/>
                  </p:cNvSpPr>
                  <p:nvPr/>
                </p:nvSpPr>
                <p:spPr bwMode="auto">
                  <a:xfrm>
                    <a:off x="8877307"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3" name="POI_ECAF" title="Icon of a map location marker">
                    <a:extLst>
                      <a:ext uri="{FF2B5EF4-FFF2-40B4-BE49-F238E27FC236}">
                        <a16:creationId xmlns:a16="http://schemas.microsoft.com/office/drawing/2014/main" id="{B14814A2-0F12-4F71-AFCB-8547FD4352F4}"/>
                      </a:ext>
                    </a:extLst>
                  </p:cNvPr>
                  <p:cNvSpPr>
                    <a:spLocks noChangeAspect="1" noEditPoints="1"/>
                  </p:cNvSpPr>
                  <p:nvPr/>
                </p:nvSpPr>
                <p:spPr bwMode="auto">
                  <a:xfrm>
                    <a:off x="932498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4" name="POI_ECAF" title="Icon of a map location marker">
                    <a:extLst>
                      <a:ext uri="{FF2B5EF4-FFF2-40B4-BE49-F238E27FC236}">
                        <a16:creationId xmlns:a16="http://schemas.microsoft.com/office/drawing/2014/main" id="{4F2ED29E-1BE3-4647-8976-6BF8EA4EFA7F}"/>
                      </a:ext>
                    </a:extLst>
                  </p:cNvPr>
                  <p:cNvSpPr>
                    <a:spLocks noChangeAspect="1" noEditPoints="1"/>
                  </p:cNvSpPr>
                  <p:nvPr/>
                </p:nvSpPr>
                <p:spPr bwMode="auto">
                  <a:xfrm>
                    <a:off x="977265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5" name="POI_ECAF" title="Icon of a map location marker">
                    <a:extLst>
                      <a:ext uri="{FF2B5EF4-FFF2-40B4-BE49-F238E27FC236}">
                        <a16:creationId xmlns:a16="http://schemas.microsoft.com/office/drawing/2014/main" id="{BE8A8D42-1056-49E1-B481-07982FE5C60D}"/>
                      </a:ext>
                    </a:extLst>
                  </p:cNvPr>
                  <p:cNvSpPr>
                    <a:spLocks noChangeAspect="1" noEditPoints="1"/>
                  </p:cNvSpPr>
                  <p:nvPr/>
                </p:nvSpPr>
                <p:spPr bwMode="auto">
                  <a:xfrm>
                    <a:off x="1022033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6" name="POI_ECAF" title="Icon of a map location marker">
                    <a:extLst>
                      <a:ext uri="{FF2B5EF4-FFF2-40B4-BE49-F238E27FC236}">
                        <a16:creationId xmlns:a16="http://schemas.microsoft.com/office/drawing/2014/main" id="{D513F17A-909D-4606-9E80-97CDEFE09BC9}"/>
                      </a:ext>
                    </a:extLst>
                  </p:cNvPr>
                  <p:cNvSpPr>
                    <a:spLocks noChangeAspect="1" noEditPoints="1"/>
                  </p:cNvSpPr>
                  <p:nvPr/>
                </p:nvSpPr>
                <p:spPr bwMode="auto">
                  <a:xfrm>
                    <a:off x="1066801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grpSp>
        <p:grpSp>
          <p:nvGrpSpPr>
            <p:cNvPr id="26" name="Group 25">
              <a:extLst>
                <a:ext uri="{FF2B5EF4-FFF2-40B4-BE49-F238E27FC236}">
                  <a16:creationId xmlns:a16="http://schemas.microsoft.com/office/drawing/2014/main" id="{1DD8ECF2-775E-4F55-9AB3-D37970FA08AB}"/>
                </a:ext>
              </a:extLst>
            </p:cNvPr>
            <p:cNvGrpSpPr/>
            <p:nvPr/>
          </p:nvGrpSpPr>
          <p:grpSpPr>
            <a:xfrm>
              <a:off x="2417283" y="3947415"/>
              <a:ext cx="6446167" cy="1962839"/>
              <a:chOff x="3267626" y="3947415"/>
              <a:chExt cx="6446167" cy="1962839"/>
            </a:xfrm>
          </p:grpSpPr>
          <p:sp>
            <p:nvSpPr>
              <p:cNvPr id="28" name="TextBox 27">
                <a:extLst>
                  <a:ext uri="{FF2B5EF4-FFF2-40B4-BE49-F238E27FC236}">
                    <a16:creationId xmlns:a16="http://schemas.microsoft.com/office/drawing/2014/main" id="{354ED5F6-4DD2-4223-B066-BDA36949A1C8}"/>
                  </a:ext>
                </a:extLst>
              </p:cNvPr>
              <p:cNvSpPr txBox="1"/>
              <p:nvPr/>
            </p:nvSpPr>
            <p:spPr>
              <a:xfrm>
                <a:off x="5112607" y="3947415"/>
                <a:ext cx="2759438" cy="461665"/>
              </a:xfrm>
              <a:prstGeom prst="rect">
                <a:avLst/>
              </a:prstGeom>
              <a:noFill/>
            </p:spPr>
            <p:txBody>
              <a:bodyPr wrap="square" lIns="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Environment </a:t>
                </a:r>
              </a:p>
            </p:txBody>
          </p:sp>
          <p:grpSp>
            <p:nvGrpSpPr>
              <p:cNvPr id="9" name="Group 8">
                <a:extLst>
                  <a:ext uri="{FF2B5EF4-FFF2-40B4-BE49-F238E27FC236}">
                    <a16:creationId xmlns:a16="http://schemas.microsoft.com/office/drawing/2014/main" id="{29B4409E-18E3-40B6-9ACA-C25EC1BBB4B9}"/>
                  </a:ext>
                </a:extLst>
              </p:cNvPr>
              <p:cNvGrpSpPr/>
              <p:nvPr/>
            </p:nvGrpSpPr>
            <p:grpSpPr>
              <a:xfrm>
                <a:off x="3267626" y="4483423"/>
                <a:ext cx="6446167" cy="1426831"/>
                <a:chOff x="3910370" y="4483423"/>
                <a:chExt cx="6446167" cy="1426831"/>
              </a:xfrm>
            </p:grpSpPr>
            <p:grpSp>
              <p:nvGrpSpPr>
                <p:cNvPr id="13" name="Group 12">
                  <a:extLst>
                    <a:ext uri="{FF2B5EF4-FFF2-40B4-BE49-F238E27FC236}">
                      <a16:creationId xmlns:a16="http://schemas.microsoft.com/office/drawing/2014/main" id="{0739D0C7-0689-4486-91A2-35416BB9A666}"/>
                    </a:ext>
                  </a:extLst>
                </p:cNvPr>
                <p:cNvGrpSpPr/>
                <p:nvPr/>
              </p:nvGrpSpPr>
              <p:grpSpPr>
                <a:xfrm>
                  <a:off x="5176726" y="4483423"/>
                  <a:ext cx="1377725" cy="1426831"/>
                  <a:chOff x="9044710" y="3171358"/>
                  <a:chExt cx="1377725" cy="1426831"/>
                </a:xfrm>
              </p:grpSpPr>
              <p:sp>
                <p:nvSpPr>
                  <p:cNvPr id="34" name="TextBox 33">
                    <a:extLst>
                      <a:ext uri="{FF2B5EF4-FFF2-40B4-BE49-F238E27FC236}">
                        <a16:creationId xmlns:a16="http://schemas.microsoft.com/office/drawing/2014/main" id="{C2577823-8FB1-4D55-AA5C-A7CCE4BE3FAB}"/>
                      </a:ext>
                    </a:extLst>
                  </p:cNvPr>
                  <p:cNvSpPr txBox="1"/>
                  <p:nvPr/>
                </p:nvSpPr>
                <p:spPr>
                  <a:xfrm>
                    <a:off x="9044710" y="3816089"/>
                    <a:ext cx="1377725"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IoT </a:t>
                    </a:r>
                    <a:br>
                      <a:rPr lang="en-US" sz="1600">
                        <a:solidFill>
                          <a:srgbClr val="000000"/>
                        </a:solidFill>
                        <a:latin typeface="+mj-lt"/>
                        <a:cs typeface="Segoe UI Semibold" panose="020B0702040204020203" pitchFamily="34" charset="0"/>
                      </a:rPr>
                    </a:br>
                    <a:r>
                      <a:rPr lang="en-US" sz="1600">
                        <a:solidFill>
                          <a:srgbClr val="000000"/>
                        </a:solidFill>
                        <a:latin typeface="+mj-lt"/>
                        <a:cs typeface="Segoe UI Semibold" panose="020B0702040204020203" pitchFamily="34" charset="0"/>
                      </a:rPr>
                      <a:t>Edge</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E46E543D-A2CE-4218-8689-981A824B0A0B}"/>
                      </a:ext>
                    </a:extLst>
                  </p:cNvPr>
                  <p:cNvGrpSpPr/>
                  <p:nvPr/>
                </p:nvGrpSpPr>
                <p:grpSpPr>
                  <a:xfrm>
                    <a:off x="9408307" y="3171358"/>
                    <a:ext cx="650530" cy="650530"/>
                    <a:chOff x="9334672" y="3171358"/>
                    <a:chExt cx="650530" cy="650530"/>
                  </a:xfrm>
                </p:grpSpPr>
                <p:sp>
                  <p:nvSpPr>
                    <p:cNvPr id="35" name="Oval 34">
                      <a:extLst>
                        <a:ext uri="{FF2B5EF4-FFF2-40B4-BE49-F238E27FC236}">
                          <a16:creationId xmlns:a16="http://schemas.microsoft.com/office/drawing/2014/main" id="{1FFCFCCB-BBF8-4B61-B5F7-BA97F7A77F26}"/>
                        </a:ext>
                      </a:extLst>
                    </p:cNvPr>
                    <p:cNvSpPr/>
                    <p:nvPr/>
                  </p:nvSpPr>
                  <p:spPr bwMode="auto">
                    <a:xfrm rot="16200000">
                      <a:off x="9334672" y="317135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46" name="Group 45">
                      <a:extLst>
                        <a:ext uri="{FF2B5EF4-FFF2-40B4-BE49-F238E27FC236}">
                          <a16:creationId xmlns:a16="http://schemas.microsoft.com/office/drawing/2014/main" id="{162F9E8B-06C8-408B-9889-089DF3BFD93C}"/>
                        </a:ext>
                      </a:extLst>
                    </p:cNvPr>
                    <p:cNvGrpSpPr/>
                    <p:nvPr/>
                  </p:nvGrpSpPr>
                  <p:grpSpPr>
                    <a:xfrm>
                      <a:off x="9481487" y="3316892"/>
                      <a:ext cx="356901" cy="359463"/>
                      <a:chOff x="4857409" y="4823629"/>
                      <a:chExt cx="351191" cy="353712"/>
                    </a:xfrm>
                  </p:grpSpPr>
                  <p:sp>
                    <p:nvSpPr>
                      <p:cNvPr id="47" name="Freeform: Shape 46">
                        <a:extLst>
                          <a:ext uri="{FF2B5EF4-FFF2-40B4-BE49-F238E27FC236}">
                            <a16:creationId xmlns:a16="http://schemas.microsoft.com/office/drawing/2014/main" id="{45B2DB17-A04A-416C-80EA-5E3D3CCD8313}"/>
                          </a:ext>
                        </a:extLst>
                      </p:cNvPr>
                      <p:cNvSpPr/>
                      <p:nvPr/>
                    </p:nvSpPr>
                    <p:spPr>
                      <a:xfrm>
                        <a:off x="4857409" y="5056985"/>
                        <a:ext cx="351191" cy="120356"/>
                      </a:xfrm>
                      <a:custGeom>
                        <a:avLst/>
                        <a:gdLst>
                          <a:gd name="connsiteX0" fmla="*/ 980870 w 1036409"/>
                          <a:gd name="connsiteY0" fmla="*/ 32312 h 365791"/>
                          <a:gd name="connsiteX1" fmla="*/ 59197 w 1036409"/>
                          <a:gd name="connsiteY1" fmla="*/ 32312 h 365791"/>
                          <a:gd name="connsiteX2" fmla="*/ 32312 w 1036409"/>
                          <a:gd name="connsiteY2" fmla="*/ 59197 h 365791"/>
                          <a:gd name="connsiteX3" fmla="*/ 32312 w 1036409"/>
                          <a:gd name="connsiteY3" fmla="*/ 310252 h 365791"/>
                          <a:gd name="connsiteX4" fmla="*/ 59197 w 1036409"/>
                          <a:gd name="connsiteY4" fmla="*/ 337138 h 365791"/>
                          <a:gd name="connsiteX5" fmla="*/ 980870 w 1036409"/>
                          <a:gd name="connsiteY5" fmla="*/ 337138 h 365791"/>
                          <a:gd name="connsiteX6" fmla="*/ 1007756 w 1036409"/>
                          <a:gd name="connsiteY6" fmla="*/ 310252 h 365791"/>
                          <a:gd name="connsiteX7" fmla="*/ 1007756 w 1036409"/>
                          <a:gd name="connsiteY7" fmla="*/ 59197 h 365791"/>
                          <a:gd name="connsiteX8" fmla="*/ 980870 w 1036409"/>
                          <a:gd name="connsiteY8" fmla="*/ 32312 h 36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409" h="365791">
                            <a:moveTo>
                              <a:pt x="980870" y="32312"/>
                            </a:moveTo>
                            <a:lnTo>
                              <a:pt x="59197" y="32312"/>
                            </a:lnTo>
                            <a:cubicBezTo>
                              <a:pt x="44342" y="32312"/>
                              <a:pt x="32312" y="44342"/>
                              <a:pt x="32312" y="59197"/>
                            </a:cubicBezTo>
                            <a:lnTo>
                              <a:pt x="32312" y="310252"/>
                            </a:lnTo>
                            <a:cubicBezTo>
                              <a:pt x="32312" y="325108"/>
                              <a:pt x="44342" y="337138"/>
                              <a:pt x="59197" y="337138"/>
                            </a:cubicBezTo>
                            <a:lnTo>
                              <a:pt x="980870" y="337138"/>
                            </a:lnTo>
                            <a:cubicBezTo>
                              <a:pt x="995726" y="337138"/>
                              <a:pt x="1007756" y="325108"/>
                              <a:pt x="1007756" y="310252"/>
                            </a:cubicBezTo>
                            <a:lnTo>
                              <a:pt x="1007756" y="59197"/>
                            </a:lnTo>
                            <a:cubicBezTo>
                              <a:pt x="1007756" y="44403"/>
                              <a:pt x="995665" y="32312"/>
                              <a:pt x="980870" y="32312"/>
                            </a:cubicBezTo>
                            <a:close/>
                          </a:path>
                        </a:pathLst>
                      </a:custGeom>
                      <a:solidFill>
                        <a:srgbClr val="0078D4"/>
                      </a:solidFill>
                      <a:ln w="2019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156A1C2-DEE7-48A7-91F6-8483D8226673}"/>
                          </a:ext>
                        </a:extLst>
                      </p:cNvPr>
                      <p:cNvSpPr/>
                      <p:nvPr/>
                    </p:nvSpPr>
                    <p:spPr>
                      <a:xfrm>
                        <a:off x="5139739" y="5077044"/>
                        <a:ext cx="41317" cy="40119"/>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7A85046-7FA3-4743-8E6A-031A1DD0BA32}"/>
                          </a:ext>
                        </a:extLst>
                      </p:cNvPr>
                      <p:cNvSpPr/>
                      <p:nvPr/>
                    </p:nvSpPr>
                    <p:spPr>
                      <a:xfrm>
                        <a:off x="5139739" y="5117164"/>
                        <a:ext cx="41317" cy="40119"/>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0A53E6F-4697-4AB7-9528-8FD6A32829C1}"/>
                          </a:ext>
                        </a:extLst>
                      </p:cNvPr>
                      <p:cNvSpPr/>
                      <p:nvPr/>
                    </p:nvSpPr>
                    <p:spPr>
                      <a:xfrm>
                        <a:off x="4858098" y="4823629"/>
                        <a:ext cx="344305" cy="240712"/>
                      </a:xfrm>
                      <a:custGeom>
                        <a:avLst/>
                        <a:gdLst>
                          <a:gd name="connsiteX0" fmla="*/ 873470 w 1016087"/>
                          <a:gd name="connsiteY0" fmla="*/ 331793 h 731583"/>
                          <a:gd name="connsiteX1" fmla="*/ 885277 w 1016087"/>
                          <a:gd name="connsiteY1" fmla="*/ 260220 h 731583"/>
                          <a:gd name="connsiteX2" fmla="*/ 654097 w 1016087"/>
                          <a:gd name="connsiteY2" fmla="*/ 32312 h 731583"/>
                          <a:gd name="connsiteX3" fmla="*/ 440494 w 1016087"/>
                          <a:gd name="connsiteY3" fmla="*/ 173629 h 731583"/>
                          <a:gd name="connsiteX4" fmla="*/ 317609 w 1016087"/>
                          <a:gd name="connsiteY4" fmla="*/ 121544 h 731583"/>
                          <a:gd name="connsiteX5" fmla="*/ 150198 w 1016087"/>
                          <a:gd name="connsiteY5" fmla="*/ 286618 h 731583"/>
                          <a:gd name="connsiteX6" fmla="*/ 157047 w 1016087"/>
                          <a:gd name="connsiteY6" fmla="*/ 334069 h 731583"/>
                          <a:gd name="connsiteX7" fmla="*/ 32312 w 1016087"/>
                          <a:gd name="connsiteY7" fmla="*/ 511133 h 731583"/>
                          <a:gd name="connsiteX8" fmla="*/ 223316 w 1016087"/>
                          <a:gd name="connsiteY8" fmla="*/ 700898 h 731583"/>
                          <a:gd name="connsiteX9" fmla="*/ 812647 w 1016087"/>
                          <a:gd name="connsiteY9" fmla="*/ 700898 h 731583"/>
                          <a:gd name="connsiteX10" fmla="*/ 1003712 w 1016087"/>
                          <a:gd name="connsiteY10" fmla="*/ 511133 h 731583"/>
                          <a:gd name="connsiteX11" fmla="*/ 873470 w 1016087"/>
                          <a:gd name="connsiteY11" fmla="*/ 331793 h 73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6087" h="731583">
                            <a:moveTo>
                              <a:pt x="873470" y="331793"/>
                            </a:moveTo>
                            <a:cubicBezTo>
                              <a:pt x="881030" y="309257"/>
                              <a:pt x="885277" y="285236"/>
                              <a:pt x="885277" y="260220"/>
                            </a:cubicBezTo>
                            <a:cubicBezTo>
                              <a:pt x="885277" y="134347"/>
                              <a:pt x="781778" y="32312"/>
                              <a:pt x="654097" y="32312"/>
                            </a:cubicBezTo>
                            <a:cubicBezTo>
                              <a:pt x="557568" y="32312"/>
                              <a:pt x="475102" y="90757"/>
                              <a:pt x="440494" y="173629"/>
                            </a:cubicBezTo>
                            <a:cubicBezTo>
                              <a:pt x="409809" y="141216"/>
                              <a:pt x="366137" y="121544"/>
                              <a:pt x="317609" y="121544"/>
                            </a:cubicBezTo>
                            <a:cubicBezTo>
                              <a:pt x="224799" y="121544"/>
                              <a:pt x="150198" y="195089"/>
                              <a:pt x="150198" y="286618"/>
                            </a:cubicBezTo>
                            <a:cubicBezTo>
                              <a:pt x="150198" y="302876"/>
                              <a:pt x="152616" y="319214"/>
                              <a:pt x="157047" y="334069"/>
                            </a:cubicBezTo>
                            <a:cubicBezTo>
                              <a:pt x="84701" y="361097"/>
                              <a:pt x="32312" y="429866"/>
                              <a:pt x="32312" y="511133"/>
                            </a:cubicBezTo>
                            <a:cubicBezTo>
                              <a:pt x="32312" y="615790"/>
                              <a:pt x="117765" y="700898"/>
                              <a:pt x="223316" y="700898"/>
                            </a:cubicBezTo>
                            <a:lnTo>
                              <a:pt x="812647" y="700898"/>
                            </a:lnTo>
                            <a:cubicBezTo>
                              <a:pt x="918483" y="700898"/>
                              <a:pt x="1003712" y="615912"/>
                              <a:pt x="1003712" y="511133"/>
                            </a:cubicBezTo>
                            <a:cubicBezTo>
                              <a:pt x="1003936" y="427590"/>
                              <a:pt x="949372" y="356891"/>
                              <a:pt x="873470" y="331793"/>
                            </a:cubicBezTo>
                            <a:close/>
                          </a:path>
                        </a:pathLst>
                      </a:custGeom>
                      <a:solidFill>
                        <a:srgbClr val="0078D4"/>
                      </a:solidFill>
                      <a:ln w="20193"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D84BBAD-AAA8-49B5-9442-90CD1AD211D8}"/>
                          </a:ext>
                        </a:extLst>
                      </p:cNvPr>
                      <p:cNvSpPr/>
                      <p:nvPr/>
                    </p:nvSpPr>
                    <p:spPr>
                      <a:xfrm>
                        <a:off x="4858098" y="4823629"/>
                        <a:ext cx="302988" cy="213965"/>
                      </a:xfrm>
                      <a:custGeom>
                        <a:avLst/>
                        <a:gdLst>
                          <a:gd name="connsiteX0" fmla="*/ 97849 w 894157"/>
                          <a:gd name="connsiteY0" fmla="*/ 617416 h 650296"/>
                          <a:gd name="connsiteX1" fmla="*/ 228640 w 894157"/>
                          <a:gd name="connsiteY1" fmla="*/ 437385 h 650296"/>
                          <a:gd name="connsiteX2" fmla="*/ 221467 w 894157"/>
                          <a:gd name="connsiteY2" fmla="*/ 389141 h 650296"/>
                          <a:gd name="connsiteX3" fmla="*/ 397026 w 894157"/>
                          <a:gd name="connsiteY3" fmla="*/ 221304 h 650296"/>
                          <a:gd name="connsiteX4" fmla="*/ 525887 w 894157"/>
                          <a:gd name="connsiteY4" fmla="*/ 274262 h 650296"/>
                          <a:gd name="connsiteX5" fmla="*/ 749873 w 894157"/>
                          <a:gd name="connsiteY5" fmla="*/ 130588 h 650296"/>
                          <a:gd name="connsiteX6" fmla="*/ 862232 w 894157"/>
                          <a:gd name="connsiteY6" fmla="*/ 156986 h 650296"/>
                          <a:gd name="connsiteX7" fmla="*/ 654097 w 894157"/>
                          <a:gd name="connsiteY7" fmla="*/ 32312 h 650296"/>
                          <a:gd name="connsiteX8" fmla="*/ 440494 w 894157"/>
                          <a:gd name="connsiteY8" fmla="*/ 169321 h 650296"/>
                          <a:gd name="connsiteX9" fmla="*/ 317609 w 894157"/>
                          <a:gd name="connsiteY9" fmla="*/ 118821 h 650296"/>
                          <a:gd name="connsiteX10" fmla="*/ 150198 w 894157"/>
                          <a:gd name="connsiteY10" fmla="*/ 278876 h 650296"/>
                          <a:gd name="connsiteX11" fmla="*/ 157047 w 894157"/>
                          <a:gd name="connsiteY11" fmla="*/ 324884 h 650296"/>
                          <a:gd name="connsiteX12" fmla="*/ 32312 w 894157"/>
                          <a:gd name="connsiteY12" fmla="*/ 496583 h 650296"/>
                          <a:gd name="connsiteX13" fmla="*/ 98784 w 894157"/>
                          <a:gd name="connsiteY13" fmla="*/ 636010 h 650296"/>
                          <a:gd name="connsiteX14" fmla="*/ 97849 w 894157"/>
                          <a:gd name="connsiteY14" fmla="*/ 617416 h 65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4157" h="650296">
                            <a:moveTo>
                              <a:pt x="97849" y="617416"/>
                            </a:moveTo>
                            <a:cubicBezTo>
                              <a:pt x="97849" y="534787"/>
                              <a:pt x="152779" y="464860"/>
                              <a:pt x="228640" y="437385"/>
                            </a:cubicBezTo>
                            <a:cubicBezTo>
                              <a:pt x="223986" y="422286"/>
                              <a:pt x="221467" y="405683"/>
                              <a:pt x="221467" y="389141"/>
                            </a:cubicBezTo>
                            <a:cubicBezTo>
                              <a:pt x="221467" y="296088"/>
                              <a:pt x="299685" y="221304"/>
                              <a:pt x="397026" y="221304"/>
                            </a:cubicBezTo>
                            <a:cubicBezTo>
                              <a:pt x="447892" y="221304"/>
                              <a:pt x="493717" y="241301"/>
                              <a:pt x="525887" y="274262"/>
                            </a:cubicBezTo>
                            <a:cubicBezTo>
                              <a:pt x="562161" y="190008"/>
                              <a:pt x="648630" y="130588"/>
                              <a:pt x="749873" y="130588"/>
                            </a:cubicBezTo>
                            <a:cubicBezTo>
                              <a:pt x="790435" y="130588"/>
                              <a:pt x="828640" y="140159"/>
                              <a:pt x="862232" y="156986"/>
                            </a:cubicBezTo>
                            <a:cubicBezTo>
                              <a:pt x="824759" y="83197"/>
                              <a:pt x="745646" y="32312"/>
                              <a:pt x="654097" y="32312"/>
                            </a:cubicBezTo>
                            <a:cubicBezTo>
                              <a:pt x="557568" y="32312"/>
                              <a:pt x="475102" y="88989"/>
                              <a:pt x="440494" y="169321"/>
                            </a:cubicBezTo>
                            <a:cubicBezTo>
                              <a:pt x="409809" y="137883"/>
                              <a:pt x="366137" y="118821"/>
                              <a:pt x="317609" y="118821"/>
                            </a:cubicBezTo>
                            <a:cubicBezTo>
                              <a:pt x="224799" y="118821"/>
                              <a:pt x="150198" y="190130"/>
                              <a:pt x="150198" y="278876"/>
                            </a:cubicBezTo>
                            <a:cubicBezTo>
                              <a:pt x="150198" y="294645"/>
                              <a:pt x="152616" y="310476"/>
                              <a:pt x="157047" y="324884"/>
                            </a:cubicBezTo>
                            <a:cubicBezTo>
                              <a:pt x="84681" y="351099"/>
                              <a:pt x="32312" y="417775"/>
                              <a:pt x="32312" y="496583"/>
                            </a:cubicBezTo>
                            <a:cubicBezTo>
                              <a:pt x="32312" y="552285"/>
                              <a:pt x="58100" y="602235"/>
                              <a:pt x="98784" y="636010"/>
                            </a:cubicBezTo>
                            <a:cubicBezTo>
                              <a:pt x="98174" y="629893"/>
                              <a:pt x="97849" y="623695"/>
                              <a:pt x="97849" y="617416"/>
                            </a:cubicBezTo>
                            <a:close/>
                          </a:path>
                        </a:pathLst>
                      </a:custGeom>
                      <a:solidFill>
                        <a:srgbClr val="0078D4">
                          <a:alpha val="20000"/>
                        </a:srgbClr>
                      </a:solidFill>
                      <a:ln w="2019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659DD2B-19CC-4FF7-A7B7-C6FFF7E6D900}"/>
                          </a:ext>
                        </a:extLst>
                      </p:cNvPr>
                      <p:cNvSpPr/>
                      <p:nvPr/>
                    </p:nvSpPr>
                    <p:spPr>
                      <a:xfrm>
                        <a:off x="4944441" y="4877969"/>
                        <a:ext cx="213470" cy="274144"/>
                      </a:xfrm>
                      <a:custGeom>
                        <a:avLst/>
                        <a:gdLst>
                          <a:gd name="connsiteX0" fmla="*/ 597141 w 629974"/>
                          <a:gd name="connsiteY0" fmla="*/ 375119 h 833192"/>
                          <a:gd name="connsiteX1" fmla="*/ 526563 w 629974"/>
                          <a:gd name="connsiteY1" fmla="*/ 326957 h 833192"/>
                          <a:gd name="connsiteX2" fmla="*/ 498987 w 629974"/>
                          <a:gd name="connsiteY2" fmla="*/ 332179 h 833192"/>
                          <a:gd name="connsiteX3" fmla="*/ 492138 w 629974"/>
                          <a:gd name="connsiteY3" fmla="*/ 335695 h 833192"/>
                          <a:gd name="connsiteX4" fmla="*/ 417192 w 629974"/>
                          <a:gd name="connsiteY4" fmla="*/ 263594 h 833192"/>
                          <a:gd name="connsiteX5" fmla="*/ 425767 w 629974"/>
                          <a:gd name="connsiteY5" fmla="*/ 220755 h 833192"/>
                          <a:gd name="connsiteX6" fmla="*/ 313998 w 629974"/>
                          <a:gd name="connsiteY6" fmla="*/ 108986 h 833192"/>
                          <a:gd name="connsiteX7" fmla="*/ 237039 w 629974"/>
                          <a:gd name="connsiteY7" fmla="*/ 139895 h 833192"/>
                          <a:gd name="connsiteX8" fmla="*/ 196355 w 629974"/>
                          <a:gd name="connsiteY8" fmla="*/ 114554 h 833192"/>
                          <a:gd name="connsiteX9" fmla="*/ 191701 w 629974"/>
                          <a:gd name="connsiteY9" fmla="*/ 80474 h 833192"/>
                          <a:gd name="connsiteX10" fmla="*/ 121144 w 629974"/>
                          <a:gd name="connsiteY10" fmla="*/ 32312 h 833192"/>
                          <a:gd name="connsiteX11" fmla="*/ 93568 w 629974"/>
                          <a:gd name="connsiteY11" fmla="*/ 37534 h 833192"/>
                          <a:gd name="connsiteX12" fmla="*/ 50628 w 629974"/>
                          <a:gd name="connsiteY12" fmla="*/ 135668 h 833192"/>
                          <a:gd name="connsiteX13" fmla="*/ 121185 w 629974"/>
                          <a:gd name="connsiteY13" fmla="*/ 183831 h 833192"/>
                          <a:gd name="connsiteX14" fmla="*/ 121205 w 629974"/>
                          <a:gd name="connsiteY14" fmla="*/ 183831 h 833192"/>
                          <a:gd name="connsiteX15" fmla="*/ 148782 w 629974"/>
                          <a:gd name="connsiteY15" fmla="*/ 178608 h 833192"/>
                          <a:gd name="connsiteX16" fmla="*/ 165405 w 629974"/>
                          <a:gd name="connsiteY16" fmla="*/ 169240 h 833192"/>
                          <a:gd name="connsiteX17" fmla="*/ 205540 w 629974"/>
                          <a:gd name="connsiteY17" fmla="*/ 194235 h 833192"/>
                          <a:gd name="connsiteX18" fmla="*/ 202228 w 629974"/>
                          <a:gd name="connsiteY18" fmla="*/ 220755 h 833192"/>
                          <a:gd name="connsiteX19" fmla="*/ 207837 w 629974"/>
                          <a:gd name="connsiteY19" fmla="*/ 255505 h 833192"/>
                          <a:gd name="connsiteX20" fmla="*/ 129496 w 629974"/>
                          <a:gd name="connsiteY20" fmla="*/ 304765 h 833192"/>
                          <a:gd name="connsiteX21" fmla="*/ 96961 w 629974"/>
                          <a:gd name="connsiteY21" fmla="*/ 295864 h 833192"/>
                          <a:gd name="connsiteX22" fmla="*/ 73408 w 629974"/>
                          <a:gd name="connsiteY22" fmla="*/ 300335 h 833192"/>
                          <a:gd name="connsiteX23" fmla="*/ 36748 w 629974"/>
                          <a:gd name="connsiteY23" fmla="*/ 384122 h 833192"/>
                          <a:gd name="connsiteX24" fmla="*/ 96961 w 629974"/>
                          <a:gd name="connsiteY24" fmla="*/ 425213 h 833192"/>
                          <a:gd name="connsiteX25" fmla="*/ 96982 w 629974"/>
                          <a:gd name="connsiteY25" fmla="*/ 425213 h 833192"/>
                          <a:gd name="connsiteX26" fmla="*/ 120534 w 629974"/>
                          <a:gd name="connsiteY26" fmla="*/ 420742 h 833192"/>
                          <a:gd name="connsiteX27" fmla="*/ 161361 w 629974"/>
                          <a:gd name="connsiteY27" fmla="*/ 358882 h 833192"/>
                          <a:gd name="connsiteX28" fmla="*/ 243420 w 629974"/>
                          <a:gd name="connsiteY28" fmla="*/ 307285 h 833192"/>
                          <a:gd name="connsiteX29" fmla="*/ 277866 w 629974"/>
                          <a:gd name="connsiteY29" fmla="*/ 326367 h 833192"/>
                          <a:gd name="connsiteX30" fmla="*/ 224907 w 629974"/>
                          <a:gd name="connsiteY30" fmla="*/ 642208 h 833192"/>
                          <a:gd name="connsiteX31" fmla="*/ 161584 w 629974"/>
                          <a:gd name="connsiteY31" fmla="*/ 728799 h 833192"/>
                          <a:gd name="connsiteX32" fmla="*/ 253032 w 629974"/>
                          <a:gd name="connsiteY32" fmla="*/ 820247 h 833192"/>
                          <a:gd name="connsiteX33" fmla="*/ 344480 w 629974"/>
                          <a:gd name="connsiteY33" fmla="*/ 728799 h 833192"/>
                          <a:gd name="connsiteX34" fmla="*/ 285710 w 629974"/>
                          <a:gd name="connsiteY34" fmla="*/ 643651 h 833192"/>
                          <a:gd name="connsiteX35" fmla="*/ 338465 w 629974"/>
                          <a:gd name="connsiteY35" fmla="*/ 329741 h 833192"/>
                          <a:gd name="connsiteX36" fmla="*/ 377605 w 629974"/>
                          <a:gd name="connsiteY36" fmla="*/ 312549 h 833192"/>
                          <a:gd name="connsiteX37" fmla="*/ 453039 w 629974"/>
                          <a:gd name="connsiteY37" fmla="*/ 385138 h 833192"/>
                          <a:gd name="connsiteX38" fmla="*/ 456047 w 629974"/>
                          <a:gd name="connsiteY38" fmla="*/ 430334 h 833192"/>
                          <a:gd name="connsiteX39" fmla="*/ 526604 w 629974"/>
                          <a:gd name="connsiteY39" fmla="*/ 478496 h 833192"/>
                          <a:gd name="connsiteX40" fmla="*/ 554181 w 629974"/>
                          <a:gd name="connsiteY40" fmla="*/ 473273 h 833192"/>
                          <a:gd name="connsiteX41" fmla="*/ 597141 w 629974"/>
                          <a:gd name="connsiteY41" fmla="*/ 375119 h 8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9974" h="833192">
                            <a:moveTo>
                              <a:pt x="597141" y="375119"/>
                            </a:moveTo>
                            <a:cubicBezTo>
                              <a:pt x="585700" y="345876"/>
                              <a:pt x="557981" y="326957"/>
                              <a:pt x="526563" y="326957"/>
                            </a:cubicBezTo>
                            <a:cubicBezTo>
                              <a:pt x="517114" y="326957"/>
                              <a:pt x="507827" y="328704"/>
                              <a:pt x="498987" y="332179"/>
                            </a:cubicBezTo>
                            <a:cubicBezTo>
                              <a:pt x="496548" y="333135"/>
                              <a:pt x="494435" y="334516"/>
                              <a:pt x="492138" y="335695"/>
                            </a:cubicBezTo>
                            <a:lnTo>
                              <a:pt x="417192" y="263594"/>
                            </a:lnTo>
                            <a:cubicBezTo>
                              <a:pt x="422699" y="250384"/>
                              <a:pt x="425767" y="235936"/>
                              <a:pt x="425767" y="220755"/>
                            </a:cubicBezTo>
                            <a:cubicBezTo>
                              <a:pt x="425767" y="159119"/>
                              <a:pt x="375613" y="108986"/>
                              <a:pt x="313998" y="108986"/>
                            </a:cubicBezTo>
                            <a:cubicBezTo>
                              <a:pt x="284186" y="108986"/>
                              <a:pt x="257117" y="120793"/>
                              <a:pt x="237039" y="139895"/>
                            </a:cubicBezTo>
                            <a:lnTo>
                              <a:pt x="196355" y="114554"/>
                            </a:lnTo>
                            <a:cubicBezTo>
                              <a:pt x="197351" y="103092"/>
                              <a:pt x="196030" y="91489"/>
                              <a:pt x="191701" y="80474"/>
                            </a:cubicBezTo>
                            <a:cubicBezTo>
                              <a:pt x="180260" y="51231"/>
                              <a:pt x="152562" y="32312"/>
                              <a:pt x="121144" y="32312"/>
                            </a:cubicBezTo>
                            <a:cubicBezTo>
                              <a:pt x="111695" y="32312"/>
                              <a:pt x="102407" y="34059"/>
                              <a:pt x="93568" y="37534"/>
                            </a:cubicBezTo>
                            <a:cubicBezTo>
                              <a:pt x="54672" y="52755"/>
                              <a:pt x="35427" y="96793"/>
                              <a:pt x="50628" y="135668"/>
                            </a:cubicBezTo>
                            <a:cubicBezTo>
                              <a:pt x="62069" y="164911"/>
                              <a:pt x="89788" y="183831"/>
                              <a:pt x="121185" y="183831"/>
                            </a:cubicBezTo>
                            <a:cubicBezTo>
                              <a:pt x="121205" y="183831"/>
                              <a:pt x="121205" y="183831"/>
                              <a:pt x="121205" y="183831"/>
                            </a:cubicBezTo>
                            <a:cubicBezTo>
                              <a:pt x="130655" y="183831"/>
                              <a:pt x="139942" y="182083"/>
                              <a:pt x="148782" y="178608"/>
                            </a:cubicBezTo>
                            <a:cubicBezTo>
                              <a:pt x="154838" y="176230"/>
                              <a:pt x="160284" y="172938"/>
                              <a:pt x="165405" y="169240"/>
                            </a:cubicBezTo>
                            <a:lnTo>
                              <a:pt x="205540" y="194235"/>
                            </a:lnTo>
                            <a:cubicBezTo>
                              <a:pt x="203447" y="202750"/>
                              <a:pt x="202228" y="211590"/>
                              <a:pt x="202228" y="220755"/>
                            </a:cubicBezTo>
                            <a:cubicBezTo>
                              <a:pt x="202228" y="232887"/>
                              <a:pt x="204240" y="244552"/>
                              <a:pt x="207837" y="255505"/>
                            </a:cubicBezTo>
                            <a:lnTo>
                              <a:pt x="129496" y="304765"/>
                            </a:lnTo>
                            <a:cubicBezTo>
                              <a:pt x="119844" y="299136"/>
                              <a:pt x="108748" y="295864"/>
                              <a:pt x="96961" y="295864"/>
                            </a:cubicBezTo>
                            <a:cubicBezTo>
                              <a:pt x="88894" y="295864"/>
                              <a:pt x="80968" y="297368"/>
                              <a:pt x="73408" y="300335"/>
                            </a:cubicBezTo>
                            <a:cubicBezTo>
                              <a:pt x="40203" y="313341"/>
                              <a:pt x="23783" y="350916"/>
                              <a:pt x="36748" y="384122"/>
                            </a:cubicBezTo>
                            <a:cubicBezTo>
                              <a:pt x="46523" y="409097"/>
                              <a:pt x="70177" y="425213"/>
                              <a:pt x="96961" y="425213"/>
                            </a:cubicBezTo>
                            <a:cubicBezTo>
                              <a:pt x="96961" y="425213"/>
                              <a:pt x="96961" y="425213"/>
                              <a:pt x="96982" y="425213"/>
                            </a:cubicBezTo>
                            <a:cubicBezTo>
                              <a:pt x="105029" y="425213"/>
                              <a:pt x="112975" y="423709"/>
                              <a:pt x="120534" y="420742"/>
                            </a:cubicBezTo>
                            <a:cubicBezTo>
                              <a:pt x="146526" y="410561"/>
                              <a:pt x="161991" y="385301"/>
                              <a:pt x="161361" y="358882"/>
                            </a:cubicBezTo>
                            <a:lnTo>
                              <a:pt x="243420" y="307285"/>
                            </a:lnTo>
                            <a:cubicBezTo>
                              <a:pt x="253561" y="315577"/>
                              <a:pt x="265225" y="322039"/>
                              <a:pt x="277866" y="326367"/>
                            </a:cubicBezTo>
                            <a:lnTo>
                              <a:pt x="224907" y="642208"/>
                            </a:lnTo>
                            <a:cubicBezTo>
                              <a:pt x="188287" y="654198"/>
                              <a:pt x="161584" y="688257"/>
                              <a:pt x="161584" y="728799"/>
                            </a:cubicBezTo>
                            <a:cubicBezTo>
                              <a:pt x="161584" y="779218"/>
                              <a:pt x="202614" y="820247"/>
                              <a:pt x="253032" y="820247"/>
                            </a:cubicBezTo>
                            <a:cubicBezTo>
                              <a:pt x="303451" y="820247"/>
                              <a:pt x="344480" y="779218"/>
                              <a:pt x="344480" y="728799"/>
                            </a:cubicBezTo>
                            <a:cubicBezTo>
                              <a:pt x="344480" y="689924"/>
                              <a:pt x="319993" y="656860"/>
                              <a:pt x="285710" y="643651"/>
                            </a:cubicBezTo>
                            <a:lnTo>
                              <a:pt x="338465" y="329741"/>
                            </a:lnTo>
                            <a:cubicBezTo>
                              <a:pt x="352731" y="326530"/>
                              <a:pt x="365960" y="320637"/>
                              <a:pt x="377605" y="312549"/>
                            </a:cubicBezTo>
                            <a:lnTo>
                              <a:pt x="453039" y="385138"/>
                            </a:lnTo>
                            <a:cubicBezTo>
                              <a:pt x="449544" y="399688"/>
                              <a:pt x="450194" y="415377"/>
                              <a:pt x="456047" y="430334"/>
                            </a:cubicBezTo>
                            <a:cubicBezTo>
                              <a:pt x="467488" y="459577"/>
                              <a:pt x="495207" y="478476"/>
                              <a:pt x="526604" y="478496"/>
                            </a:cubicBezTo>
                            <a:cubicBezTo>
                              <a:pt x="536054" y="478496"/>
                              <a:pt x="545341" y="476749"/>
                              <a:pt x="554181" y="473273"/>
                            </a:cubicBezTo>
                            <a:cubicBezTo>
                              <a:pt x="593076" y="458032"/>
                              <a:pt x="612341" y="414015"/>
                              <a:pt x="597141" y="375119"/>
                            </a:cubicBezTo>
                            <a:close/>
                          </a:path>
                        </a:pathLst>
                      </a:custGeom>
                      <a:solidFill>
                        <a:srgbClr val="00188F">
                          <a:alpha val="20000"/>
                        </a:srgbClr>
                      </a:solidFill>
                      <a:ln w="2019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52B086B-823C-4ECE-B6B3-44E09E589EF3}"/>
                          </a:ext>
                        </a:extLst>
                      </p:cNvPr>
                      <p:cNvSpPr/>
                      <p:nvPr/>
                    </p:nvSpPr>
                    <p:spPr>
                      <a:xfrm>
                        <a:off x="4951317" y="4884661"/>
                        <a:ext cx="199697" cy="260770"/>
                      </a:xfrm>
                      <a:custGeom>
                        <a:avLst/>
                        <a:gdLst>
                          <a:gd name="connsiteX0" fmla="*/ 557906 w 589331"/>
                          <a:gd name="connsiteY0" fmla="*/ 362181 h 792548"/>
                          <a:gd name="connsiteX1" fmla="*/ 486089 w 589331"/>
                          <a:gd name="connsiteY1" fmla="*/ 330764 h 792548"/>
                          <a:gd name="connsiteX2" fmla="*/ 469324 w 589331"/>
                          <a:gd name="connsiteY2" fmla="*/ 341290 h 792548"/>
                          <a:gd name="connsiteX3" fmla="*/ 371860 w 589331"/>
                          <a:gd name="connsiteY3" fmla="*/ 247241 h 792548"/>
                          <a:gd name="connsiteX4" fmla="*/ 385151 w 589331"/>
                          <a:gd name="connsiteY4" fmla="*/ 200420 h 792548"/>
                          <a:gd name="connsiteX5" fmla="*/ 293703 w 589331"/>
                          <a:gd name="connsiteY5" fmla="*/ 108972 h 792548"/>
                          <a:gd name="connsiteX6" fmla="*/ 220646 w 589331"/>
                          <a:gd name="connsiteY6" fmla="*/ 145937 h 792548"/>
                          <a:gd name="connsiteX7" fmla="*/ 153564 w 589331"/>
                          <a:gd name="connsiteY7" fmla="*/ 104176 h 792548"/>
                          <a:gd name="connsiteX8" fmla="*/ 152507 w 589331"/>
                          <a:gd name="connsiteY8" fmla="*/ 67556 h 792548"/>
                          <a:gd name="connsiteX9" fmla="*/ 80690 w 589331"/>
                          <a:gd name="connsiteY9" fmla="*/ 36139 h 792548"/>
                          <a:gd name="connsiteX10" fmla="*/ 49273 w 589331"/>
                          <a:gd name="connsiteY10" fmla="*/ 107956 h 792548"/>
                          <a:gd name="connsiteX11" fmla="*/ 121090 w 589331"/>
                          <a:gd name="connsiteY11" fmla="*/ 139373 h 792548"/>
                          <a:gd name="connsiteX12" fmla="*/ 142875 w 589331"/>
                          <a:gd name="connsiteY12" fmla="*/ 123583 h 792548"/>
                          <a:gd name="connsiteX13" fmla="*/ 209408 w 589331"/>
                          <a:gd name="connsiteY13" fmla="*/ 165020 h 792548"/>
                          <a:gd name="connsiteX14" fmla="*/ 202255 w 589331"/>
                          <a:gd name="connsiteY14" fmla="*/ 200420 h 792548"/>
                          <a:gd name="connsiteX15" fmla="*/ 213249 w 589331"/>
                          <a:gd name="connsiteY15" fmla="*/ 243014 h 792548"/>
                          <a:gd name="connsiteX16" fmla="*/ 108206 w 589331"/>
                          <a:gd name="connsiteY16" fmla="*/ 309060 h 792548"/>
                          <a:gd name="connsiteX17" fmla="*/ 60511 w 589331"/>
                          <a:gd name="connsiteY17" fmla="*/ 298920 h 792548"/>
                          <a:gd name="connsiteX18" fmla="*/ 35373 w 589331"/>
                          <a:gd name="connsiteY18" fmla="*/ 356369 h 792548"/>
                          <a:gd name="connsiteX19" fmla="*/ 92822 w 589331"/>
                          <a:gd name="connsiteY19" fmla="*/ 381507 h 792548"/>
                          <a:gd name="connsiteX20" fmla="*/ 119159 w 589331"/>
                          <a:gd name="connsiteY20" fmla="*/ 328346 h 792548"/>
                          <a:gd name="connsiteX21" fmla="*/ 225889 w 589331"/>
                          <a:gd name="connsiteY21" fmla="*/ 261243 h 792548"/>
                          <a:gd name="connsiteX22" fmla="*/ 280717 w 589331"/>
                          <a:gd name="connsiteY22" fmla="*/ 290567 h 792548"/>
                          <a:gd name="connsiteX23" fmla="*/ 228612 w 589331"/>
                          <a:gd name="connsiteY23" fmla="*/ 637744 h 792548"/>
                          <a:gd name="connsiteX24" fmla="*/ 161612 w 589331"/>
                          <a:gd name="connsiteY24" fmla="*/ 708464 h 792548"/>
                          <a:gd name="connsiteX25" fmla="*/ 232738 w 589331"/>
                          <a:gd name="connsiteY25" fmla="*/ 779590 h 792548"/>
                          <a:gd name="connsiteX26" fmla="*/ 303864 w 589331"/>
                          <a:gd name="connsiteY26" fmla="*/ 708464 h 792548"/>
                          <a:gd name="connsiteX27" fmla="*/ 248711 w 589331"/>
                          <a:gd name="connsiteY27" fmla="*/ 639289 h 792548"/>
                          <a:gd name="connsiteX28" fmla="*/ 300938 w 589331"/>
                          <a:gd name="connsiteY28" fmla="*/ 291136 h 792548"/>
                          <a:gd name="connsiteX29" fmla="*/ 358468 w 589331"/>
                          <a:gd name="connsiteY29" fmla="*/ 264962 h 792548"/>
                          <a:gd name="connsiteX30" fmla="*/ 456074 w 589331"/>
                          <a:gd name="connsiteY30" fmla="*/ 359153 h 792548"/>
                          <a:gd name="connsiteX31" fmla="*/ 454692 w 589331"/>
                          <a:gd name="connsiteY31" fmla="*/ 402581 h 792548"/>
                          <a:gd name="connsiteX32" fmla="*/ 526509 w 589331"/>
                          <a:gd name="connsiteY32" fmla="*/ 433998 h 792548"/>
                          <a:gd name="connsiteX33" fmla="*/ 557906 w 589331"/>
                          <a:gd name="connsiteY33" fmla="*/ 362181 h 7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9331" h="792548">
                            <a:moveTo>
                              <a:pt x="557906" y="362181"/>
                            </a:moveTo>
                            <a:cubicBezTo>
                              <a:pt x="546750" y="333670"/>
                              <a:pt x="514601" y="319607"/>
                              <a:pt x="486089" y="330764"/>
                            </a:cubicBezTo>
                            <a:cubicBezTo>
                              <a:pt x="479688" y="333263"/>
                              <a:pt x="474140" y="336962"/>
                              <a:pt x="469324" y="341290"/>
                            </a:cubicBezTo>
                            <a:lnTo>
                              <a:pt x="371860" y="247241"/>
                            </a:lnTo>
                            <a:cubicBezTo>
                              <a:pt x="380111" y="233504"/>
                              <a:pt x="385151" y="217612"/>
                              <a:pt x="385151" y="200420"/>
                            </a:cubicBezTo>
                            <a:cubicBezTo>
                              <a:pt x="385151" y="149920"/>
                              <a:pt x="344203" y="108972"/>
                              <a:pt x="293703" y="108972"/>
                            </a:cubicBezTo>
                            <a:cubicBezTo>
                              <a:pt x="263708" y="108972"/>
                              <a:pt x="237310" y="123624"/>
                              <a:pt x="220646" y="145937"/>
                            </a:cubicBezTo>
                            <a:lnTo>
                              <a:pt x="153564" y="104176"/>
                            </a:lnTo>
                            <a:cubicBezTo>
                              <a:pt x="157202" y="92572"/>
                              <a:pt x="157283" y="79770"/>
                              <a:pt x="152507" y="67556"/>
                            </a:cubicBezTo>
                            <a:cubicBezTo>
                              <a:pt x="141351" y="39045"/>
                              <a:pt x="109202" y="24982"/>
                              <a:pt x="80690" y="36139"/>
                            </a:cubicBezTo>
                            <a:cubicBezTo>
                              <a:pt x="52179" y="47296"/>
                              <a:pt x="38116" y="79445"/>
                              <a:pt x="49273" y="107956"/>
                            </a:cubicBezTo>
                            <a:cubicBezTo>
                              <a:pt x="60429" y="136467"/>
                              <a:pt x="92579" y="150530"/>
                              <a:pt x="121090" y="139373"/>
                            </a:cubicBezTo>
                            <a:cubicBezTo>
                              <a:pt x="129910" y="135919"/>
                              <a:pt x="137124" y="130310"/>
                              <a:pt x="142875" y="123583"/>
                            </a:cubicBezTo>
                            <a:lnTo>
                              <a:pt x="209408" y="165020"/>
                            </a:lnTo>
                            <a:cubicBezTo>
                              <a:pt x="204795" y="175892"/>
                              <a:pt x="202255" y="187861"/>
                              <a:pt x="202255" y="200420"/>
                            </a:cubicBezTo>
                            <a:cubicBezTo>
                              <a:pt x="202255" y="215885"/>
                              <a:pt x="206462" y="230252"/>
                              <a:pt x="213249" y="243014"/>
                            </a:cubicBezTo>
                            <a:lnTo>
                              <a:pt x="108206" y="309060"/>
                            </a:lnTo>
                            <a:cubicBezTo>
                              <a:pt x="96135" y="296847"/>
                              <a:pt x="77520" y="292254"/>
                              <a:pt x="60511" y="298920"/>
                            </a:cubicBezTo>
                            <a:cubicBezTo>
                              <a:pt x="37689" y="307841"/>
                              <a:pt x="26452" y="333548"/>
                              <a:pt x="35373" y="356369"/>
                            </a:cubicBezTo>
                            <a:cubicBezTo>
                              <a:pt x="44294" y="379191"/>
                              <a:pt x="70001" y="390429"/>
                              <a:pt x="92822" y="381507"/>
                            </a:cubicBezTo>
                            <a:cubicBezTo>
                              <a:pt x="114221" y="373135"/>
                              <a:pt x="125215" y="350009"/>
                              <a:pt x="119159" y="328346"/>
                            </a:cubicBezTo>
                            <a:lnTo>
                              <a:pt x="225889" y="261243"/>
                            </a:lnTo>
                            <a:cubicBezTo>
                              <a:pt x="239871" y="276830"/>
                              <a:pt x="258993" y="287438"/>
                              <a:pt x="280717" y="290567"/>
                            </a:cubicBezTo>
                            <a:lnTo>
                              <a:pt x="228612" y="637744"/>
                            </a:lnTo>
                            <a:cubicBezTo>
                              <a:pt x="191281" y="639939"/>
                              <a:pt x="161612" y="670605"/>
                              <a:pt x="161612" y="708464"/>
                            </a:cubicBezTo>
                            <a:cubicBezTo>
                              <a:pt x="161612" y="747746"/>
                              <a:pt x="193456" y="779590"/>
                              <a:pt x="232738" y="779590"/>
                            </a:cubicBezTo>
                            <a:cubicBezTo>
                              <a:pt x="272020" y="779590"/>
                              <a:pt x="303864" y="747746"/>
                              <a:pt x="303864" y="708464"/>
                            </a:cubicBezTo>
                            <a:cubicBezTo>
                              <a:pt x="303864" y="674689"/>
                              <a:pt x="280270" y="646564"/>
                              <a:pt x="248711" y="639289"/>
                            </a:cubicBezTo>
                            <a:lnTo>
                              <a:pt x="300938" y="291136"/>
                            </a:lnTo>
                            <a:cubicBezTo>
                              <a:pt x="323312" y="289348"/>
                              <a:pt x="343532" y="279959"/>
                              <a:pt x="358468" y="264962"/>
                            </a:cubicBezTo>
                            <a:lnTo>
                              <a:pt x="456074" y="359153"/>
                            </a:lnTo>
                            <a:cubicBezTo>
                              <a:pt x="449957" y="372383"/>
                              <a:pt x="448961" y="387929"/>
                              <a:pt x="454692" y="402581"/>
                            </a:cubicBezTo>
                            <a:cubicBezTo>
                              <a:pt x="465849" y="431092"/>
                              <a:pt x="497998" y="445155"/>
                              <a:pt x="526509" y="433998"/>
                            </a:cubicBezTo>
                            <a:cubicBezTo>
                              <a:pt x="555021" y="422842"/>
                              <a:pt x="569063" y="390693"/>
                              <a:pt x="557906" y="362181"/>
                            </a:cubicBezTo>
                            <a:close/>
                          </a:path>
                        </a:pathLst>
                      </a:custGeom>
                      <a:solidFill>
                        <a:srgbClr val="FFFFFF"/>
                      </a:solidFill>
                      <a:ln w="20193" cap="flat">
                        <a:noFill/>
                        <a:prstDash val="solid"/>
                        <a:miter/>
                      </a:ln>
                    </p:spPr>
                    <p:txBody>
                      <a:bodyPr rtlCol="0" anchor="ctr"/>
                      <a:lstStyle/>
                      <a:p>
                        <a:endParaRPr lang="en-US"/>
                      </a:p>
                    </p:txBody>
                  </p:sp>
                </p:grpSp>
              </p:grpSp>
            </p:grpSp>
            <p:grpSp>
              <p:nvGrpSpPr>
                <p:cNvPr id="14" name="Group 13">
                  <a:extLst>
                    <a:ext uri="{FF2B5EF4-FFF2-40B4-BE49-F238E27FC236}">
                      <a16:creationId xmlns:a16="http://schemas.microsoft.com/office/drawing/2014/main" id="{97AF833D-77BE-4D4A-8C7B-124CE1509A54}"/>
                    </a:ext>
                  </a:extLst>
                </p:cNvPr>
                <p:cNvGrpSpPr/>
                <p:nvPr/>
              </p:nvGrpSpPr>
              <p:grpSpPr>
                <a:xfrm>
                  <a:off x="3910370" y="4483423"/>
                  <a:ext cx="1377725" cy="1426831"/>
                  <a:chOff x="7782648" y="3171358"/>
                  <a:chExt cx="1377725" cy="1426831"/>
                </a:xfrm>
              </p:grpSpPr>
              <p:sp>
                <p:nvSpPr>
                  <p:cNvPr id="32" name="TextBox 31">
                    <a:extLst>
                      <a:ext uri="{FF2B5EF4-FFF2-40B4-BE49-F238E27FC236}">
                        <a16:creationId xmlns:a16="http://schemas.microsoft.com/office/drawing/2014/main" id="{9A1C8B2D-6C66-4F7D-A95F-194FFAAD0870}"/>
                      </a:ext>
                    </a:extLst>
                  </p:cNvPr>
                  <p:cNvSpPr txBox="1"/>
                  <p:nvPr/>
                </p:nvSpPr>
                <p:spPr>
                  <a:xfrm>
                    <a:off x="7782648" y="3816089"/>
                    <a:ext cx="1377725"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Public clouds </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33" name="Oval 32">
                    <a:extLst>
                      <a:ext uri="{FF2B5EF4-FFF2-40B4-BE49-F238E27FC236}">
                        <a16:creationId xmlns:a16="http://schemas.microsoft.com/office/drawing/2014/main" id="{B6741148-96A0-4BC3-B40C-629C759A1D5E}"/>
                      </a:ext>
                    </a:extLst>
                  </p:cNvPr>
                  <p:cNvSpPr/>
                  <p:nvPr/>
                </p:nvSpPr>
                <p:spPr bwMode="auto">
                  <a:xfrm rot="16200000">
                    <a:off x="8146245" y="317135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4" name="cloud" title="Icon of a cloud">
                    <a:extLst>
                      <a:ext uri="{FF2B5EF4-FFF2-40B4-BE49-F238E27FC236}">
                        <a16:creationId xmlns:a16="http://schemas.microsoft.com/office/drawing/2014/main" id="{776B3705-3C0A-4E6C-8E5E-65FEC2BF8C1A}"/>
                      </a:ext>
                    </a:extLst>
                  </p:cNvPr>
                  <p:cNvSpPr>
                    <a:spLocks noChangeAspect="1"/>
                  </p:cNvSpPr>
                  <p:nvPr/>
                </p:nvSpPr>
                <p:spPr bwMode="auto">
                  <a:xfrm>
                    <a:off x="8272408" y="3369776"/>
                    <a:ext cx="398205" cy="25369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5" name="Group 4">
                  <a:extLst>
                    <a:ext uri="{FF2B5EF4-FFF2-40B4-BE49-F238E27FC236}">
                      <a16:creationId xmlns:a16="http://schemas.microsoft.com/office/drawing/2014/main" id="{E27895EE-5F83-4591-9505-5110F0790B40}"/>
                    </a:ext>
                  </a:extLst>
                </p:cNvPr>
                <p:cNvGrpSpPr/>
                <p:nvPr/>
              </p:nvGrpSpPr>
              <p:grpSpPr>
                <a:xfrm>
                  <a:off x="7709438" y="4483423"/>
                  <a:ext cx="1377725" cy="1426831"/>
                  <a:chOff x="7782648" y="4984694"/>
                  <a:chExt cx="1377725" cy="1426831"/>
                </a:xfrm>
              </p:grpSpPr>
              <p:sp>
                <p:nvSpPr>
                  <p:cNvPr id="42" name="TextBox 41">
                    <a:extLst>
                      <a:ext uri="{FF2B5EF4-FFF2-40B4-BE49-F238E27FC236}">
                        <a16:creationId xmlns:a16="http://schemas.microsoft.com/office/drawing/2014/main" id="{47E38A26-9E22-4A44-9C74-9F6AB4E31854}"/>
                      </a:ext>
                    </a:extLst>
                  </p:cNvPr>
                  <p:cNvSpPr txBox="1"/>
                  <p:nvPr/>
                </p:nvSpPr>
                <p:spPr>
                  <a:xfrm>
                    <a:off x="7782648" y="5629425"/>
                    <a:ext cx="1377725"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Azure</a:t>
                    </a:r>
                    <a:br>
                      <a:rPr lang="en-US" sz="1600">
                        <a:solidFill>
                          <a:srgbClr val="000000"/>
                        </a:solidFill>
                        <a:latin typeface="+mj-lt"/>
                        <a:cs typeface="Segoe UI Semibold" panose="020B0702040204020203" pitchFamily="34" charset="0"/>
                      </a:rPr>
                    </a:br>
                    <a:r>
                      <a:rPr lang="en-US" sz="1600">
                        <a:solidFill>
                          <a:srgbClr val="000000"/>
                        </a:solidFill>
                        <a:latin typeface="+mj-lt"/>
                        <a:cs typeface="Segoe UI Semibold" panose="020B0702040204020203" pitchFamily="34" charset="0"/>
                      </a:rPr>
                      <a:t>Stack</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58" name="Group 57">
                    <a:extLst>
                      <a:ext uri="{FF2B5EF4-FFF2-40B4-BE49-F238E27FC236}">
                        <a16:creationId xmlns:a16="http://schemas.microsoft.com/office/drawing/2014/main" id="{9F5186D6-1F33-4C1B-AE16-C751F3D3C1EC}"/>
                      </a:ext>
                    </a:extLst>
                  </p:cNvPr>
                  <p:cNvGrpSpPr/>
                  <p:nvPr/>
                </p:nvGrpSpPr>
                <p:grpSpPr>
                  <a:xfrm>
                    <a:off x="8146245" y="4984694"/>
                    <a:ext cx="650530" cy="650530"/>
                    <a:chOff x="8281721" y="5952281"/>
                    <a:chExt cx="650530" cy="650530"/>
                  </a:xfrm>
                </p:grpSpPr>
                <p:sp>
                  <p:nvSpPr>
                    <p:cNvPr id="43" name="Oval 42">
                      <a:extLst>
                        <a:ext uri="{FF2B5EF4-FFF2-40B4-BE49-F238E27FC236}">
                          <a16:creationId xmlns:a16="http://schemas.microsoft.com/office/drawing/2014/main" id="{7E228592-E305-4D4A-B81E-9F74A4B19E71}"/>
                        </a:ext>
                      </a:extLst>
                    </p:cNvPr>
                    <p:cNvSpPr/>
                    <p:nvPr/>
                  </p:nvSpPr>
                  <p:spPr bwMode="auto">
                    <a:xfrm rot="16200000">
                      <a:off x="8281721" y="595228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6" name="building_7" title="Icon of a building with a curved section protruding from it">
                      <a:extLst>
                        <a:ext uri="{FF2B5EF4-FFF2-40B4-BE49-F238E27FC236}">
                          <a16:creationId xmlns:a16="http://schemas.microsoft.com/office/drawing/2014/main" id="{B73C0E30-38A4-4F64-8A4E-938492381E43}"/>
                        </a:ext>
                      </a:extLst>
                    </p:cNvPr>
                    <p:cNvSpPr>
                      <a:spLocks noChangeAspect="1" noEditPoints="1"/>
                    </p:cNvSpPr>
                    <p:nvPr/>
                  </p:nvSpPr>
                  <p:spPr bwMode="auto">
                    <a:xfrm>
                      <a:off x="8440658" y="6089212"/>
                      <a:ext cx="332656" cy="37666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a:extLst>
                    <a:ext uri="{FF2B5EF4-FFF2-40B4-BE49-F238E27FC236}">
                      <a16:creationId xmlns:a16="http://schemas.microsoft.com/office/drawing/2014/main" id="{CAA1D397-C7BC-4540-81D5-F1C2A4441BE5}"/>
                    </a:ext>
                  </a:extLst>
                </p:cNvPr>
                <p:cNvGrpSpPr/>
                <p:nvPr/>
              </p:nvGrpSpPr>
              <p:grpSpPr>
                <a:xfrm>
                  <a:off x="6443082" y="4483423"/>
                  <a:ext cx="1377725" cy="1426831"/>
                  <a:chOff x="8971075" y="4984694"/>
                  <a:chExt cx="1377725" cy="1426831"/>
                </a:xfrm>
              </p:grpSpPr>
              <p:sp>
                <p:nvSpPr>
                  <p:cNvPr id="44" name="TextBox 43">
                    <a:extLst>
                      <a:ext uri="{FF2B5EF4-FFF2-40B4-BE49-F238E27FC236}">
                        <a16:creationId xmlns:a16="http://schemas.microsoft.com/office/drawing/2014/main" id="{CA170036-4F0E-411B-A42B-FA6BCA233604}"/>
                      </a:ext>
                    </a:extLst>
                  </p:cNvPr>
                  <p:cNvSpPr txBox="1"/>
                  <p:nvPr/>
                </p:nvSpPr>
                <p:spPr>
                  <a:xfrm>
                    <a:off x="8971075" y="5629425"/>
                    <a:ext cx="1377725" cy="782100"/>
                  </a:xfrm>
                  <a:prstGeom prst="rect">
                    <a:avLst/>
                  </a:prstGeom>
                  <a:noFill/>
                </p:spPr>
                <p:txBody>
                  <a:bodyPr wrap="square" lIns="91440" tIns="143428" rIns="91440"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Azure</a:t>
                    </a:r>
                    <a:br>
                      <a:rPr lang="en-US" sz="1600">
                        <a:solidFill>
                          <a:srgbClr val="000000"/>
                        </a:solidFill>
                        <a:latin typeface="+mj-lt"/>
                        <a:cs typeface="Segoe UI Semibold" panose="020B0702040204020203" pitchFamily="34" charset="0"/>
                      </a:rPr>
                    </a:br>
                    <a:r>
                      <a:rPr lang="en-US" sz="1600">
                        <a:solidFill>
                          <a:srgbClr val="000000"/>
                        </a:solidFill>
                        <a:latin typeface="+mj-lt"/>
                        <a:cs typeface="Segoe UI Semibold" panose="020B0702040204020203" pitchFamily="34" charset="0"/>
                      </a:rPr>
                      <a:t>Government</a:t>
                    </a:r>
                    <a:endParaRPr lang="en-US" sz="1600" i="1">
                      <a:solidFill>
                        <a:srgbClr val="0F78D4"/>
                      </a:solidFill>
                      <a:latin typeface="Segoe UI Semibold" panose="020B0702040204020203" pitchFamily="34" charset="0"/>
                      <a:cs typeface="Segoe UI Semibold" panose="020B0702040204020203" pitchFamily="34" charset="0"/>
                    </a:endParaRPr>
                  </a:p>
                </p:txBody>
              </p:sp>
              <p:grpSp>
                <p:nvGrpSpPr>
                  <p:cNvPr id="59" name="Group 58">
                    <a:extLst>
                      <a:ext uri="{FF2B5EF4-FFF2-40B4-BE49-F238E27FC236}">
                        <a16:creationId xmlns:a16="http://schemas.microsoft.com/office/drawing/2014/main" id="{EA9FE8CA-D7C5-44D4-953D-6682173A21D6}"/>
                      </a:ext>
                    </a:extLst>
                  </p:cNvPr>
                  <p:cNvGrpSpPr/>
                  <p:nvPr/>
                </p:nvGrpSpPr>
                <p:grpSpPr>
                  <a:xfrm>
                    <a:off x="9334672" y="4984694"/>
                    <a:ext cx="650530" cy="650530"/>
                    <a:chOff x="9470148" y="5952281"/>
                    <a:chExt cx="650530" cy="650530"/>
                  </a:xfrm>
                </p:grpSpPr>
                <p:sp>
                  <p:nvSpPr>
                    <p:cNvPr id="45" name="Oval 44">
                      <a:extLst>
                        <a:ext uri="{FF2B5EF4-FFF2-40B4-BE49-F238E27FC236}">
                          <a16:creationId xmlns:a16="http://schemas.microsoft.com/office/drawing/2014/main" id="{22C95BD5-EBCB-4558-84D5-888780D51CBD}"/>
                        </a:ext>
                      </a:extLst>
                    </p:cNvPr>
                    <p:cNvSpPr/>
                    <p:nvPr/>
                  </p:nvSpPr>
                  <p:spPr bwMode="auto">
                    <a:xfrm rot="16200000">
                      <a:off x="9470148" y="595228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7" name="building_9" title="Icon of a building with columns in a row and a triangular top and a flag atop it">
                      <a:extLst>
                        <a:ext uri="{FF2B5EF4-FFF2-40B4-BE49-F238E27FC236}">
                          <a16:creationId xmlns:a16="http://schemas.microsoft.com/office/drawing/2014/main" id="{4BD7CE44-D997-445C-B9AC-BA7095942D4D}"/>
                        </a:ext>
                      </a:extLst>
                    </p:cNvPr>
                    <p:cNvSpPr>
                      <a:spLocks noChangeAspect="1" noEditPoints="1"/>
                    </p:cNvSpPr>
                    <p:nvPr/>
                  </p:nvSpPr>
                  <p:spPr bwMode="auto">
                    <a:xfrm>
                      <a:off x="9616028" y="6085874"/>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a:extLst>
                    <a:ext uri="{FF2B5EF4-FFF2-40B4-BE49-F238E27FC236}">
                      <a16:creationId xmlns:a16="http://schemas.microsoft.com/office/drawing/2014/main" id="{909AFCB1-4D48-453A-A8C2-E5F7A33D678C}"/>
                    </a:ext>
                  </a:extLst>
                </p:cNvPr>
                <p:cNvGrpSpPr/>
                <p:nvPr/>
              </p:nvGrpSpPr>
              <p:grpSpPr>
                <a:xfrm>
                  <a:off x="8975793" y="4483423"/>
                  <a:ext cx="1380744" cy="1426831"/>
                  <a:chOff x="8975793" y="4483423"/>
                  <a:chExt cx="1380744" cy="1426831"/>
                </a:xfrm>
              </p:grpSpPr>
              <p:sp>
                <p:nvSpPr>
                  <p:cNvPr id="73" name="TextBox 72">
                    <a:extLst>
                      <a:ext uri="{FF2B5EF4-FFF2-40B4-BE49-F238E27FC236}">
                        <a16:creationId xmlns:a16="http://schemas.microsoft.com/office/drawing/2014/main" id="{436B50DD-AC21-402F-BA9D-302F3ACC6FC5}"/>
                      </a:ext>
                    </a:extLst>
                  </p:cNvPr>
                  <p:cNvSpPr txBox="1"/>
                  <p:nvPr/>
                </p:nvSpPr>
                <p:spPr>
                  <a:xfrm>
                    <a:off x="8975793" y="5128154"/>
                    <a:ext cx="1380744" cy="782100"/>
                  </a:xfrm>
                  <a:prstGeom prst="rect">
                    <a:avLst/>
                  </a:prstGeom>
                  <a:noFill/>
                </p:spPr>
                <p:txBody>
                  <a:bodyPr wrap="square" lIns="91440" tIns="143428" rIns="91440" bIns="143428" rtlCol="0">
                    <a:noAutofit/>
                  </a:bodyPr>
                  <a:lstStyle/>
                  <a:p>
                    <a:pPr lvl="0" algn="ctr" defTabSz="914367">
                      <a:spcAft>
                        <a:spcPts val="588"/>
                      </a:spcAft>
                      <a:defRPr/>
                    </a:pPr>
                    <a:r>
                      <a:rPr lang="en-US" sz="1600">
                        <a:solidFill>
                          <a:srgbClr val="000000"/>
                        </a:solidFill>
                        <a:latin typeface="+mj-lt"/>
                        <a:cs typeface="Segoe UI Semibold" panose="020B0702040204020203" pitchFamily="34" charset="0"/>
                      </a:rPr>
                      <a:t>Private data centers</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F6E22290-9BC0-4B62-A3C1-2928B0794EA2}"/>
                      </a:ext>
                    </a:extLst>
                  </p:cNvPr>
                  <p:cNvGrpSpPr/>
                  <p:nvPr/>
                </p:nvGrpSpPr>
                <p:grpSpPr>
                  <a:xfrm>
                    <a:off x="9369631" y="4483423"/>
                    <a:ext cx="650530" cy="650530"/>
                    <a:chOff x="9369631" y="4483423"/>
                    <a:chExt cx="650530" cy="650530"/>
                  </a:xfrm>
                </p:grpSpPr>
                <p:sp>
                  <p:nvSpPr>
                    <p:cNvPr id="76" name="Oval 75">
                      <a:extLst>
                        <a:ext uri="{FF2B5EF4-FFF2-40B4-BE49-F238E27FC236}">
                          <a16:creationId xmlns:a16="http://schemas.microsoft.com/office/drawing/2014/main" id="{8DB444F1-2D52-431A-A6B8-F540F7D8A2A3}"/>
                        </a:ext>
                      </a:extLst>
                    </p:cNvPr>
                    <p:cNvSpPr/>
                    <p:nvPr/>
                  </p:nvSpPr>
                  <p:spPr bwMode="auto">
                    <a:xfrm rot="16200000">
                      <a:off x="9369631" y="4483423"/>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8" name="server" title="Icon of a server tower">
                      <a:extLst>
                        <a:ext uri="{FF2B5EF4-FFF2-40B4-BE49-F238E27FC236}">
                          <a16:creationId xmlns:a16="http://schemas.microsoft.com/office/drawing/2014/main" id="{A98F35E1-5FF5-4E53-9371-35EE3FE156F4}"/>
                        </a:ext>
                      </a:extLst>
                    </p:cNvPr>
                    <p:cNvSpPr>
                      <a:spLocks noChangeAspect="1" noEditPoints="1"/>
                    </p:cNvSpPr>
                    <p:nvPr/>
                  </p:nvSpPr>
                  <p:spPr bwMode="auto">
                    <a:xfrm>
                      <a:off x="9598612" y="462580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grpSp>
    </p:spTree>
    <p:extLst>
      <p:ext uri="{BB962C8B-B14F-4D97-AF65-F5344CB8AC3E}">
        <p14:creationId xmlns:p14="http://schemas.microsoft.com/office/powerpoint/2010/main" val="368008158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reeform: Shape 153">
            <a:extLst>
              <a:ext uri="{FF2B5EF4-FFF2-40B4-BE49-F238E27FC236}">
                <a16:creationId xmlns:a16="http://schemas.microsoft.com/office/drawing/2014/main" id="{D58510A5-B977-41A9-BAA0-21368C70CA6A}"/>
              </a:ext>
              <a:ext uri="{C183D7F6-B498-43B3-948B-1728B52AA6E4}">
                <adec:decorative xmlns:adec="http://schemas.microsoft.com/office/drawing/2017/decorative" val="1"/>
              </a:ext>
            </a:extLst>
          </p:cNvPr>
          <p:cNvSpPr/>
          <p:nvPr/>
        </p:nvSpPr>
        <p:spPr>
          <a:xfrm>
            <a:off x="8189843" y="3201983"/>
            <a:ext cx="2743199" cy="30063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38100" cap="rnd">
            <a:solidFill>
              <a:srgbClr val="0078D4"/>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Azure Kubernetes Service (AKS) support for Windows Server Containers</a:t>
            </a:r>
          </a:p>
        </p:txBody>
      </p:sp>
      <p:sp>
        <p:nvSpPr>
          <p:cNvPr id="127" name="Rectangle 126">
            <a:extLst>
              <a:ext uri="{FF2B5EF4-FFF2-40B4-BE49-F238E27FC236}">
                <a16:creationId xmlns:a16="http://schemas.microsoft.com/office/drawing/2014/main" id="{02559D52-7090-4EC9-805B-618E798A81E3}"/>
              </a:ext>
            </a:extLst>
          </p:cNvPr>
          <p:cNvSpPr/>
          <p:nvPr/>
        </p:nvSpPr>
        <p:spPr>
          <a:xfrm>
            <a:off x="465137" y="993501"/>
            <a:ext cx="11656105" cy="707886"/>
          </a:xfrm>
          <a:prstGeom prst="rect">
            <a:avLst/>
          </a:prstGeom>
        </p:spPr>
        <p:txBody>
          <a:bodyPr wrap="square" lIns="0">
            <a:spAutoFit/>
          </a:bodyPr>
          <a:lstStyle/>
          <a:p>
            <a:pPr marR="0" lvl="0">
              <a:spcBef>
                <a:spcPts val="0"/>
              </a:spcBef>
              <a:spcAft>
                <a:spcPts val="0"/>
              </a:spcAft>
              <a:tabLst>
                <a:tab pos="466090" algn="l"/>
              </a:tabLst>
            </a:pPr>
            <a:r>
              <a:rPr lang="en-US" sz="2000">
                <a:latin typeface="Segoe UI" panose="020B0502040204020203" pitchFamily="34" charset="0"/>
                <a:ea typeface="Malgun Gothic" panose="020B0503020000020004" pitchFamily="34" charset="-127"/>
                <a:cs typeface="Times New Roman" panose="02020603050405020304" pitchFamily="18" charset="0"/>
              </a:rPr>
              <a:t>Now you can get the best of managed Kubernetes for all your workloads whether they’re in Windows, Linux, or both</a:t>
            </a:r>
          </a:p>
        </p:txBody>
      </p:sp>
      <p:sp>
        <p:nvSpPr>
          <p:cNvPr id="14" name="Title 16">
            <a:extLst>
              <a:ext uri="{FF2B5EF4-FFF2-40B4-BE49-F238E27FC236}">
                <a16:creationId xmlns:a16="http://schemas.microsoft.com/office/drawing/2014/main" id="{E6B161DC-5ACA-44E2-96B0-B04CD11433FB}"/>
              </a:ext>
            </a:extLst>
          </p:cNvPr>
          <p:cNvSpPr txBox="1">
            <a:spLocks/>
          </p:cNvSpPr>
          <p:nvPr/>
        </p:nvSpPr>
        <p:spPr>
          <a:xfrm>
            <a:off x="465138" y="2006209"/>
            <a:ext cx="3383280" cy="240065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1800"/>
              </a:spcAft>
              <a:buFont typeface="Arial" panose="020B0604020202020204" pitchFamily="34" charset="0"/>
              <a:buChar char="•"/>
              <a:defRPr/>
            </a:pPr>
            <a:r>
              <a:rPr lang="en-US" sz="1400" b="0" spc="0">
                <a:solidFill>
                  <a:schemeClr val="tx1"/>
                </a:solidFill>
                <a:latin typeface="Segoe UI" panose="020B0502040204020203" pitchFamily="34" charset="0"/>
              </a:rPr>
              <a:t>Lift and shift Windows applications</a:t>
            </a:r>
            <a:br>
              <a:rPr lang="en-US" sz="1400" b="0" spc="0">
                <a:solidFill>
                  <a:schemeClr val="tx1"/>
                </a:solidFill>
                <a:latin typeface="Segoe UI" panose="020B0502040204020203" pitchFamily="34" charset="0"/>
              </a:rPr>
            </a:br>
            <a:r>
              <a:rPr lang="en-US" sz="1400" b="0" spc="0">
                <a:solidFill>
                  <a:schemeClr val="tx1"/>
                </a:solidFill>
                <a:latin typeface="Segoe UI" panose="020B0502040204020203" pitchFamily="34" charset="0"/>
              </a:rPr>
              <a:t>to run on AKS </a:t>
            </a:r>
          </a:p>
          <a:p>
            <a:pPr marL="274320" lvl="0" indent="-274320">
              <a:spcAft>
                <a:spcPts val="1800"/>
              </a:spcAft>
              <a:buFont typeface="Arial" panose="020B0604020202020204" pitchFamily="34" charset="0"/>
              <a:buChar char="•"/>
              <a:defRPr/>
            </a:pPr>
            <a:r>
              <a:rPr lang="en-US" sz="1400" b="0" spc="0">
                <a:solidFill>
                  <a:schemeClr val="tx1"/>
                </a:solidFill>
                <a:latin typeface="Segoe UI" panose="020B0502040204020203" pitchFamily="34" charset="0"/>
              </a:rPr>
              <a:t>Seamlessly manage Windows and Linux applications through a single unified API </a:t>
            </a:r>
          </a:p>
          <a:p>
            <a:pPr marL="274320" lvl="0" indent="-274320">
              <a:spcAft>
                <a:spcPts val="1800"/>
              </a:spcAft>
              <a:buFont typeface="Arial" panose="020B0604020202020204" pitchFamily="34" charset="0"/>
              <a:buChar char="•"/>
              <a:defRPr/>
            </a:pPr>
            <a:r>
              <a:rPr lang="en-US" sz="1400" b="0" spc="0">
                <a:solidFill>
                  <a:schemeClr val="tx1"/>
                </a:solidFill>
                <a:latin typeface="Segoe UI" panose="020B0502040204020203" pitchFamily="34" charset="0"/>
              </a:rPr>
              <a:t>Mix Windows and Linux applications </a:t>
            </a:r>
            <a:br>
              <a:rPr lang="en-US" sz="1400" b="0" spc="0">
                <a:solidFill>
                  <a:schemeClr val="tx1"/>
                </a:solidFill>
                <a:latin typeface="Segoe UI" panose="020B0502040204020203" pitchFamily="34" charset="0"/>
              </a:rPr>
            </a:br>
            <a:r>
              <a:rPr lang="en-US" sz="1400" b="0" spc="0">
                <a:solidFill>
                  <a:schemeClr val="tx1"/>
                </a:solidFill>
                <a:latin typeface="Segoe UI" panose="020B0502040204020203" pitchFamily="34" charset="0"/>
              </a:rPr>
              <a:t>in the same Kubernetes cluster—with consistent monitoring experience and deployment pipelines </a:t>
            </a:r>
          </a:p>
        </p:txBody>
      </p:sp>
      <p:sp>
        <p:nvSpPr>
          <p:cNvPr id="150" name="Freeform: Shape 149">
            <a:extLst>
              <a:ext uri="{FF2B5EF4-FFF2-40B4-BE49-F238E27FC236}">
                <a16:creationId xmlns:a16="http://schemas.microsoft.com/office/drawing/2014/main" id="{959768E8-3589-45B5-BF65-61142315ABF4}"/>
              </a:ext>
              <a:ext uri="{C183D7F6-B498-43B3-948B-1728B52AA6E4}">
                <adec:decorative xmlns:adec="http://schemas.microsoft.com/office/drawing/2017/decorative" val="1"/>
              </a:ext>
            </a:extLst>
          </p:cNvPr>
          <p:cNvSpPr/>
          <p:nvPr/>
        </p:nvSpPr>
        <p:spPr bwMode="auto">
          <a:xfrm>
            <a:off x="6307759" y="3398581"/>
            <a:ext cx="1258848" cy="1253620"/>
          </a:xfrm>
          <a:custGeom>
            <a:avLst/>
            <a:gdLst>
              <a:gd name="connsiteX0" fmla="*/ 589318 w 1258848"/>
              <a:gd name="connsiteY0" fmla="*/ 668619 h 1253620"/>
              <a:gd name="connsiteX1" fmla="*/ 1258848 w 1258848"/>
              <a:gd name="connsiteY1" fmla="*/ 668619 h 1253620"/>
              <a:gd name="connsiteX2" fmla="*/ 1258848 w 1258848"/>
              <a:gd name="connsiteY2" fmla="*/ 1253620 h 1253620"/>
              <a:gd name="connsiteX3" fmla="*/ 589318 w 1258848"/>
              <a:gd name="connsiteY3" fmla="*/ 1158545 h 1253620"/>
              <a:gd name="connsiteX4" fmla="*/ 0 w 1258848"/>
              <a:gd name="connsiteY4" fmla="*/ 668619 h 1253620"/>
              <a:gd name="connsiteX5" fmla="*/ 505846 w 1258848"/>
              <a:gd name="connsiteY5" fmla="*/ 668619 h 1253620"/>
              <a:gd name="connsiteX6" fmla="*/ 505846 w 1258848"/>
              <a:gd name="connsiteY6" fmla="*/ 1146691 h 1253620"/>
              <a:gd name="connsiteX7" fmla="*/ 0 w 1258848"/>
              <a:gd name="connsiteY7" fmla="*/ 1074859 h 1253620"/>
              <a:gd name="connsiteX8" fmla="*/ 505846 w 1258848"/>
              <a:gd name="connsiteY8" fmla="*/ 106929 h 1253620"/>
              <a:gd name="connsiteX9" fmla="*/ 505846 w 1258848"/>
              <a:gd name="connsiteY9" fmla="*/ 585147 h 1253620"/>
              <a:gd name="connsiteX10" fmla="*/ 0 w 1258848"/>
              <a:gd name="connsiteY10" fmla="*/ 585147 h 1253620"/>
              <a:gd name="connsiteX11" fmla="*/ 0 w 1258848"/>
              <a:gd name="connsiteY11" fmla="*/ 178760 h 1253620"/>
              <a:gd name="connsiteX12" fmla="*/ 1258848 w 1258848"/>
              <a:gd name="connsiteY12" fmla="*/ 0 h 1253620"/>
              <a:gd name="connsiteX13" fmla="*/ 1258848 w 1258848"/>
              <a:gd name="connsiteY13" fmla="*/ 585147 h 1253620"/>
              <a:gd name="connsiteX14" fmla="*/ 589318 w 1258848"/>
              <a:gd name="connsiteY14" fmla="*/ 585147 h 1253620"/>
              <a:gd name="connsiteX15" fmla="*/ 589318 w 1258848"/>
              <a:gd name="connsiteY15" fmla="*/ 95075 h 125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8848" h="1253620">
                <a:moveTo>
                  <a:pt x="589318" y="668619"/>
                </a:moveTo>
                <a:lnTo>
                  <a:pt x="1258848" y="668619"/>
                </a:lnTo>
                <a:lnTo>
                  <a:pt x="1258848" y="1253620"/>
                </a:lnTo>
                <a:lnTo>
                  <a:pt x="589318" y="1158545"/>
                </a:lnTo>
                <a:close/>
                <a:moveTo>
                  <a:pt x="0" y="668619"/>
                </a:moveTo>
                <a:lnTo>
                  <a:pt x="505846" y="668619"/>
                </a:lnTo>
                <a:lnTo>
                  <a:pt x="505846" y="1146691"/>
                </a:lnTo>
                <a:lnTo>
                  <a:pt x="0" y="1074859"/>
                </a:lnTo>
                <a:close/>
                <a:moveTo>
                  <a:pt x="505846" y="106929"/>
                </a:moveTo>
                <a:lnTo>
                  <a:pt x="505846" y="585147"/>
                </a:lnTo>
                <a:lnTo>
                  <a:pt x="0" y="585147"/>
                </a:lnTo>
                <a:lnTo>
                  <a:pt x="0" y="178760"/>
                </a:lnTo>
                <a:close/>
                <a:moveTo>
                  <a:pt x="1258848" y="0"/>
                </a:moveTo>
                <a:lnTo>
                  <a:pt x="1258848" y="585147"/>
                </a:lnTo>
                <a:lnTo>
                  <a:pt x="589318" y="585147"/>
                </a:lnTo>
                <a:lnTo>
                  <a:pt x="589318" y="95075"/>
                </a:lnTo>
                <a:close/>
              </a:path>
            </a:pathLst>
          </a:custGeom>
          <a:solidFill>
            <a:srgbClr val="28353B"/>
          </a:solidFill>
          <a:ln>
            <a:noFill/>
            <a:headEnd type="none" w="med" len="med"/>
            <a:tailEnd type="none" w="med" len="med"/>
          </a:ln>
          <a:effectLst/>
          <a:scene3d>
            <a:camera prst="isometricLeft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0DEA3480-C1CF-427C-8E3A-198D47ACEDC4}"/>
              </a:ext>
              <a:ext uri="{C183D7F6-B498-43B3-948B-1728B52AA6E4}">
                <adec:decorative xmlns:adec="http://schemas.microsoft.com/office/drawing/2017/decorative" val="1"/>
              </a:ext>
            </a:extLst>
          </p:cNvPr>
          <p:cNvSpPr/>
          <p:nvPr/>
        </p:nvSpPr>
        <p:spPr>
          <a:xfrm>
            <a:off x="8189843" y="3201983"/>
            <a:ext cx="2743199" cy="30063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38100" cap="rnd">
            <a:solidFill>
              <a:srgbClr val="0078D4"/>
            </a:solidFill>
            <a:prstDash val="solid"/>
            <a:round/>
          </a:ln>
        </p:spPr>
        <p:txBody>
          <a:bodyPr wrap="square">
            <a:noAutofit/>
          </a:bodyPr>
          <a:lstStyle/>
          <a:p>
            <a:pPr defTabSz="896354">
              <a:defRPr/>
            </a:pPr>
            <a:endParaRPr lang="en-US" sz="1200">
              <a:solidFill>
                <a:srgbClr val="FFFFFF"/>
              </a:solidFill>
              <a:latin typeface="Segoe UI"/>
            </a:endParaRPr>
          </a:p>
        </p:txBody>
      </p:sp>
      <p:pic>
        <p:nvPicPr>
          <p:cNvPr id="140" name="Picture 4">
            <a:extLst>
              <a:ext uri="{FF2B5EF4-FFF2-40B4-BE49-F238E27FC236}">
                <a16:creationId xmlns:a16="http://schemas.microsoft.com/office/drawing/2014/main" id="{F510B257-ABBE-4C52-8080-7FE6D52E0867}"/>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9673" y="4232635"/>
            <a:ext cx="1687399" cy="1687399"/>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03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par>
                                <p:cTn id="8" presetID="42" presetClass="path" presetSubtype="0" accel="50000" decel="50000" fill="hold" grpId="0" nodeType="withEffect">
                                  <p:stCondLst>
                                    <p:cond delay="0"/>
                                  </p:stCondLst>
                                  <p:childTnLst>
                                    <p:animMotion origin="layout" path="M 1.81516E-6 9.80481E-7 L -0.15446 -0.15184 " pathEditMode="relative" rAng="0" ptsTypes="AA">
                                      <p:cBhvr>
                                        <p:cTn id="9" dur="500" fill="hold"/>
                                        <p:tgtEl>
                                          <p:spTgt spid="154"/>
                                        </p:tgtEl>
                                        <p:attrNameLst>
                                          <p:attrName>ppt_x</p:attrName>
                                          <p:attrName>ppt_y</p:attrName>
                                        </p:attrNameLst>
                                      </p:cBhvr>
                                      <p:rCtr x="-7723" y="-7603"/>
                                    </p:animMotion>
                                  </p:childTnLst>
                                </p:cTn>
                              </p:par>
                              <p:par>
                                <p:cTn id="10" presetID="53" presetClass="entr" presetSubtype="16" fill="hold" grpId="0" nodeType="withEffect">
                                  <p:stCondLst>
                                    <p:cond delay="400"/>
                                  </p:stCondLst>
                                  <p:childTnLst>
                                    <p:set>
                                      <p:cBhvr>
                                        <p:cTn id="11" dur="1" fill="hold">
                                          <p:stCondLst>
                                            <p:cond delay="0"/>
                                          </p:stCondLst>
                                        </p:cTn>
                                        <p:tgtEl>
                                          <p:spTgt spid="150"/>
                                        </p:tgtEl>
                                        <p:attrNameLst>
                                          <p:attrName>style.visibility</p:attrName>
                                        </p:attrNameLst>
                                      </p:cBhvr>
                                      <p:to>
                                        <p:strVal val="visible"/>
                                      </p:to>
                                    </p:set>
                                    <p:anim calcmode="lin" valueType="num">
                                      <p:cBhvr>
                                        <p:cTn id="12" dur="500" fill="hold"/>
                                        <p:tgtEl>
                                          <p:spTgt spid="150"/>
                                        </p:tgtEl>
                                        <p:attrNameLst>
                                          <p:attrName>ppt_w</p:attrName>
                                        </p:attrNameLst>
                                      </p:cBhvr>
                                      <p:tavLst>
                                        <p:tav tm="0">
                                          <p:val>
                                            <p:fltVal val="0"/>
                                          </p:val>
                                        </p:tav>
                                        <p:tav tm="100000">
                                          <p:val>
                                            <p:strVal val="#ppt_w"/>
                                          </p:val>
                                        </p:tav>
                                      </p:tavLst>
                                    </p:anim>
                                    <p:anim calcmode="lin" valueType="num">
                                      <p:cBhvr>
                                        <p:cTn id="13" dur="500" fill="hold"/>
                                        <p:tgtEl>
                                          <p:spTgt spid="150"/>
                                        </p:tgtEl>
                                        <p:attrNameLst>
                                          <p:attrName>ppt_h</p:attrName>
                                        </p:attrNameLst>
                                      </p:cBhvr>
                                      <p:tavLst>
                                        <p:tav tm="0">
                                          <p:val>
                                            <p:fltVal val="0"/>
                                          </p:val>
                                        </p:tav>
                                        <p:tav tm="100000">
                                          <p:val>
                                            <p:strVal val="#ppt_h"/>
                                          </p:val>
                                        </p:tav>
                                      </p:tavLst>
                                    </p:anim>
                                    <p:animEffect transition="in" filter="fade">
                                      <p:cBhvr>
                                        <p:cTn id="14"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4" grpId="1" animBg="1"/>
      <p:bldP spid="15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6536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Advantages of a containerized environment</a:t>
            </a:r>
          </a:p>
        </p:txBody>
      </p:sp>
      <p:sp>
        <p:nvSpPr>
          <p:cNvPr id="56" name="TextBox 55">
            <a:extLst>
              <a:ext uri="{FF2B5EF4-FFF2-40B4-BE49-F238E27FC236}">
                <a16:creationId xmlns:a16="http://schemas.microsoft.com/office/drawing/2014/main" id="{38D713C8-02F8-4C53-98C8-20FEDB5756B0}"/>
              </a:ext>
            </a:extLst>
          </p:cNvPr>
          <p:cNvSpPr txBox="1"/>
          <p:nvPr/>
        </p:nvSpPr>
        <p:spPr>
          <a:xfrm>
            <a:off x="1373251" y="1707079"/>
            <a:ext cx="4103157" cy="787866"/>
          </a:xfrm>
          <a:prstGeom prst="rect">
            <a:avLst/>
          </a:prstGeom>
          <a:noFill/>
        </p:spPr>
        <p:txBody>
          <a:bodyPr wrap="square" lIns="146283" tIns="146283" rIns="146283" bIns="146283" rtlCol="0" anchor="ctr">
            <a:spAutoFit/>
          </a:bodyPr>
          <a:lstStyle/>
          <a:p>
            <a:pPr marL="0" marR="0" lvl="0" indent="0" algn="l" defTabSz="932563" rtl="0" eaLnBrk="1" fontAlgn="auto" latinLnBrk="0" hangingPunct="1">
              <a:lnSpc>
                <a:spcPct val="100000"/>
              </a:lnSpc>
              <a:spcBef>
                <a:spcPts val="0"/>
              </a:spcBef>
              <a:spcAft>
                <a:spcPts val="24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Containers are lighter weight and </a:t>
            </a:r>
            <a:br>
              <a:rPr kumimoji="0" lang="en-US" sz="16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faster to scale dynamically</a:t>
            </a:r>
          </a:p>
        </p:txBody>
      </p:sp>
      <p:sp>
        <p:nvSpPr>
          <p:cNvPr id="3" name="TextBox 2">
            <a:extLst>
              <a:ext uri="{FF2B5EF4-FFF2-40B4-BE49-F238E27FC236}">
                <a16:creationId xmlns:a16="http://schemas.microsoft.com/office/drawing/2014/main" id="{752BEFF6-AD18-4961-B76B-936455BEF029}"/>
              </a:ext>
            </a:extLst>
          </p:cNvPr>
          <p:cNvSpPr txBox="1"/>
          <p:nvPr/>
        </p:nvSpPr>
        <p:spPr>
          <a:xfrm>
            <a:off x="1373251" y="2416080"/>
            <a:ext cx="3500407" cy="1034087"/>
          </a:xfrm>
          <a:prstGeom prst="rect">
            <a:avLst/>
          </a:prstGeom>
          <a:noFill/>
        </p:spPr>
        <p:txBody>
          <a:bodyPr wrap="square" lIns="146283" tIns="146283" rIns="146283" bIns="146283" rtlCol="0" anchor="ctr">
            <a:spAutoFit/>
          </a:bodyPr>
          <a:lstStyle/>
          <a:p>
            <a:pPr marL="0" marR="0" lvl="0" indent="0" algn="l" defTabSz="932563" rtl="0" eaLnBrk="1" fontAlgn="auto" latinLnBrk="0" hangingPunct="1">
              <a:lnSpc>
                <a:spcPct val="100000"/>
              </a:lnSpc>
              <a:spcBef>
                <a:spcPts val="0"/>
              </a:spcBef>
              <a:spcAft>
                <a:spcPts val="24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Migrate containers and their dependencies to underutilized VMs for improved density and isolation</a:t>
            </a:r>
          </a:p>
        </p:txBody>
      </p:sp>
      <p:sp>
        <p:nvSpPr>
          <p:cNvPr id="47" name="TextBox 46">
            <a:extLst>
              <a:ext uri="{FF2B5EF4-FFF2-40B4-BE49-F238E27FC236}">
                <a16:creationId xmlns:a16="http://schemas.microsoft.com/office/drawing/2014/main" id="{EE8BD9D4-72D0-4F1C-B6F0-BE3BF8F116AA}"/>
              </a:ext>
            </a:extLst>
          </p:cNvPr>
          <p:cNvSpPr txBox="1"/>
          <p:nvPr/>
        </p:nvSpPr>
        <p:spPr>
          <a:xfrm>
            <a:off x="1373251" y="3372394"/>
            <a:ext cx="3565004" cy="787866"/>
          </a:xfrm>
          <a:prstGeom prst="rect">
            <a:avLst/>
          </a:prstGeom>
          <a:noFill/>
        </p:spPr>
        <p:txBody>
          <a:bodyPr wrap="square" lIns="146283" tIns="146283" rIns="146283" bIns="146283" rtlCol="0" anchor="ctr">
            <a:spAutoFit/>
          </a:bodyPr>
          <a:lstStyle/>
          <a:p>
            <a:pPr marL="0" marR="0" lvl="0" indent="0" algn="l" defTabSz="932563" rtl="0" eaLnBrk="1" fontAlgn="auto" latinLnBrk="0" hangingPunct="1">
              <a:lnSpc>
                <a:spcPct val="100000"/>
              </a:lnSpc>
              <a:spcBef>
                <a:spcPts val="0"/>
              </a:spcBef>
              <a:spcAft>
                <a:spcPts val="24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Decommission unused resources </a:t>
            </a:r>
            <a:b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for efficiency gains and cost savings</a:t>
            </a:r>
          </a:p>
        </p:txBody>
      </p:sp>
      <p:grpSp>
        <p:nvGrpSpPr>
          <p:cNvPr id="20" name="Group 19" descr="image showing layers in a containerized environment">
            <a:extLst>
              <a:ext uri="{FF2B5EF4-FFF2-40B4-BE49-F238E27FC236}">
                <a16:creationId xmlns:a16="http://schemas.microsoft.com/office/drawing/2014/main" id="{EAC217F3-49BD-4879-BA80-2B9B6F860DA8}"/>
              </a:ext>
            </a:extLst>
          </p:cNvPr>
          <p:cNvGrpSpPr/>
          <p:nvPr/>
        </p:nvGrpSpPr>
        <p:grpSpPr>
          <a:xfrm>
            <a:off x="4893022" y="1301782"/>
            <a:ext cx="6010854" cy="5293578"/>
            <a:chOff x="4893022" y="1301782"/>
            <a:chExt cx="6010854" cy="5293578"/>
          </a:xfrm>
        </p:grpSpPr>
        <p:cxnSp>
          <p:nvCxnSpPr>
            <p:cNvPr id="4" name="Straight Arrow Connector 3">
              <a:extLst>
                <a:ext uri="{FF2B5EF4-FFF2-40B4-BE49-F238E27FC236}">
                  <a16:creationId xmlns:a16="http://schemas.microsoft.com/office/drawing/2014/main" id="{DC950199-6A11-4C7E-A0D4-068347829FC6}"/>
                </a:ext>
                <a:ext uri="{C183D7F6-B498-43B3-948B-1728B52AA6E4}">
                  <adec:decorative xmlns:adec="http://schemas.microsoft.com/office/drawing/2017/decorative" val="1"/>
                </a:ext>
              </a:extLst>
            </p:cNvPr>
            <p:cNvCxnSpPr>
              <a:cxnSpLocks/>
            </p:cNvCxnSpPr>
            <p:nvPr/>
          </p:nvCxnSpPr>
          <p:spPr>
            <a:xfrm>
              <a:off x="4968852" y="2933124"/>
              <a:ext cx="4354257"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8A72FDFD-E463-4BA7-92CC-55DFAFDDDC3D}"/>
                </a:ext>
                <a:ext uri="{C183D7F6-B498-43B3-948B-1728B52AA6E4}">
                  <adec:decorative xmlns:adec="http://schemas.microsoft.com/office/drawing/2017/decorative" val="1"/>
                </a:ext>
              </a:extLst>
            </p:cNvPr>
            <p:cNvCxnSpPr>
              <a:cxnSpLocks/>
            </p:cNvCxnSpPr>
            <p:nvPr/>
          </p:nvCxnSpPr>
          <p:spPr>
            <a:xfrm>
              <a:off x="4893022" y="3766329"/>
              <a:ext cx="2624854" cy="0"/>
            </a:xfrm>
            <a:prstGeom prst="straightConnector1">
              <a:avLst/>
            </a:prstGeom>
            <a:ln>
              <a:headEnd type="none"/>
              <a:tailEnd type="oval"/>
            </a:ln>
          </p:spPr>
          <p:style>
            <a:lnRef idx="1">
              <a:schemeClr val="accent2"/>
            </a:lnRef>
            <a:fillRef idx="0">
              <a:schemeClr val="accent2"/>
            </a:fillRef>
            <a:effectRef idx="0">
              <a:schemeClr val="accent2"/>
            </a:effectRef>
            <a:fontRef idx="minor">
              <a:schemeClr val="tx1"/>
            </a:fontRef>
          </p:style>
        </p:cxnSp>
        <p:grpSp>
          <p:nvGrpSpPr>
            <p:cNvPr id="2" name="Group 1">
              <a:extLst>
                <a:ext uri="{FF2B5EF4-FFF2-40B4-BE49-F238E27FC236}">
                  <a16:creationId xmlns:a16="http://schemas.microsoft.com/office/drawing/2014/main" id="{0A1204DD-8881-4197-8F6A-8EECC56B3053}"/>
                </a:ext>
              </a:extLst>
            </p:cNvPr>
            <p:cNvGrpSpPr/>
            <p:nvPr/>
          </p:nvGrpSpPr>
          <p:grpSpPr>
            <a:xfrm>
              <a:off x="7250870" y="1301782"/>
              <a:ext cx="3653006" cy="5293578"/>
              <a:chOff x="7250870" y="1301782"/>
              <a:chExt cx="3653006" cy="5293578"/>
            </a:xfrm>
          </p:grpSpPr>
          <p:sp>
            <p:nvSpPr>
              <p:cNvPr id="24" name="Title 1">
                <a:extLst>
                  <a:ext uri="{FF2B5EF4-FFF2-40B4-BE49-F238E27FC236}">
                    <a16:creationId xmlns:a16="http://schemas.microsoft.com/office/drawing/2014/main" id="{09B1D001-C7BB-4FD8-9453-02F94CAE484C}"/>
                  </a:ext>
                </a:extLst>
              </p:cNvPr>
              <p:cNvSpPr txBox="1">
                <a:spLocks/>
              </p:cNvSpPr>
              <p:nvPr/>
            </p:nvSpPr>
            <p:spPr>
              <a:xfrm>
                <a:off x="9236514" y="262538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25" name="Rectangle: Rounded Corners 96">
                <a:extLst>
                  <a:ext uri="{FF2B5EF4-FFF2-40B4-BE49-F238E27FC236}">
                    <a16:creationId xmlns:a16="http://schemas.microsoft.com/office/drawing/2014/main" id="{A87A9960-4CDF-4F41-8A68-64EE88E25645}"/>
                  </a:ext>
                </a:extLst>
              </p:cNvPr>
              <p:cNvSpPr/>
              <p:nvPr/>
            </p:nvSpPr>
            <p:spPr bwMode="auto">
              <a:xfrm>
                <a:off x="9330128" y="2823165"/>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 name="Freeform: Shape 25">
                <a:extLst>
                  <a:ext uri="{FF2B5EF4-FFF2-40B4-BE49-F238E27FC236}">
                    <a16:creationId xmlns:a16="http://schemas.microsoft.com/office/drawing/2014/main" id="{D2998C06-9780-464B-8905-29CAD0842A7C}"/>
                  </a:ext>
                </a:extLst>
              </p:cNvPr>
              <p:cNvSpPr/>
              <p:nvPr/>
            </p:nvSpPr>
            <p:spPr>
              <a:xfrm>
                <a:off x="9465169" y="2945723"/>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Rounded Corners 85">
                <a:extLst>
                  <a:ext uri="{FF2B5EF4-FFF2-40B4-BE49-F238E27FC236}">
                    <a16:creationId xmlns:a16="http://schemas.microsoft.com/office/drawing/2014/main" id="{1389CECD-D599-4E32-9406-A4D6248ED5CC}"/>
                  </a:ext>
                </a:extLst>
              </p:cNvPr>
              <p:cNvSpPr/>
              <p:nvPr/>
            </p:nvSpPr>
            <p:spPr bwMode="auto">
              <a:xfrm>
                <a:off x="7316851" y="6043134"/>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Hardware</a:t>
                </a:r>
              </a:p>
            </p:txBody>
          </p:sp>
          <p:sp>
            <p:nvSpPr>
              <p:cNvPr id="7" name="monitor" title="Icon of a monitor">
                <a:extLst>
                  <a:ext uri="{FF2B5EF4-FFF2-40B4-BE49-F238E27FC236}">
                    <a16:creationId xmlns:a16="http://schemas.microsoft.com/office/drawing/2014/main" id="{FA3235BC-2BF9-4B3C-AC39-E28408DF9A88}"/>
                  </a:ext>
                </a:extLst>
              </p:cNvPr>
              <p:cNvSpPr>
                <a:spLocks noChangeAspect="1" noEditPoints="1"/>
              </p:cNvSpPr>
              <p:nvPr/>
            </p:nvSpPr>
            <p:spPr bwMode="auto">
              <a:xfrm>
                <a:off x="7477636" y="6191903"/>
                <a:ext cx="332322" cy="25468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Rectangle: Rounded Corners 85">
                <a:extLst>
                  <a:ext uri="{FF2B5EF4-FFF2-40B4-BE49-F238E27FC236}">
                    <a16:creationId xmlns:a16="http://schemas.microsoft.com/office/drawing/2014/main" id="{955FB9EB-B181-4864-9FAB-D1AA64FD8E3A}"/>
                  </a:ext>
                </a:extLst>
              </p:cNvPr>
              <p:cNvSpPr/>
              <p:nvPr/>
            </p:nvSpPr>
            <p:spPr bwMode="auto">
              <a:xfrm>
                <a:off x="7316851" y="5299152"/>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Host OS</a:t>
                </a:r>
              </a:p>
            </p:txBody>
          </p:sp>
          <p:sp>
            <p:nvSpPr>
              <p:cNvPr id="10" name="Processing_E9F5" title="Icon of two interlocked gears">
                <a:extLst>
                  <a:ext uri="{FF2B5EF4-FFF2-40B4-BE49-F238E27FC236}">
                    <a16:creationId xmlns:a16="http://schemas.microsoft.com/office/drawing/2014/main" id="{4E34CBC6-8F23-4FCE-B3B6-D31DC6CF986A}"/>
                  </a:ext>
                </a:extLst>
              </p:cNvPr>
              <p:cNvSpPr>
                <a:spLocks noChangeAspect="1" noEditPoints="1"/>
              </p:cNvSpPr>
              <p:nvPr/>
            </p:nvSpPr>
            <p:spPr bwMode="auto">
              <a:xfrm>
                <a:off x="7491169" y="5442336"/>
                <a:ext cx="305256" cy="26585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 name="Rectangle: Rounded Corners 85">
                <a:extLst>
                  <a:ext uri="{FF2B5EF4-FFF2-40B4-BE49-F238E27FC236}">
                    <a16:creationId xmlns:a16="http://schemas.microsoft.com/office/drawing/2014/main" id="{073218D2-2004-49C3-9355-8B6A9A746C7D}"/>
                  </a:ext>
                </a:extLst>
              </p:cNvPr>
              <p:cNvSpPr/>
              <p:nvPr/>
            </p:nvSpPr>
            <p:spPr bwMode="auto">
              <a:xfrm>
                <a:off x="7316851" y="4555170"/>
                <a:ext cx="3516312" cy="55222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Hypervisor</a:t>
                </a:r>
              </a:p>
            </p:txBody>
          </p:sp>
          <p:sp>
            <p:nvSpPr>
              <p:cNvPr id="13" name="Touch_E815" title="Icon of a closed hand with one finger pressing a button">
                <a:extLst>
                  <a:ext uri="{FF2B5EF4-FFF2-40B4-BE49-F238E27FC236}">
                    <a16:creationId xmlns:a16="http://schemas.microsoft.com/office/drawing/2014/main" id="{74D42B26-F87C-473D-B839-E11826B0D590}"/>
                  </a:ext>
                </a:extLst>
              </p:cNvPr>
              <p:cNvSpPr>
                <a:spLocks noChangeAspect="1" noEditPoints="1"/>
              </p:cNvSpPr>
              <p:nvPr/>
            </p:nvSpPr>
            <p:spPr bwMode="auto">
              <a:xfrm>
                <a:off x="7552843" y="4698355"/>
                <a:ext cx="181909" cy="265857"/>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14" name="Straight Arrow Connector 13">
                <a:extLst>
                  <a:ext uri="{FF2B5EF4-FFF2-40B4-BE49-F238E27FC236}">
                    <a16:creationId xmlns:a16="http://schemas.microsoft.com/office/drawing/2014/main" id="{A92FBB83-3E09-4A6D-9CA7-A7D2A4C03D38}"/>
                  </a:ext>
                </a:extLst>
              </p:cNvPr>
              <p:cNvCxnSpPr>
                <a:cxnSpLocks/>
                <a:stCxn id="6" idx="0"/>
                <a:endCxn id="9" idx="2"/>
              </p:cNvCxnSpPr>
              <p:nvPr/>
            </p:nvCxnSpPr>
            <p:spPr>
              <a:xfrm flipV="1">
                <a:off x="9075007" y="5851378"/>
                <a:ext cx="0" cy="19175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85">
                <a:extLst>
                  <a:ext uri="{FF2B5EF4-FFF2-40B4-BE49-F238E27FC236}">
                    <a16:creationId xmlns:a16="http://schemas.microsoft.com/office/drawing/2014/main" id="{EB98C35F-1054-46DB-8B04-FCE734CBDFD3}"/>
                  </a:ext>
                </a:extLst>
              </p:cNvPr>
              <p:cNvSpPr/>
              <p:nvPr/>
            </p:nvSpPr>
            <p:spPr bwMode="auto">
              <a:xfrm>
                <a:off x="7316851" y="2529678"/>
                <a:ext cx="1700784" cy="179995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7" name="Rectangle: Rounded Corners 85">
                <a:extLst>
                  <a:ext uri="{FF2B5EF4-FFF2-40B4-BE49-F238E27FC236}">
                    <a16:creationId xmlns:a16="http://schemas.microsoft.com/office/drawing/2014/main" id="{47FE9B08-A918-415F-9808-D436EFB3C32A}"/>
                  </a:ext>
                </a:extLst>
              </p:cNvPr>
              <p:cNvSpPr/>
              <p:nvPr/>
            </p:nvSpPr>
            <p:spPr bwMode="auto">
              <a:xfrm>
                <a:off x="9132379" y="2529678"/>
                <a:ext cx="1700784" cy="179995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8" name="Title 1">
                <a:extLst>
                  <a:ext uri="{FF2B5EF4-FFF2-40B4-BE49-F238E27FC236}">
                    <a16:creationId xmlns:a16="http://schemas.microsoft.com/office/drawing/2014/main" id="{2C08424B-913F-47D6-ADA0-E5135342DB6D}"/>
                  </a:ext>
                </a:extLst>
              </p:cNvPr>
              <p:cNvSpPr txBox="1">
                <a:spLocks/>
              </p:cNvSpPr>
              <p:nvPr/>
            </p:nvSpPr>
            <p:spPr>
              <a:xfrm>
                <a:off x="10011447" y="262568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29" name="Rectangle: Rounded Corners 96">
                <a:extLst>
                  <a:ext uri="{FF2B5EF4-FFF2-40B4-BE49-F238E27FC236}">
                    <a16:creationId xmlns:a16="http://schemas.microsoft.com/office/drawing/2014/main" id="{74BAF6E9-8C2E-47F7-84CC-17AC47D3118E}"/>
                  </a:ext>
                </a:extLst>
              </p:cNvPr>
              <p:cNvSpPr/>
              <p:nvPr/>
            </p:nvSpPr>
            <p:spPr bwMode="auto">
              <a:xfrm>
                <a:off x="10105061" y="2823467"/>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0" name="Freeform: Shape 29">
                <a:extLst>
                  <a:ext uri="{FF2B5EF4-FFF2-40B4-BE49-F238E27FC236}">
                    <a16:creationId xmlns:a16="http://schemas.microsoft.com/office/drawing/2014/main" id="{370C260C-D954-4C1D-BE3E-9227708E72DA}"/>
                  </a:ext>
                </a:extLst>
              </p:cNvPr>
              <p:cNvSpPr/>
              <p:nvPr/>
            </p:nvSpPr>
            <p:spPr>
              <a:xfrm>
                <a:off x="10240102" y="2946025"/>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Circle: Hollow 30">
                <a:extLst>
                  <a:ext uri="{FF2B5EF4-FFF2-40B4-BE49-F238E27FC236}">
                    <a16:creationId xmlns:a16="http://schemas.microsoft.com/office/drawing/2014/main" id="{5F6D3E9E-0155-48E2-A687-CA06C4CFF5F5}"/>
                  </a:ext>
                </a:extLst>
              </p:cNvPr>
              <p:cNvSpPr/>
              <p:nvPr/>
            </p:nvSpPr>
            <p:spPr bwMode="auto">
              <a:xfrm>
                <a:off x="7748331" y="1301782"/>
                <a:ext cx="837824" cy="83782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0889D652-D68F-46CC-9E2E-D746BDCF5BC4}"/>
                  </a:ext>
                </a:extLst>
              </p:cNvPr>
              <p:cNvSpPr txBox="1"/>
              <p:nvPr/>
            </p:nvSpPr>
            <p:spPr>
              <a:xfrm>
                <a:off x="9273772" y="3631837"/>
                <a:ext cx="1415963" cy="532949"/>
              </a:xfrm>
              <a:prstGeom prst="rect">
                <a:avLst/>
              </a:prstGeom>
              <a:solidFill>
                <a:srgbClr val="50E6FF">
                  <a:alpha val="2000"/>
                </a:srgbClr>
              </a:solidFill>
              <a:ln w="12700">
                <a:solidFill>
                  <a:srgbClr val="50E6FF"/>
                </a:solidFill>
              </a:ln>
            </p:spPr>
            <p:txBody>
              <a:bodyPr wrap="square" lIns="0" tIns="0" rIns="0" bIns="0" rtlCol="0" anchor="ctr">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a:t>
                </a:r>
              </a:p>
            </p:txBody>
          </p:sp>
          <p:sp>
            <p:nvSpPr>
              <p:cNvPr id="34" name="Rectangle 33">
                <a:extLst>
                  <a:ext uri="{FF2B5EF4-FFF2-40B4-BE49-F238E27FC236}">
                    <a16:creationId xmlns:a16="http://schemas.microsoft.com/office/drawing/2014/main" id="{4C6887EE-1A3F-4FD7-A6CE-D2AA0628E617}"/>
                  </a:ext>
                </a:extLst>
              </p:cNvPr>
              <p:cNvSpPr/>
              <p:nvPr/>
            </p:nvSpPr>
            <p:spPr bwMode="auto">
              <a:xfrm>
                <a:off x="9253854" y="3606487"/>
                <a:ext cx="1461230" cy="5830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itle 1">
                <a:extLst>
                  <a:ext uri="{FF2B5EF4-FFF2-40B4-BE49-F238E27FC236}">
                    <a16:creationId xmlns:a16="http://schemas.microsoft.com/office/drawing/2014/main" id="{6ADFF2D4-09CC-402F-9E67-A07C04A4B8EC}"/>
                  </a:ext>
                </a:extLst>
              </p:cNvPr>
              <p:cNvSpPr txBox="1">
                <a:spLocks/>
              </p:cNvSpPr>
              <p:nvPr/>
            </p:nvSpPr>
            <p:spPr>
              <a:xfrm>
                <a:off x="9236514" y="343618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37" name="Rectangle: Rounded Corners 96">
                <a:extLst>
                  <a:ext uri="{FF2B5EF4-FFF2-40B4-BE49-F238E27FC236}">
                    <a16:creationId xmlns:a16="http://schemas.microsoft.com/office/drawing/2014/main" id="{DB0C548D-BA9B-4F63-8838-36B2295B71E4}"/>
                  </a:ext>
                </a:extLst>
              </p:cNvPr>
              <p:cNvSpPr/>
              <p:nvPr/>
            </p:nvSpPr>
            <p:spPr bwMode="auto">
              <a:xfrm>
                <a:off x="9330128" y="3633963"/>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8" name="Freeform: Shape 37">
                <a:extLst>
                  <a:ext uri="{FF2B5EF4-FFF2-40B4-BE49-F238E27FC236}">
                    <a16:creationId xmlns:a16="http://schemas.microsoft.com/office/drawing/2014/main" id="{38FBCBC2-1C76-44A4-989A-CEDD0111E6CF}"/>
                  </a:ext>
                </a:extLst>
              </p:cNvPr>
              <p:cNvSpPr/>
              <p:nvPr/>
            </p:nvSpPr>
            <p:spPr>
              <a:xfrm>
                <a:off x="9465169" y="3756521"/>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Title 1">
                <a:extLst>
                  <a:ext uri="{FF2B5EF4-FFF2-40B4-BE49-F238E27FC236}">
                    <a16:creationId xmlns:a16="http://schemas.microsoft.com/office/drawing/2014/main" id="{E03E002D-BB24-4A29-8E8B-57842D93E9F4}"/>
                  </a:ext>
                </a:extLst>
              </p:cNvPr>
              <p:cNvSpPr txBox="1">
                <a:spLocks/>
              </p:cNvSpPr>
              <p:nvPr/>
            </p:nvSpPr>
            <p:spPr>
              <a:xfrm>
                <a:off x="10011447" y="343648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a:t>
                </a:r>
              </a:p>
            </p:txBody>
          </p:sp>
          <p:sp>
            <p:nvSpPr>
              <p:cNvPr id="41" name="Rectangle: Rounded Corners 96">
                <a:extLst>
                  <a:ext uri="{FF2B5EF4-FFF2-40B4-BE49-F238E27FC236}">
                    <a16:creationId xmlns:a16="http://schemas.microsoft.com/office/drawing/2014/main" id="{C7925424-B4D7-4142-80C5-1DF6E5710577}"/>
                  </a:ext>
                </a:extLst>
              </p:cNvPr>
              <p:cNvSpPr/>
              <p:nvPr/>
            </p:nvSpPr>
            <p:spPr bwMode="auto">
              <a:xfrm>
                <a:off x="10105061" y="3634265"/>
                <a:ext cx="530352" cy="53035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2" name="Freeform: Shape 41">
                <a:extLst>
                  <a:ext uri="{FF2B5EF4-FFF2-40B4-BE49-F238E27FC236}">
                    <a16:creationId xmlns:a16="http://schemas.microsoft.com/office/drawing/2014/main" id="{0169946A-08D4-46B7-B17C-2059A5ADC242}"/>
                  </a:ext>
                </a:extLst>
              </p:cNvPr>
              <p:cNvSpPr/>
              <p:nvPr/>
            </p:nvSpPr>
            <p:spPr>
              <a:xfrm>
                <a:off x="10240102" y="3756823"/>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Circle: Hollow 42">
                <a:extLst>
                  <a:ext uri="{FF2B5EF4-FFF2-40B4-BE49-F238E27FC236}">
                    <a16:creationId xmlns:a16="http://schemas.microsoft.com/office/drawing/2014/main" id="{E0C7120D-6F3E-49BE-AF1B-DAFD29746A07}"/>
                  </a:ext>
                </a:extLst>
              </p:cNvPr>
              <p:cNvSpPr/>
              <p:nvPr/>
            </p:nvSpPr>
            <p:spPr bwMode="auto">
              <a:xfrm>
                <a:off x="9563859" y="1301782"/>
                <a:ext cx="837824" cy="837824"/>
              </a:xfrm>
              <a:prstGeom prst="donut">
                <a:avLst>
                  <a:gd name="adj" fmla="val 1480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itle 1">
                <a:extLst>
                  <a:ext uri="{FF2B5EF4-FFF2-40B4-BE49-F238E27FC236}">
                    <a16:creationId xmlns:a16="http://schemas.microsoft.com/office/drawing/2014/main" id="{03211614-048A-4C5D-BB09-7B6FC84C002C}"/>
                  </a:ext>
                </a:extLst>
              </p:cNvPr>
              <p:cNvSpPr txBox="1">
                <a:spLocks/>
              </p:cNvSpPr>
              <p:nvPr/>
            </p:nvSpPr>
            <p:spPr>
              <a:xfrm>
                <a:off x="7595402" y="2298216"/>
                <a:ext cx="1143683"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46" name="Title 1">
                <a:extLst>
                  <a:ext uri="{FF2B5EF4-FFF2-40B4-BE49-F238E27FC236}">
                    <a16:creationId xmlns:a16="http://schemas.microsoft.com/office/drawing/2014/main" id="{E4639671-867D-476C-9FBA-3B3B6EBD0179}"/>
                  </a:ext>
                </a:extLst>
              </p:cNvPr>
              <p:cNvSpPr txBox="1">
                <a:spLocks/>
              </p:cNvSpPr>
              <p:nvPr/>
            </p:nvSpPr>
            <p:spPr>
              <a:xfrm>
                <a:off x="9410930" y="2298216"/>
                <a:ext cx="1143683"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50" name="Arc 49">
                <a:extLst>
                  <a:ext uri="{FF2B5EF4-FFF2-40B4-BE49-F238E27FC236}">
                    <a16:creationId xmlns:a16="http://schemas.microsoft.com/office/drawing/2014/main" id="{CC112E8F-5FAF-4BF3-860E-11082636A804}"/>
                  </a:ext>
                </a:extLst>
              </p:cNvPr>
              <p:cNvSpPr/>
              <p:nvPr/>
            </p:nvSpPr>
            <p:spPr>
              <a:xfrm>
                <a:off x="7799507" y="1352958"/>
                <a:ext cx="735473" cy="735473"/>
              </a:xfrm>
              <a:prstGeom prst="arc">
                <a:avLst>
                  <a:gd name="adj1" fmla="val 19169315"/>
                  <a:gd name="adj2" fmla="val 4485727"/>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1" name="Arc 50">
                <a:extLst>
                  <a:ext uri="{FF2B5EF4-FFF2-40B4-BE49-F238E27FC236}">
                    <a16:creationId xmlns:a16="http://schemas.microsoft.com/office/drawing/2014/main" id="{E23BE49A-540E-4D6D-817B-65DEAC5CB1FD}"/>
                  </a:ext>
                </a:extLst>
              </p:cNvPr>
              <p:cNvSpPr/>
              <p:nvPr/>
            </p:nvSpPr>
            <p:spPr>
              <a:xfrm>
                <a:off x="9615035" y="1352958"/>
                <a:ext cx="735473" cy="735473"/>
              </a:xfrm>
              <a:prstGeom prst="arc">
                <a:avLst>
                  <a:gd name="adj1" fmla="val 19110473"/>
                  <a:gd name="adj2" fmla="val 710418"/>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2" name="Arc 51">
                <a:extLst>
                  <a:ext uri="{FF2B5EF4-FFF2-40B4-BE49-F238E27FC236}">
                    <a16:creationId xmlns:a16="http://schemas.microsoft.com/office/drawing/2014/main" id="{705E17AF-18F3-405B-B284-24F0B61EE2CD}"/>
                  </a:ext>
                </a:extLst>
              </p:cNvPr>
              <p:cNvSpPr/>
              <p:nvPr/>
            </p:nvSpPr>
            <p:spPr>
              <a:xfrm>
                <a:off x="7795662" y="1354437"/>
                <a:ext cx="735473" cy="735473"/>
              </a:xfrm>
              <a:prstGeom prst="arc">
                <a:avLst>
                  <a:gd name="adj1" fmla="val 19332142"/>
                  <a:gd name="adj2" fmla="val 4485727"/>
                </a:avLst>
              </a:prstGeom>
              <a:ln w="57150">
                <a:solidFill>
                  <a:srgbClr val="F2F2F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4" name="Arc 53">
                <a:extLst>
                  <a:ext uri="{FF2B5EF4-FFF2-40B4-BE49-F238E27FC236}">
                    <a16:creationId xmlns:a16="http://schemas.microsoft.com/office/drawing/2014/main" id="{36EE7F46-2CB8-4FD7-89DC-9E407A0B4B89}"/>
                  </a:ext>
                </a:extLst>
              </p:cNvPr>
              <p:cNvSpPr/>
              <p:nvPr/>
            </p:nvSpPr>
            <p:spPr>
              <a:xfrm>
                <a:off x="9615035" y="1352958"/>
                <a:ext cx="735473" cy="735473"/>
              </a:xfrm>
              <a:prstGeom prst="arc">
                <a:avLst>
                  <a:gd name="adj1" fmla="val 677974"/>
                  <a:gd name="adj2" fmla="val 18753820"/>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5" name="Arc 54">
                <a:extLst>
                  <a:ext uri="{FF2B5EF4-FFF2-40B4-BE49-F238E27FC236}">
                    <a16:creationId xmlns:a16="http://schemas.microsoft.com/office/drawing/2014/main" id="{F7F8CA99-FFF6-4449-803F-31D1EC05E105}"/>
                  </a:ext>
                </a:extLst>
              </p:cNvPr>
              <p:cNvSpPr/>
              <p:nvPr/>
            </p:nvSpPr>
            <p:spPr>
              <a:xfrm>
                <a:off x="9615035" y="1352958"/>
                <a:ext cx="735473" cy="735473"/>
              </a:xfrm>
              <a:prstGeom prst="arc">
                <a:avLst>
                  <a:gd name="adj1" fmla="val 14765279"/>
                  <a:gd name="adj2" fmla="val 18832170"/>
                </a:avLst>
              </a:prstGeom>
              <a:ln w="57150">
                <a:solidFill>
                  <a:srgbClr val="F2F2F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4" name="Rectangle 63">
                <a:extLst>
                  <a:ext uri="{FF2B5EF4-FFF2-40B4-BE49-F238E27FC236}">
                    <a16:creationId xmlns:a16="http://schemas.microsoft.com/office/drawing/2014/main" id="{C5406C92-7D78-4681-B224-B65377488E6A}"/>
                  </a:ext>
                </a:extLst>
              </p:cNvPr>
              <p:cNvSpPr/>
              <p:nvPr/>
            </p:nvSpPr>
            <p:spPr bwMode="auto">
              <a:xfrm>
                <a:off x="7250870" y="4526050"/>
                <a:ext cx="3653006" cy="6249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0AC0AA5B-F0C6-429D-8916-9A6827311C0D}"/>
                  </a:ext>
                </a:extLst>
              </p:cNvPr>
              <p:cNvCxnSpPr>
                <a:cxnSpLocks/>
                <a:stCxn id="9" idx="0"/>
                <a:endCxn id="12" idx="2"/>
              </p:cNvCxnSpPr>
              <p:nvPr/>
            </p:nvCxnSpPr>
            <p:spPr>
              <a:xfrm flipV="1">
                <a:off x="9075007" y="5107396"/>
                <a:ext cx="0" cy="19175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CD124CE1-D8A5-4DEB-8E81-58844432BECE}"/>
                  </a:ext>
                </a:extLst>
              </p:cNvPr>
              <p:cNvCxnSpPr>
                <a:cxnSpLocks/>
                <a:stCxn id="12" idx="0"/>
                <a:endCxn id="16" idx="2"/>
              </p:cNvCxnSpPr>
              <p:nvPr/>
            </p:nvCxnSpPr>
            <p:spPr>
              <a:xfrm rot="16200000" flipV="1">
                <a:off x="8508357" y="3988520"/>
                <a:ext cx="225536" cy="907764"/>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E235774-0AF6-4F23-8D62-E900089446B2}"/>
                  </a:ext>
                </a:extLst>
              </p:cNvPr>
              <p:cNvCxnSpPr>
                <a:cxnSpLocks/>
                <a:stCxn id="12" idx="0"/>
                <a:endCxn id="17" idx="2"/>
              </p:cNvCxnSpPr>
              <p:nvPr/>
            </p:nvCxnSpPr>
            <p:spPr>
              <a:xfrm rot="5400000" flipH="1" flipV="1">
                <a:off x="9416121" y="3988520"/>
                <a:ext cx="225536" cy="907764"/>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Rectangle: Rounded Corners 85">
                <a:extLst>
                  <a:ext uri="{FF2B5EF4-FFF2-40B4-BE49-F238E27FC236}">
                    <a16:creationId xmlns:a16="http://schemas.microsoft.com/office/drawing/2014/main" id="{876EA4B6-BE3F-419B-81F6-98600E636BE1}"/>
                  </a:ext>
                </a:extLst>
              </p:cNvPr>
              <p:cNvSpPr/>
              <p:nvPr/>
            </p:nvSpPr>
            <p:spPr bwMode="auto">
              <a:xfrm>
                <a:off x="7316851" y="4555346"/>
                <a:ext cx="3516312" cy="552226"/>
              </a:xfrm>
              <a:prstGeom prst="roundRect">
                <a:avLst>
                  <a:gd name="adj" fmla="val 3125"/>
                </a:avLst>
              </a:prstGeom>
              <a:solidFill>
                <a:srgbClr val="0078D4">
                  <a:alpha val="2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Docker Engine</a:t>
                </a:r>
              </a:p>
            </p:txBody>
          </p:sp>
          <p:sp>
            <p:nvSpPr>
              <p:cNvPr id="62" name="Freeform: Shape 61">
                <a:extLst>
                  <a:ext uri="{FF2B5EF4-FFF2-40B4-BE49-F238E27FC236}">
                    <a16:creationId xmlns:a16="http://schemas.microsoft.com/office/drawing/2014/main" id="{B3A57BEF-40EC-4C28-BD14-B1A430F67DF5}"/>
                  </a:ext>
                </a:extLst>
              </p:cNvPr>
              <p:cNvSpPr/>
              <p:nvPr/>
            </p:nvSpPr>
            <p:spPr>
              <a:xfrm>
                <a:off x="7469017" y="4703537"/>
                <a:ext cx="360820" cy="255845"/>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Tree>
    <p:extLst>
      <p:ext uri="{BB962C8B-B14F-4D97-AF65-F5344CB8AC3E}">
        <p14:creationId xmlns:p14="http://schemas.microsoft.com/office/powerpoint/2010/main" val="1265184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C461F0-6D16-4EAB-BAE0-7EB3568378EF}"/>
              </a:ext>
            </a:extLst>
          </p:cNvPr>
          <p:cNvSpPr txBox="1">
            <a:spLocks noGrp="1"/>
          </p:cNvSpPr>
          <p:nvPr>
            <p:ph type="title" idx="4294967295"/>
          </p:nvPr>
        </p:nvSpPr>
        <p:spPr>
          <a:xfrm>
            <a:off x="465138" y="632779"/>
            <a:ext cx="11533187" cy="41036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3C3C41"/>
                </a:solidFill>
                <a:effectLst/>
                <a:uLnTx/>
                <a:uFillTx/>
                <a:latin typeface="Segoe UI Semibold"/>
                <a:ea typeface="+mn-ea"/>
                <a:cs typeface="Segoe UI" pitchFamily="34" charset="0"/>
              </a:rPr>
              <a:t>The </a:t>
            </a:r>
            <a:r>
              <a:rPr kumimoji="0" lang="en-US" sz="28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benefits</a:t>
            </a:r>
            <a:r>
              <a:rPr kumimoji="0" lang="en-US" sz="2800" b="0" i="0" u="none" strike="noStrike" kern="1200" cap="none" spc="-50" normalizeH="0" baseline="0" noProof="0" dirty="0">
                <a:ln w="3175">
                  <a:noFill/>
                </a:ln>
                <a:solidFill>
                  <a:srgbClr val="3C3C41"/>
                </a:solidFill>
                <a:effectLst/>
                <a:uLnTx/>
                <a:uFillTx/>
                <a:latin typeface="Segoe UI Semibold"/>
                <a:ea typeface="+mn-ea"/>
                <a:cs typeface="Segoe UI" pitchFamily="34" charset="0"/>
              </a:rPr>
              <a:t> of using containers</a:t>
            </a:r>
            <a:endParaRPr kumimoji="0" lang="en-US" sz="2800" b="0" i="0" u="none" strike="noStrike" kern="1200" cap="none" spc="-50" normalizeH="0" baseline="0" noProof="0" dirty="0">
              <a:ln w="3175">
                <a:noFill/>
              </a:ln>
              <a:solidFill>
                <a:srgbClr val="0078D4"/>
              </a:solidFill>
              <a:effectLst/>
              <a:uLnTx/>
              <a:uFillTx/>
              <a:latin typeface="Segoe UI Semibold"/>
              <a:ea typeface="+mn-ea"/>
              <a:cs typeface="Segoe UI" pitchFamily="34" charset="0"/>
            </a:endParaRPr>
          </a:p>
        </p:txBody>
      </p:sp>
      <p:grpSp>
        <p:nvGrpSpPr>
          <p:cNvPr id="38" name="Group 37" descr="Agility + Ship apps faster ">
            <a:extLst>
              <a:ext uri="{FF2B5EF4-FFF2-40B4-BE49-F238E27FC236}">
                <a16:creationId xmlns:a16="http://schemas.microsoft.com/office/drawing/2014/main" id="{C3706161-0D98-4E7C-AF69-07993E3D02FC}"/>
              </a:ext>
            </a:extLst>
          </p:cNvPr>
          <p:cNvGrpSpPr/>
          <p:nvPr/>
        </p:nvGrpSpPr>
        <p:grpSpPr>
          <a:xfrm>
            <a:off x="1892348" y="2070434"/>
            <a:ext cx="2054731" cy="2300316"/>
            <a:chOff x="2382783" y="2833688"/>
            <a:chExt cx="2054731" cy="2300316"/>
          </a:xfrm>
        </p:grpSpPr>
        <p:sp>
          <p:nvSpPr>
            <p:cNvPr id="84" name="TextBox 83">
              <a:extLst>
                <a:ext uri="{FF2B5EF4-FFF2-40B4-BE49-F238E27FC236}">
                  <a16:creationId xmlns:a16="http://schemas.microsoft.com/office/drawing/2014/main" id="{98968DC3-CD42-4098-BEB7-5E7DAA7542E5}"/>
                </a:ext>
              </a:extLst>
            </p:cNvPr>
            <p:cNvSpPr txBox="1"/>
            <p:nvPr/>
          </p:nvSpPr>
          <p:spPr>
            <a:xfrm>
              <a:off x="2382783" y="3576655"/>
              <a:ext cx="2054731" cy="1557349"/>
            </a:xfrm>
            <a:prstGeom prst="rect">
              <a:avLst/>
            </a:prstGeom>
            <a:noFill/>
          </p:spPr>
          <p:txBody>
            <a:bodyPr wrap="square" lIns="146304" tIns="146304" rIns="146304" bIns="146304" rtlCol="0">
              <a:spAutoFit/>
            </a:bodyPr>
            <a:lstStyle/>
            <a:p>
              <a:pPr algn="ctr">
                <a:spcAft>
                  <a:spcPts val="600"/>
                </a:spcAft>
              </a:pPr>
              <a:r>
                <a:rPr lang="en-US" dirty="0">
                  <a:latin typeface="Segoe UI" panose="020B0502040204020203" pitchFamily="34" charset="0"/>
                  <a:cs typeface="Segoe UI" panose="020B0502040204020203" pitchFamily="34" charset="0"/>
                </a:rPr>
                <a:t>Agility</a:t>
              </a:r>
            </a:p>
            <a:p>
              <a:pPr algn="ctr">
                <a:spcAft>
                  <a:spcPts val="600"/>
                </a:spcAft>
              </a:pPr>
              <a:r>
                <a:rPr lang="en-US" dirty="0">
                  <a:latin typeface="Segoe UI" panose="020B0502040204020203" pitchFamily="34" charset="0"/>
                  <a:cs typeface="Segoe UI" panose="020B0502040204020203" pitchFamily="34" charset="0"/>
                </a:rPr>
                <a:t>+</a:t>
              </a:r>
            </a:p>
            <a:p>
              <a:pPr algn="ctr">
                <a:spcAft>
                  <a:spcPts val="600"/>
                </a:spcAft>
              </a:pPr>
              <a:r>
                <a:rPr lang="en-US" dirty="0">
                  <a:latin typeface="Segoe UI" panose="020B0502040204020203" pitchFamily="34" charset="0"/>
                  <a:cs typeface="Segoe UI" panose="020B0502040204020203" pitchFamily="34" charset="0"/>
                </a:rPr>
                <a:t>Ship apps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faster </a:t>
              </a:r>
            </a:p>
          </p:txBody>
        </p:sp>
        <p:grpSp>
          <p:nvGrpSpPr>
            <p:cNvPr id="2" name="Group 1">
              <a:extLst>
                <a:ext uri="{FF2B5EF4-FFF2-40B4-BE49-F238E27FC236}">
                  <a16:creationId xmlns:a16="http://schemas.microsoft.com/office/drawing/2014/main" id="{0A249F85-60FE-4A5A-BCB1-58612ACCDB56}"/>
                </a:ext>
              </a:extLst>
            </p:cNvPr>
            <p:cNvGrpSpPr/>
            <p:nvPr/>
          </p:nvGrpSpPr>
          <p:grpSpPr>
            <a:xfrm>
              <a:off x="3078361" y="2833688"/>
              <a:ext cx="663574" cy="663574"/>
              <a:chOff x="2756779" y="2833688"/>
              <a:chExt cx="663574" cy="663574"/>
            </a:xfrm>
          </p:grpSpPr>
          <p:sp>
            <p:nvSpPr>
              <p:cNvPr id="98" name="Oval 97">
                <a:extLst>
                  <a:ext uri="{FF2B5EF4-FFF2-40B4-BE49-F238E27FC236}">
                    <a16:creationId xmlns:a16="http://schemas.microsoft.com/office/drawing/2014/main" id="{24AAE8A3-D91C-4C64-AA4B-80BD723C1B60}"/>
                  </a:ext>
                </a:extLst>
              </p:cNvPr>
              <p:cNvSpPr/>
              <p:nvPr/>
            </p:nvSpPr>
            <p:spPr bwMode="auto">
              <a:xfrm rot="16200000">
                <a:off x="2756779"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BA009324-3AE8-4A65-9F6F-FE9462286B8C}"/>
                  </a:ext>
                </a:extLst>
              </p:cNvPr>
              <p:cNvGrpSpPr/>
              <p:nvPr/>
            </p:nvGrpSpPr>
            <p:grpSpPr>
              <a:xfrm>
                <a:off x="2893115" y="2979498"/>
                <a:ext cx="390903" cy="371954"/>
                <a:chOff x="1146231" y="2215122"/>
                <a:chExt cx="530543" cy="504825"/>
              </a:xfrm>
            </p:grpSpPr>
            <p:sp>
              <p:nvSpPr>
                <p:cNvPr id="100" name="Freeform: Shape 99">
                  <a:extLst>
                    <a:ext uri="{FF2B5EF4-FFF2-40B4-BE49-F238E27FC236}">
                      <a16:creationId xmlns:a16="http://schemas.microsoft.com/office/drawing/2014/main" id="{89E48C59-5F07-44E1-9963-A2BF7CBEC609}"/>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endParaRPr lang="en-US"/>
                </a:p>
              </p:txBody>
            </p:sp>
            <p:sp>
              <p:nvSpPr>
                <p:cNvPr id="101" name="Freeform: Shape 100">
                  <a:extLst>
                    <a:ext uri="{FF2B5EF4-FFF2-40B4-BE49-F238E27FC236}">
                      <a16:creationId xmlns:a16="http://schemas.microsoft.com/office/drawing/2014/main" id="{DDF3240A-B073-49C7-A3D2-E621021DFE73}"/>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endParaRPr lang="en-US"/>
                </a:p>
              </p:txBody>
            </p:sp>
          </p:grpSp>
        </p:grpSp>
      </p:grpSp>
      <p:grpSp>
        <p:nvGrpSpPr>
          <p:cNvPr id="42" name="Group 41" descr="Portability + Easily move workloads &#10;">
            <a:extLst>
              <a:ext uri="{FF2B5EF4-FFF2-40B4-BE49-F238E27FC236}">
                <a16:creationId xmlns:a16="http://schemas.microsoft.com/office/drawing/2014/main" id="{E08D5C44-8BA2-42C2-AA45-78A05AE7DC46}"/>
              </a:ext>
            </a:extLst>
          </p:cNvPr>
          <p:cNvGrpSpPr/>
          <p:nvPr/>
        </p:nvGrpSpPr>
        <p:grpSpPr>
          <a:xfrm>
            <a:off x="4091364" y="2070434"/>
            <a:ext cx="2054731" cy="2300316"/>
            <a:chOff x="4391112" y="2833688"/>
            <a:chExt cx="2054731" cy="2300316"/>
          </a:xfrm>
        </p:grpSpPr>
        <p:sp>
          <p:nvSpPr>
            <p:cNvPr id="87" name="TextBox 86">
              <a:extLst>
                <a:ext uri="{FF2B5EF4-FFF2-40B4-BE49-F238E27FC236}">
                  <a16:creationId xmlns:a16="http://schemas.microsoft.com/office/drawing/2014/main" id="{F666AC58-F529-4912-88F9-9E5D5F976A11}"/>
                </a:ext>
              </a:extLst>
            </p:cNvPr>
            <p:cNvSpPr txBox="1"/>
            <p:nvPr/>
          </p:nvSpPr>
          <p:spPr>
            <a:xfrm>
              <a:off x="4391112" y="3576655"/>
              <a:ext cx="2054731" cy="1557349"/>
            </a:xfrm>
            <a:prstGeom prst="rect">
              <a:avLst/>
            </a:prstGeom>
            <a:noFill/>
          </p:spPr>
          <p:txBody>
            <a:bodyPr wrap="square" lIns="146304" tIns="146304" rIns="146304" bIns="146304" rtlCol="0">
              <a:spAutoFit/>
            </a:bodyPr>
            <a:lstStyle/>
            <a:p>
              <a:pPr algn="ctr">
                <a:spcAft>
                  <a:spcPts val="600"/>
                </a:spcAft>
              </a:pPr>
              <a:r>
                <a:rPr lang="en-US" dirty="0">
                  <a:latin typeface="Segoe UI" panose="020B0502040204020203" pitchFamily="34" charset="0"/>
                  <a:cs typeface="Segoe UI" panose="020B0502040204020203" pitchFamily="34" charset="0"/>
                </a:rPr>
                <a:t>Portability</a:t>
              </a:r>
            </a:p>
            <a:p>
              <a:pPr algn="ctr">
                <a:spcAft>
                  <a:spcPts val="600"/>
                </a:spcAft>
              </a:pPr>
              <a:r>
                <a:rPr lang="en-US" dirty="0">
                  <a:latin typeface="Segoe UI" panose="020B0502040204020203" pitchFamily="34" charset="0"/>
                  <a:cs typeface="Segoe UI" panose="020B0502040204020203" pitchFamily="34" charset="0"/>
                </a:rPr>
                <a:t>+</a:t>
              </a:r>
            </a:p>
            <a:p>
              <a:pPr algn="ctr">
                <a:spcAft>
                  <a:spcPts val="600"/>
                </a:spcAft>
              </a:pPr>
              <a:r>
                <a:rPr lang="en-US" dirty="0">
                  <a:latin typeface="Segoe UI" panose="020B0502040204020203" pitchFamily="34" charset="0"/>
                  <a:cs typeface="Segoe UI" panose="020B0502040204020203" pitchFamily="34" charset="0"/>
                </a:rPr>
                <a:t>Easily move workloads </a:t>
              </a:r>
            </a:p>
          </p:txBody>
        </p:sp>
        <p:grpSp>
          <p:nvGrpSpPr>
            <p:cNvPr id="3" name="Group 2">
              <a:extLst>
                <a:ext uri="{FF2B5EF4-FFF2-40B4-BE49-F238E27FC236}">
                  <a16:creationId xmlns:a16="http://schemas.microsoft.com/office/drawing/2014/main" id="{CEB2D1CC-5C54-4226-904F-4F405F013F26}"/>
                </a:ext>
              </a:extLst>
            </p:cNvPr>
            <p:cNvGrpSpPr/>
            <p:nvPr/>
          </p:nvGrpSpPr>
          <p:grpSpPr>
            <a:xfrm>
              <a:off x="5086690" y="2833688"/>
              <a:ext cx="663574" cy="663574"/>
              <a:chOff x="4673429" y="2833688"/>
              <a:chExt cx="663574" cy="663574"/>
            </a:xfrm>
          </p:grpSpPr>
          <p:sp>
            <p:nvSpPr>
              <p:cNvPr id="92" name="Oval 91">
                <a:extLst>
                  <a:ext uri="{FF2B5EF4-FFF2-40B4-BE49-F238E27FC236}">
                    <a16:creationId xmlns:a16="http://schemas.microsoft.com/office/drawing/2014/main" id="{E12F1C75-4DAF-4E97-9608-72A8980518A9}"/>
                  </a:ext>
                </a:extLst>
              </p:cNvPr>
              <p:cNvSpPr/>
              <p:nvPr/>
            </p:nvSpPr>
            <p:spPr bwMode="auto">
              <a:xfrm rot="16200000">
                <a:off x="4673429"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3" name="Group 92">
                <a:extLst>
                  <a:ext uri="{FF2B5EF4-FFF2-40B4-BE49-F238E27FC236}">
                    <a16:creationId xmlns:a16="http://schemas.microsoft.com/office/drawing/2014/main" id="{02B8762D-A570-489B-83B8-5B449DA09202}"/>
                  </a:ext>
                </a:extLst>
              </p:cNvPr>
              <p:cNvGrpSpPr/>
              <p:nvPr/>
            </p:nvGrpSpPr>
            <p:grpSpPr>
              <a:xfrm>
                <a:off x="4818377" y="2970812"/>
                <a:ext cx="384175" cy="384175"/>
                <a:chOff x="3222625" y="3417888"/>
                <a:chExt cx="384175" cy="384175"/>
              </a:xfrm>
            </p:grpSpPr>
            <p:sp>
              <p:nvSpPr>
                <p:cNvPr id="94" name="Freeform 40">
                  <a:extLst>
                    <a:ext uri="{FF2B5EF4-FFF2-40B4-BE49-F238E27FC236}">
                      <a16:creationId xmlns:a16="http://schemas.microsoft.com/office/drawing/2014/main" id="{E3AF74AF-BED9-453A-9F5F-8C03CE8E5D40}"/>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Oval 41">
                  <a:extLst>
                    <a:ext uri="{FF2B5EF4-FFF2-40B4-BE49-F238E27FC236}">
                      <a16:creationId xmlns:a16="http://schemas.microsoft.com/office/drawing/2014/main" id="{538B4342-44D7-43FE-A74E-6902C78FDC44}"/>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44" name="Group 43" descr="Density + Achieve resource efficiency&#10;">
            <a:extLst>
              <a:ext uri="{FF2B5EF4-FFF2-40B4-BE49-F238E27FC236}">
                <a16:creationId xmlns:a16="http://schemas.microsoft.com/office/drawing/2014/main" id="{E8C2413B-91F2-4F9B-A9AF-0EA50F4516F6}"/>
              </a:ext>
            </a:extLst>
          </p:cNvPr>
          <p:cNvGrpSpPr/>
          <p:nvPr/>
        </p:nvGrpSpPr>
        <p:grpSpPr>
          <a:xfrm>
            <a:off x="6290380" y="2070434"/>
            <a:ext cx="2054731" cy="2300316"/>
            <a:chOff x="6399441" y="2833688"/>
            <a:chExt cx="2054731" cy="2300316"/>
          </a:xfrm>
        </p:grpSpPr>
        <p:sp>
          <p:nvSpPr>
            <p:cNvPr id="90" name="TextBox 89">
              <a:extLst>
                <a:ext uri="{FF2B5EF4-FFF2-40B4-BE49-F238E27FC236}">
                  <a16:creationId xmlns:a16="http://schemas.microsoft.com/office/drawing/2014/main" id="{29D4FF9D-599F-4D5B-91B2-7F9A64CD4C73}"/>
                </a:ext>
              </a:extLst>
            </p:cNvPr>
            <p:cNvSpPr txBox="1"/>
            <p:nvPr/>
          </p:nvSpPr>
          <p:spPr>
            <a:xfrm>
              <a:off x="6399441" y="3576655"/>
              <a:ext cx="2054731" cy="1557349"/>
            </a:xfrm>
            <a:prstGeom prst="rect">
              <a:avLst/>
            </a:prstGeom>
            <a:noFill/>
          </p:spPr>
          <p:txBody>
            <a:bodyPr wrap="square" lIns="146304" tIns="146304" rIns="146304" bIns="146304" rtlCol="0">
              <a:spAutoFit/>
            </a:bodyPr>
            <a:lstStyle/>
            <a:p>
              <a:pPr algn="ctr">
                <a:spcAft>
                  <a:spcPts val="600"/>
                </a:spcAft>
              </a:pPr>
              <a:r>
                <a:rPr lang="en-US" dirty="0">
                  <a:latin typeface="Segoe UI" panose="020B0502040204020203" pitchFamily="34" charset="0"/>
                  <a:cs typeface="Segoe UI" panose="020B0502040204020203" pitchFamily="34" charset="0"/>
                </a:rPr>
                <a:t>Density</a:t>
              </a:r>
            </a:p>
            <a:p>
              <a:pPr algn="ctr">
                <a:spcAft>
                  <a:spcPts val="600"/>
                </a:spcAft>
              </a:pPr>
              <a:r>
                <a:rPr lang="en-US" dirty="0">
                  <a:latin typeface="Segoe UI" panose="020B0502040204020203" pitchFamily="34" charset="0"/>
                  <a:cs typeface="Segoe UI" panose="020B0502040204020203" pitchFamily="34" charset="0"/>
                </a:rPr>
                <a:t>+</a:t>
              </a:r>
            </a:p>
            <a:p>
              <a:pPr algn="ctr">
                <a:spcAft>
                  <a:spcPts val="600"/>
                </a:spcAft>
              </a:pPr>
              <a:r>
                <a:rPr lang="en-US" dirty="0">
                  <a:latin typeface="Segoe UI" panose="020B0502040204020203" pitchFamily="34" charset="0"/>
                  <a:cs typeface="Segoe UI" panose="020B0502040204020203" pitchFamily="34" charset="0"/>
                </a:rPr>
                <a:t>Achieve resource efficiency</a:t>
              </a:r>
            </a:p>
          </p:txBody>
        </p:sp>
        <p:grpSp>
          <p:nvGrpSpPr>
            <p:cNvPr id="5" name="Group 4">
              <a:extLst>
                <a:ext uri="{FF2B5EF4-FFF2-40B4-BE49-F238E27FC236}">
                  <a16:creationId xmlns:a16="http://schemas.microsoft.com/office/drawing/2014/main" id="{4BB02012-CA9F-4A4A-8F17-8F60D5B41420}"/>
                </a:ext>
              </a:extLst>
            </p:cNvPr>
            <p:cNvGrpSpPr/>
            <p:nvPr/>
          </p:nvGrpSpPr>
          <p:grpSpPr>
            <a:xfrm>
              <a:off x="7095019" y="2833688"/>
              <a:ext cx="663574" cy="663574"/>
              <a:chOff x="6702761" y="2833688"/>
              <a:chExt cx="663574" cy="663574"/>
            </a:xfrm>
          </p:grpSpPr>
          <p:sp>
            <p:nvSpPr>
              <p:cNvPr id="103" name="Oval 102">
                <a:extLst>
                  <a:ext uri="{FF2B5EF4-FFF2-40B4-BE49-F238E27FC236}">
                    <a16:creationId xmlns:a16="http://schemas.microsoft.com/office/drawing/2014/main" id="{D901E37A-3311-4DC5-B0DF-3189ED833B58}"/>
                  </a:ext>
                </a:extLst>
              </p:cNvPr>
              <p:cNvSpPr/>
              <p:nvPr/>
            </p:nvSpPr>
            <p:spPr bwMode="auto">
              <a:xfrm rot="16200000">
                <a:off x="6702761"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4" name="Group 103">
                <a:extLst>
                  <a:ext uri="{FF2B5EF4-FFF2-40B4-BE49-F238E27FC236}">
                    <a16:creationId xmlns:a16="http://schemas.microsoft.com/office/drawing/2014/main" id="{63712684-B3B3-4AE1-BDCB-6A8E363979AB}"/>
                  </a:ext>
                </a:extLst>
              </p:cNvPr>
              <p:cNvGrpSpPr/>
              <p:nvPr/>
            </p:nvGrpSpPr>
            <p:grpSpPr>
              <a:xfrm>
                <a:off x="6848890" y="2981267"/>
                <a:ext cx="371316" cy="368417"/>
                <a:chOff x="882651" y="963613"/>
                <a:chExt cx="812800" cy="806450"/>
              </a:xfrm>
            </p:grpSpPr>
            <p:sp>
              <p:nvSpPr>
                <p:cNvPr id="105" name="Freeform 14">
                  <a:extLst>
                    <a:ext uri="{FF2B5EF4-FFF2-40B4-BE49-F238E27FC236}">
                      <a16:creationId xmlns:a16="http://schemas.microsoft.com/office/drawing/2014/main" id="{3163F185-8940-4F35-9E7A-2EABF940B419}"/>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5">
                  <a:extLst>
                    <a:ext uri="{FF2B5EF4-FFF2-40B4-BE49-F238E27FC236}">
                      <a16:creationId xmlns:a16="http://schemas.microsoft.com/office/drawing/2014/main" id="{265D7130-11B3-4799-ACE6-9610918C7BD4}"/>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46" name="Group 45" descr="Rapid scale + Scale easily to meet demand &#10;">
            <a:extLst>
              <a:ext uri="{FF2B5EF4-FFF2-40B4-BE49-F238E27FC236}">
                <a16:creationId xmlns:a16="http://schemas.microsoft.com/office/drawing/2014/main" id="{F7197D9A-3895-4050-B7B4-B7FB07B35C3A}"/>
              </a:ext>
            </a:extLst>
          </p:cNvPr>
          <p:cNvGrpSpPr/>
          <p:nvPr/>
        </p:nvGrpSpPr>
        <p:grpSpPr>
          <a:xfrm>
            <a:off x="8489395" y="2070443"/>
            <a:ext cx="2054731" cy="2300307"/>
            <a:chOff x="8407769" y="2833697"/>
            <a:chExt cx="2054731" cy="2300307"/>
          </a:xfrm>
        </p:grpSpPr>
        <p:sp>
          <p:nvSpPr>
            <p:cNvPr id="89" name="TextBox 88">
              <a:extLst>
                <a:ext uri="{FF2B5EF4-FFF2-40B4-BE49-F238E27FC236}">
                  <a16:creationId xmlns:a16="http://schemas.microsoft.com/office/drawing/2014/main" id="{54DCDC46-CE00-48C6-A1BA-D811C933BA3B}"/>
                </a:ext>
              </a:extLst>
            </p:cNvPr>
            <p:cNvSpPr txBox="1"/>
            <p:nvPr/>
          </p:nvSpPr>
          <p:spPr>
            <a:xfrm>
              <a:off x="8407769" y="3576655"/>
              <a:ext cx="2054731" cy="1557349"/>
            </a:xfrm>
            <a:prstGeom prst="rect">
              <a:avLst/>
            </a:prstGeom>
            <a:noFill/>
          </p:spPr>
          <p:txBody>
            <a:bodyPr wrap="square" lIns="146304" tIns="146304" rIns="146304" bIns="146304" rtlCol="0">
              <a:spAutoFit/>
            </a:bodyPr>
            <a:lstStyle/>
            <a:p>
              <a:pPr algn="ctr">
                <a:spcAft>
                  <a:spcPts val="600"/>
                </a:spcAft>
              </a:pPr>
              <a:r>
                <a:rPr lang="en-US" dirty="0">
                  <a:latin typeface="Segoe UI" panose="020B0502040204020203" pitchFamily="34" charset="0"/>
                  <a:cs typeface="Segoe UI" panose="020B0502040204020203" pitchFamily="34" charset="0"/>
                </a:rPr>
                <a:t>Rapid scale</a:t>
              </a:r>
            </a:p>
            <a:p>
              <a:pPr algn="ctr">
                <a:spcAft>
                  <a:spcPts val="600"/>
                </a:spcAft>
              </a:pPr>
              <a:r>
                <a:rPr lang="en-US" dirty="0">
                  <a:latin typeface="Segoe UI" panose="020B0502040204020203" pitchFamily="34" charset="0"/>
                  <a:cs typeface="Segoe UI" panose="020B0502040204020203" pitchFamily="34" charset="0"/>
                </a:rPr>
                <a:t>+</a:t>
              </a:r>
            </a:p>
            <a:p>
              <a:pPr algn="ctr">
                <a:spcAft>
                  <a:spcPts val="600"/>
                </a:spcAft>
              </a:pPr>
              <a:r>
                <a:rPr lang="en-US" dirty="0">
                  <a:latin typeface="Segoe UI" panose="020B0502040204020203" pitchFamily="34" charset="0"/>
                  <a:cs typeface="Segoe UI" panose="020B0502040204020203" pitchFamily="34" charset="0"/>
                </a:rPr>
                <a:t>Scale easily to meet demand </a:t>
              </a:r>
            </a:p>
          </p:txBody>
        </p:sp>
        <p:grpSp>
          <p:nvGrpSpPr>
            <p:cNvPr id="18" name="Group 17">
              <a:extLst>
                <a:ext uri="{FF2B5EF4-FFF2-40B4-BE49-F238E27FC236}">
                  <a16:creationId xmlns:a16="http://schemas.microsoft.com/office/drawing/2014/main" id="{AB1CE71C-3953-4315-8F08-06E3A6314D1C}"/>
                </a:ext>
              </a:extLst>
            </p:cNvPr>
            <p:cNvGrpSpPr/>
            <p:nvPr/>
          </p:nvGrpSpPr>
          <p:grpSpPr>
            <a:xfrm>
              <a:off x="9103347" y="2833697"/>
              <a:ext cx="663574" cy="663565"/>
              <a:chOff x="8619412" y="2833688"/>
              <a:chExt cx="663574" cy="663565"/>
            </a:xfrm>
          </p:grpSpPr>
          <p:sp>
            <p:nvSpPr>
              <p:cNvPr id="108" name="Oval 107">
                <a:extLst>
                  <a:ext uri="{FF2B5EF4-FFF2-40B4-BE49-F238E27FC236}">
                    <a16:creationId xmlns:a16="http://schemas.microsoft.com/office/drawing/2014/main" id="{2D43E027-6853-4473-B6EC-49B7FA7BB882}"/>
                  </a:ext>
                </a:extLst>
              </p:cNvPr>
              <p:cNvSpPr/>
              <p:nvPr/>
            </p:nvSpPr>
            <p:spPr bwMode="auto">
              <a:xfrm rot="16200000">
                <a:off x="8619416" y="2833684"/>
                <a:ext cx="663565"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9" name="Group 108">
                <a:extLst>
                  <a:ext uri="{FF2B5EF4-FFF2-40B4-BE49-F238E27FC236}">
                    <a16:creationId xmlns:a16="http://schemas.microsoft.com/office/drawing/2014/main" id="{2A7000B4-9FA0-4585-8A5D-C898AD33DF09}"/>
                  </a:ext>
                </a:extLst>
              </p:cNvPr>
              <p:cNvGrpSpPr/>
              <p:nvPr/>
            </p:nvGrpSpPr>
            <p:grpSpPr>
              <a:xfrm>
                <a:off x="8783877" y="2998499"/>
                <a:ext cx="334615" cy="333941"/>
                <a:chOff x="10067926" y="2455863"/>
                <a:chExt cx="795338" cy="793750"/>
              </a:xfrm>
            </p:grpSpPr>
            <p:sp>
              <p:nvSpPr>
                <p:cNvPr id="110" name="Line 19">
                  <a:extLst>
                    <a:ext uri="{FF2B5EF4-FFF2-40B4-BE49-F238E27FC236}">
                      <a16:creationId xmlns:a16="http://schemas.microsoft.com/office/drawing/2014/main" id="{4253D6D6-0172-4BB6-AC96-A0DA5222509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20">
                  <a:extLst>
                    <a:ext uri="{FF2B5EF4-FFF2-40B4-BE49-F238E27FC236}">
                      <a16:creationId xmlns:a16="http://schemas.microsoft.com/office/drawing/2014/main" id="{DBEF28FC-0B66-4B61-AED7-3C6B9E19BA34}"/>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21">
                  <a:extLst>
                    <a:ext uri="{FF2B5EF4-FFF2-40B4-BE49-F238E27FC236}">
                      <a16:creationId xmlns:a16="http://schemas.microsoft.com/office/drawing/2014/main" id="{13300F5B-C0FA-4095-8CB3-EAF159A2FB8D}"/>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115798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2EC461F0-6D16-4EAB-BAE0-7EB3568378EF}"/>
              </a:ext>
            </a:extLst>
          </p:cNvPr>
          <p:cNvSpPr txBox="1">
            <a:spLocks noGrp="1"/>
          </p:cNvSpPr>
          <p:nvPr>
            <p:ph type="title" idx="4294967295"/>
          </p:nvPr>
        </p:nvSpPr>
        <p:spPr>
          <a:xfrm>
            <a:off x="465138" y="632779"/>
            <a:ext cx="11533187" cy="41036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ts val="32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3C3C41"/>
                </a:solidFill>
                <a:effectLst/>
                <a:uLnTx/>
                <a:uFillTx/>
                <a:latin typeface="Segoe UI Semibold"/>
                <a:ea typeface="+mn-ea"/>
                <a:cs typeface="Segoe UI" pitchFamily="34" charset="0"/>
              </a:rPr>
              <a:t>The elements of </a:t>
            </a:r>
            <a:r>
              <a:rPr kumimoji="0" lang="en-US" sz="28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orchestration</a:t>
            </a:r>
          </a:p>
        </p:txBody>
      </p:sp>
      <p:grpSp>
        <p:nvGrpSpPr>
          <p:cNvPr id="4" name="Group 3" descr="Scheduling, Affinity/anti-affinity, health monitoring, failover, scaling, networking, service discovery, and coordinated app upgrades">
            <a:extLst>
              <a:ext uri="{FF2B5EF4-FFF2-40B4-BE49-F238E27FC236}">
                <a16:creationId xmlns:a16="http://schemas.microsoft.com/office/drawing/2014/main" id="{3FCB12E7-E7C3-4911-8BED-8F7B551D7774}"/>
              </a:ext>
            </a:extLst>
          </p:cNvPr>
          <p:cNvGrpSpPr/>
          <p:nvPr/>
        </p:nvGrpSpPr>
        <p:grpSpPr>
          <a:xfrm>
            <a:off x="1264470" y="2070434"/>
            <a:ext cx="9907534" cy="3716259"/>
            <a:chOff x="1312487" y="2070434"/>
            <a:chExt cx="9907534" cy="3716259"/>
          </a:xfrm>
        </p:grpSpPr>
        <p:grpSp>
          <p:nvGrpSpPr>
            <p:cNvPr id="33" name="Group 32">
              <a:extLst>
                <a:ext uri="{FF2B5EF4-FFF2-40B4-BE49-F238E27FC236}">
                  <a16:creationId xmlns:a16="http://schemas.microsoft.com/office/drawing/2014/main" id="{21A22C41-1FDE-4FC1-81D6-6BAB3CA23728}"/>
                </a:ext>
              </a:extLst>
            </p:cNvPr>
            <p:cNvGrpSpPr/>
            <p:nvPr/>
          </p:nvGrpSpPr>
          <p:grpSpPr>
            <a:xfrm>
              <a:off x="1312487" y="2851164"/>
              <a:ext cx="9811501" cy="849463"/>
              <a:chOff x="1312487" y="3114934"/>
              <a:chExt cx="9811501" cy="849463"/>
            </a:xfrm>
          </p:grpSpPr>
          <p:sp>
            <p:nvSpPr>
              <p:cNvPr id="34" name="TextBox 33">
                <a:extLst>
                  <a:ext uri="{FF2B5EF4-FFF2-40B4-BE49-F238E27FC236}">
                    <a16:creationId xmlns:a16="http://schemas.microsoft.com/office/drawing/2014/main" id="{F19A39F6-AD7F-4BAD-BA68-3D23AB5B491C}"/>
                  </a:ext>
                </a:extLst>
              </p:cNvPr>
              <p:cNvSpPr txBox="1"/>
              <p:nvPr/>
            </p:nvSpPr>
            <p:spPr>
              <a:xfrm>
                <a:off x="1312487" y="3114934"/>
                <a:ext cx="1655536"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Scheduling</a:t>
                </a:r>
              </a:p>
            </p:txBody>
          </p:sp>
          <p:sp>
            <p:nvSpPr>
              <p:cNvPr id="35" name="TextBox 34">
                <a:extLst>
                  <a:ext uri="{FF2B5EF4-FFF2-40B4-BE49-F238E27FC236}">
                    <a16:creationId xmlns:a16="http://schemas.microsoft.com/office/drawing/2014/main" id="{75D305BE-15DA-4C7B-940B-671AE052F10D}"/>
                  </a:ext>
                </a:extLst>
              </p:cNvPr>
              <p:cNvSpPr txBox="1"/>
              <p:nvPr/>
            </p:nvSpPr>
            <p:spPr>
              <a:xfrm>
                <a:off x="3831369" y="3114934"/>
                <a:ext cx="2055082"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Affinity/anti-affinity</a:t>
                </a:r>
              </a:p>
            </p:txBody>
          </p:sp>
          <p:sp>
            <p:nvSpPr>
              <p:cNvPr id="36" name="TextBox 35">
                <a:extLst>
                  <a:ext uri="{FF2B5EF4-FFF2-40B4-BE49-F238E27FC236}">
                    <a16:creationId xmlns:a16="http://schemas.microsoft.com/office/drawing/2014/main" id="{FC5AFB3E-8B87-421E-8347-49399F4A6EED}"/>
                  </a:ext>
                </a:extLst>
              </p:cNvPr>
              <p:cNvSpPr txBox="1"/>
              <p:nvPr/>
            </p:nvSpPr>
            <p:spPr>
              <a:xfrm>
                <a:off x="6749797" y="3114934"/>
                <a:ext cx="1655536"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37" name="TextBox 36">
                <a:extLst>
                  <a:ext uri="{FF2B5EF4-FFF2-40B4-BE49-F238E27FC236}">
                    <a16:creationId xmlns:a16="http://schemas.microsoft.com/office/drawing/2014/main" id="{B4F7E582-2B4C-4DC2-9EF4-F1A976912B7B}"/>
                  </a:ext>
                </a:extLst>
              </p:cNvPr>
              <p:cNvSpPr txBox="1"/>
              <p:nvPr/>
            </p:nvSpPr>
            <p:spPr>
              <a:xfrm>
                <a:off x="9468452" y="3114934"/>
                <a:ext cx="1655536"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39" name="Group 38">
              <a:extLst>
                <a:ext uri="{FF2B5EF4-FFF2-40B4-BE49-F238E27FC236}">
                  <a16:creationId xmlns:a16="http://schemas.microsoft.com/office/drawing/2014/main" id="{9C97E88F-86B8-48E5-89F8-7B89D6337A9E}"/>
                </a:ext>
              </a:extLst>
            </p:cNvPr>
            <p:cNvGrpSpPr/>
            <p:nvPr/>
          </p:nvGrpSpPr>
          <p:grpSpPr>
            <a:xfrm>
              <a:off x="2588358" y="2402221"/>
              <a:ext cx="7259760" cy="0"/>
              <a:chOff x="2588358" y="2665991"/>
              <a:chExt cx="7259760" cy="0"/>
            </a:xfrm>
          </p:grpSpPr>
          <p:cxnSp>
            <p:nvCxnSpPr>
              <p:cNvPr id="40" name="Straight Connector 39">
                <a:extLst>
                  <a:ext uri="{FF2B5EF4-FFF2-40B4-BE49-F238E27FC236}">
                    <a16:creationId xmlns:a16="http://schemas.microsoft.com/office/drawing/2014/main" id="{D523C942-0E66-409D-8260-EF20D10371F3}"/>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A91DA9E-8F38-487E-8010-9AFBBF4C81E9}"/>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0CB4882-D071-4438-BFE3-9A53C6BC6ECF}"/>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BD6F74C8-1BAB-44E3-89ED-9F76896009B8}"/>
                </a:ext>
              </a:extLst>
            </p:cNvPr>
            <p:cNvGrpSpPr/>
            <p:nvPr/>
          </p:nvGrpSpPr>
          <p:grpSpPr>
            <a:xfrm>
              <a:off x="1312487" y="4937230"/>
              <a:ext cx="9907534" cy="849463"/>
              <a:chOff x="1312487" y="5201000"/>
              <a:chExt cx="9907534" cy="849463"/>
            </a:xfrm>
          </p:grpSpPr>
          <p:sp>
            <p:nvSpPr>
              <p:cNvPr id="48" name="TextBox 47">
                <a:extLst>
                  <a:ext uri="{FF2B5EF4-FFF2-40B4-BE49-F238E27FC236}">
                    <a16:creationId xmlns:a16="http://schemas.microsoft.com/office/drawing/2014/main" id="{FD4314A5-FB2B-47F4-B824-1B233BF99E33}"/>
                  </a:ext>
                </a:extLst>
              </p:cNvPr>
              <p:cNvSpPr txBox="1"/>
              <p:nvPr/>
            </p:nvSpPr>
            <p:spPr>
              <a:xfrm>
                <a:off x="1312487" y="5201000"/>
                <a:ext cx="1655536"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Scaling</a:t>
                </a:r>
              </a:p>
            </p:txBody>
          </p:sp>
          <p:sp>
            <p:nvSpPr>
              <p:cNvPr id="49" name="TextBox 48">
                <a:extLst>
                  <a:ext uri="{FF2B5EF4-FFF2-40B4-BE49-F238E27FC236}">
                    <a16:creationId xmlns:a16="http://schemas.microsoft.com/office/drawing/2014/main" id="{BB281C1C-234A-41B1-9B64-FB30C3C2A20E}"/>
                  </a:ext>
                </a:extLst>
              </p:cNvPr>
              <p:cNvSpPr txBox="1"/>
              <p:nvPr/>
            </p:nvSpPr>
            <p:spPr>
              <a:xfrm>
                <a:off x="3831369" y="5201000"/>
                <a:ext cx="2055082"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Networking</a:t>
                </a:r>
              </a:p>
            </p:txBody>
          </p:sp>
          <p:sp>
            <p:nvSpPr>
              <p:cNvPr id="50" name="TextBox 49">
                <a:extLst>
                  <a:ext uri="{FF2B5EF4-FFF2-40B4-BE49-F238E27FC236}">
                    <a16:creationId xmlns:a16="http://schemas.microsoft.com/office/drawing/2014/main" id="{AD861E37-95B2-4639-8C9E-ECA6683AC3F8}"/>
                  </a:ext>
                </a:extLst>
              </p:cNvPr>
              <p:cNvSpPr txBox="1"/>
              <p:nvPr/>
            </p:nvSpPr>
            <p:spPr>
              <a:xfrm>
                <a:off x="6749797" y="5201000"/>
                <a:ext cx="1655536"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51" name="TextBox 50">
                <a:extLst>
                  <a:ext uri="{FF2B5EF4-FFF2-40B4-BE49-F238E27FC236}">
                    <a16:creationId xmlns:a16="http://schemas.microsoft.com/office/drawing/2014/main" id="{07B3DE91-55C6-44A6-A79B-9C6F1238AB30}"/>
                  </a:ext>
                </a:extLst>
              </p:cNvPr>
              <p:cNvSpPr txBox="1"/>
              <p:nvPr/>
            </p:nvSpPr>
            <p:spPr>
              <a:xfrm>
                <a:off x="9372419" y="5201000"/>
                <a:ext cx="1847602"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52" name="Group 51">
              <a:extLst>
                <a:ext uri="{FF2B5EF4-FFF2-40B4-BE49-F238E27FC236}">
                  <a16:creationId xmlns:a16="http://schemas.microsoft.com/office/drawing/2014/main" id="{1E82005C-EE6C-4A83-BD1D-DF421FB9A676}"/>
                </a:ext>
              </a:extLst>
            </p:cNvPr>
            <p:cNvGrpSpPr/>
            <p:nvPr/>
          </p:nvGrpSpPr>
          <p:grpSpPr>
            <a:xfrm>
              <a:off x="2588358" y="4488287"/>
              <a:ext cx="7259760" cy="0"/>
              <a:chOff x="2588358" y="4752057"/>
              <a:chExt cx="7259760" cy="0"/>
            </a:xfrm>
          </p:grpSpPr>
          <p:cxnSp>
            <p:nvCxnSpPr>
              <p:cNvPr id="53" name="Straight Connector 52">
                <a:extLst>
                  <a:ext uri="{FF2B5EF4-FFF2-40B4-BE49-F238E27FC236}">
                    <a16:creationId xmlns:a16="http://schemas.microsoft.com/office/drawing/2014/main" id="{82AB9DCC-C3A3-450C-872B-94D118B7E91B}"/>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F5D3A0B-1FD0-48BA-B50B-8029B48B4E4B}"/>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1A655F7-53F1-47CC-B16D-FFA7AE799AB4}"/>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32917A3B-25A4-41EF-B568-6AB0EFFEA041}"/>
                </a:ext>
              </a:extLst>
            </p:cNvPr>
            <p:cNvGrpSpPr/>
            <p:nvPr/>
          </p:nvGrpSpPr>
          <p:grpSpPr>
            <a:xfrm>
              <a:off x="1808468" y="2070434"/>
              <a:ext cx="663574" cy="663574"/>
              <a:chOff x="1808468" y="2334204"/>
              <a:chExt cx="663574" cy="663574"/>
            </a:xfrm>
          </p:grpSpPr>
          <p:sp>
            <p:nvSpPr>
              <p:cNvPr id="57" name="Oval 56">
                <a:extLst>
                  <a:ext uri="{FF2B5EF4-FFF2-40B4-BE49-F238E27FC236}">
                    <a16:creationId xmlns:a16="http://schemas.microsoft.com/office/drawing/2014/main" id="{8D783F4A-87DF-44DD-8F76-6E7452C9312A}"/>
                  </a:ext>
                </a:extLst>
              </p:cNvPr>
              <p:cNvSpPr/>
              <p:nvPr/>
            </p:nvSpPr>
            <p:spPr bwMode="auto">
              <a:xfrm rot="16200000">
                <a:off x="1808468" y="2334204"/>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58" name="Group 57">
                <a:extLst>
                  <a:ext uri="{FF2B5EF4-FFF2-40B4-BE49-F238E27FC236}">
                    <a16:creationId xmlns:a16="http://schemas.microsoft.com/office/drawing/2014/main" id="{EA4813C2-8E1B-42BF-B47F-687E2427187F}"/>
                  </a:ext>
                </a:extLst>
              </p:cNvPr>
              <p:cNvGrpSpPr/>
              <p:nvPr/>
            </p:nvGrpSpPr>
            <p:grpSpPr>
              <a:xfrm>
                <a:off x="1986878" y="2512613"/>
                <a:ext cx="306755" cy="306755"/>
                <a:chOff x="687388" y="1670050"/>
                <a:chExt cx="438150" cy="438150"/>
              </a:xfrm>
            </p:grpSpPr>
            <p:sp>
              <p:nvSpPr>
                <p:cNvPr id="59" name="Rectangle 5">
                  <a:extLst>
                    <a:ext uri="{FF2B5EF4-FFF2-40B4-BE49-F238E27FC236}">
                      <a16:creationId xmlns:a16="http://schemas.microsoft.com/office/drawing/2014/main" id="{914F4C18-FDD4-4F8E-98EF-16027FC9AECA}"/>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Line 6">
                  <a:extLst>
                    <a:ext uri="{FF2B5EF4-FFF2-40B4-BE49-F238E27FC236}">
                      <a16:creationId xmlns:a16="http://schemas.microsoft.com/office/drawing/2014/main" id="{FEF5336E-C8D0-4DDB-8714-2393A04AD179}"/>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Line 7">
                  <a:extLst>
                    <a:ext uri="{FF2B5EF4-FFF2-40B4-BE49-F238E27FC236}">
                      <a16:creationId xmlns:a16="http://schemas.microsoft.com/office/drawing/2014/main" id="{3602899C-D760-4323-8BF8-9455E71FD438}"/>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Line 8">
                  <a:extLst>
                    <a:ext uri="{FF2B5EF4-FFF2-40B4-BE49-F238E27FC236}">
                      <a16:creationId xmlns:a16="http://schemas.microsoft.com/office/drawing/2014/main" id="{66EB77D8-E349-4C36-9D04-A94CD44FF9F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4A9586F2-21F6-43A8-BC98-B6568B92E1E7}"/>
                </a:ext>
              </a:extLst>
            </p:cNvPr>
            <p:cNvGrpSpPr/>
            <p:nvPr/>
          </p:nvGrpSpPr>
          <p:grpSpPr>
            <a:xfrm>
              <a:off x="7245779" y="2070434"/>
              <a:ext cx="663574" cy="663574"/>
              <a:chOff x="7245779" y="2334204"/>
              <a:chExt cx="663574" cy="663574"/>
            </a:xfrm>
          </p:grpSpPr>
          <p:sp>
            <p:nvSpPr>
              <p:cNvPr id="64" name="Oval 63">
                <a:extLst>
                  <a:ext uri="{FF2B5EF4-FFF2-40B4-BE49-F238E27FC236}">
                    <a16:creationId xmlns:a16="http://schemas.microsoft.com/office/drawing/2014/main" id="{9B0617F7-5679-4792-9DDD-D0CA4A504C07}"/>
                  </a:ext>
                </a:extLst>
              </p:cNvPr>
              <p:cNvSpPr/>
              <p:nvPr/>
            </p:nvSpPr>
            <p:spPr bwMode="auto">
              <a:xfrm rot="16200000">
                <a:off x="7245779" y="2334204"/>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65" name="Group 64">
                <a:extLst>
                  <a:ext uri="{FF2B5EF4-FFF2-40B4-BE49-F238E27FC236}">
                    <a16:creationId xmlns:a16="http://schemas.microsoft.com/office/drawing/2014/main" id="{1C2CBE8D-E08A-45F5-BE4C-58F8FEE8A43C}"/>
                  </a:ext>
                </a:extLst>
              </p:cNvPr>
              <p:cNvGrpSpPr/>
              <p:nvPr/>
            </p:nvGrpSpPr>
            <p:grpSpPr>
              <a:xfrm>
                <a:off x="7402560" y="2527553"/>
                <a:ext cx="350012" cy="276875"/>
                <a:chOff x="629049" y="3399674"/>
                <a:chExt cx="505618" cy="399966"/>
              </a:xfrm>
            </p:grpSpPr>
            <p:sp>
              <p:nvSpPr>
                <p:cNvPr id="66" name="Freeform 12">
                  <a:extLst>
                    <a:ext uri="{FF2B5EF4-FFF2-40B4-BE49-F238E27FC236}">
                      <a16:creationId xmlns:a16="http://schemas.microsoft.com/office/drawing/2014/main" id="{98FDE32F-CE59-4FBC-B09A-D802B3C6683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14">
                  <a:extLst>
                    <a:ext uri="{FF2B5EF4-FFF2-40B4-BE49-F238E27FC236}">
                      <a16:creationId xmlns:a16="http://schemas.microsoft.com/office/drawing/2014/main" id="{C96B8243-311D-4D36-8A62-0E4C2C28B3E9}"/>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9" name="Group 68">
              <a:extLst>
                <a:ext uri="{FF2B5EF4-FFF2-40B4-BE49-F238E27FC236}">
                  <a16:creationId xmlns:a16="http://schemas.microsoft.com/office/drawing/2014/main" id="{79CF4966-F8EA-43B9-B09C-42D2781BE07C}"/>
                </a:ext>
              </a:extLst>
            </p:cNvPr>
            <p:cNvGrpSpPr/>
            <p:nvPr/>
          </p:nvGrpSpPr>
          <p:grpSpPr>
            <a:xfrm>
              <a:off x="9964433" y="2070434"/>
              <a:ext cx="663574" cy="663574"/>
              <a:chOff x="9964433" y="2334204"/>
              <a:chExt cx="663574" cy="663574"/>
            </a:xfrm>
          </p:grpSpPr>
          <p:sp>
            <p:nvSpPr>
              <p:cNvPr id="70" name="Oval 69">
                <a:extLst>
                  <a:ext uri="{FF2B5EF4-FFF2-40B4-BE49-F238E27FC236}">
                    <a16:creationId xmlns:a16="http://schemas.microsoft.com/office/drawing/2014/main" id="{61BE1F40-F192-4AC0-BB0C-40CBDEC6EB10}"/>
                  </a:ext>
                </a:extLst>
              </p:cNvPr>
              <p:cNvSpPr/>
              <p:nvPr/>
            </p:nvSpPr>
            <p:spPr bwMode="auto">
              <a:xfrm rot="16200000">
                <a:off x="9964433" y="2334204"/>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71" name="Group 70">
                <a:extLst>
                  <a:ext uri="{FF2B5EF4-FFF2-40B4-BE49-F238E27FC236}">
                    <a16:creationId xmlns:a16="http://schemas.microsoft.com/office/drawing/2014/main" id="{EF6D4838-7699-45E8-9B6C-CDB71A38AEB3}"/>
                  </a:ext>
                </a:extLst>
              </p:cNvPr>
              <p:cNvGrpSpPr/>
              <p:nvPr/>
            </p:nvGrpSpPr>
            <p:grpSpPr>
              <a:xfrm>
                <a:off x="10105421" y="2524823"/>
                <a:ext cx="381597" cy="282336"/>
                <a:chOff x="791765" y="3814239"/>
                <a:chExt cx="308968" cy="228600"/>
              </a:xfrm>
            </p:grpSpPr>
            <p:sp>
              <p:nvSpPr>
                <p:cNvPr id="72" name="Rectangle: Rounded Corners 71">
                  <a:extLst>
                    <a:ext uri="{FF2B5EF4-FFF2-40B4-BE49-F238E27FC236}">
                      <a16:creationId xmlns:a16="http://schemas.microsoft.com/office/drawing/2014/main" id="{21531A3E-3A66-4E2C-B0DF-4438168CB314}"/>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Rounded Corners 72">
                  <a:extLst>
                    <a:ext uri="{FF2B5EF4-FFF2-40B4-BE49-F238E27FC236}">
                      <a16:creationId xmlns:a16="http://schemas.microsoft.com/office/drawing/2014/main" id="{7D65D500-AD19-484C-9105-CEFAA9C5A225}"/>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74" name="Group 73">
              <a:extLst>
                <a:ext uri="{FF2B5EF4-FFF2-40B4-BE49-F238E27FC236}">
                  <a16:creationId xmlns:a16="http://schemas.microsoft.com/office/drawing/2014/main" id="{3C79684D-5FB7-4AE0-8327-4DB3CFCA3380}"/>
                </a:ext>
              </a:extLst>
            </p:cNvPr>
            <p:cNvGrpSpPr/>
            <p:nvPr/>
          </p:nvGrpSpPr>
          <p:grpSpPr>
            <a:xfrm>
              <a:off x="1808468" y="4156500"/>
              <a:ext cx="663574" cy="663574"/>
              <a:chOff x="1808468" y="4420270"/>
              <a:chExt cx="663574" cy="663574"/>
            </a:xfrm>
          </p:grpSpPr>
          <p:sp>
            <p:nvSpPr>
              <p:cNvPr id="75" name="Oval 74">
                <a:extLst>
                  <a:ext uri="{FF2B5EF4-FFF2-40B4-BE49-F238E27FC236}">
                    <a16:creationId xmlns:a16="http://schemas.microsoft.com/office/drawing/2014/main" id="{C653E01C-C7C6-4733-8610-09EFA7B0F81C}"/>
                  </a:ext>
                </a:extLst>
              </p:cNvPr>
              <p:cNvSpPr/>
              <p:nvPr/>
            </p:nvSpPr>
            <p:spPr bwMode="auto">
              <a:xfrm rot="16200000">
                <a:off x="1808468" y="4420270"/>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76" name="Group 75">
                <a:extLst>
                  <a:ext uri="{FF2B5EF4-FFF2-40B4-BE49-F238E27FC236}">
                    <a16:creationId xmlns:a16="http://schemas.microsoft.com/office/drawing/2014/main" id="{7409D21F-3296-487E-B0CE-0B59ABF1AF41}"/>
                  </a:ext>
                </a:extLst>
              </p:cNvPr>
              <p:cNvGrpSpPr/>
              <p:nvPr/>
            </p:nvGrpSpPr>
            <p:grpSpPr>
              <a:xfrm>
                <a:off x="1991229" y="4600527"/>
                <a:ext cx="311675" cy="303058"/>
                <a:chOff x="3287713" y="3454400"/>
                <a:chExt cx="344488" cy="334963"/>
              </a:xfrm>
            </p:grpSpPr>
            <p:sp>
              <p:nvSpPr>
                <p:cNvPr id="77" name="Freeform 34">
                  <a:extLst>
                    <a:ext uri="{FF2B5EF4-FFF2-40B4-BE49-F238E27FC236}">
                      <a16:creationId xmlns:a16="http://schemas.microsoft.com/office/drawing/2014/main" id="{FC1AFCE0-38E7-4FC8-A86D-9B7DFCD067C1}"/>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5">
                  <a:extLst>
                    <a:ext uri="{FF2B5EF4-FFF2-40B4-BE49-F238E27FC236}">
                      <a16:creationId xmlns:a16="http://schemas.microsoft.com/office/drawing/2014/main" id="{70806FC9-BB83-4999-B023-E919BFA79BDA}"/>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Line 36">
                  <a:extLst>
                    <a:ext uri="{FF2B5EF4-FFF2-40B4-BE49-F238E27FC236}">
                      <a16:creationId xmlns:a16="http://schemas.microsoft.com/office/drawing/2014/main" id="{280FCA4A-A148-4694-BBEE-800969900F59}"/>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8590BD32-25ED-4C14-8C01-C10FC24AE637}"/>
                </a:ext>
              </a:extLst>
            </p:cNvPr>
            <p:cNvGrpSpPr/>
            <p:nvPr/>
          </p:nvGrpSpPr>
          <p:grpSpPr>
            <a:xfrm>
              <a:off x="4527124" y="4156500"/>
              <a:ext cx="663574" cy="663574"/>
              <a:chOff x="4527124" y="4420270"/>
              <a:chExt cx="663574" cy="663574"/>
            </a:xfrm>
          </p:grpSpPr>
          <p:sp>
            <p:nvSpPr>
              <p:cNvPr id="81" name="Oval 80">
                <a:extLst>
                  <a:ext uri="{FF2B5EF4-FFF2-40B4-BE49-F238E27FC236}">
                    <a16:creationId xmlns:a16="http://schemas.microsoft.com/office/drawing/2014/main" id="{34F2FE50-7C9A-4A9B-BB12-ECDABA1E5EBF}"/>
                  </a:ext>
                </a:extLst>
              </p:cNvPr>
              <p:cNvSpPr/>
              <p:nvPr/>
            </p:nvSpPr>
            <p:spPr bwMode="auto">
              <a:xfrm rot="16200000">
                <a:off x="4527124" y="4420270"/>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82" name="Group 81">
                <a:extLst>
                  <a:ext uri="{FF2B5EF4-FFF2-40B4-BE49-F238E27FC236}">
                    <a16:creationId xmlns:a16="http://schemas.microsoft.com/office/drawing/2014/main" id="{1D9AE10C-205C-4389-98FA-CA0CBD79A8F9}"/>
                  </a:ext>
                </a:extLst>
              </p:cNvPr>
              <p:cNvGrpSpPr/>
              <p:nvPr/>
            </p:nvGrpSpPr>
            <p:grpSpPr>
              <a:xfrm>
                <a:off x="4662517" y="4590639"/>
                <a:ext cx="392768" cy="322891"/>
                <a:chOff x="5048251" y="6030913"/>
                <a:chExt cx="523875" cy="434976"/>
              </a:xfrm>
            </p:grpSpPr>
            <p:sp>
              <p:nvSpPr>
                <p:cNvPr id="83" name="Oval 18">
                  <a:extLst>
                    <a:ext uri="{FF2B5EF4-FFF2-40B4-BE49-F238E27FC236}">
                      <a16:creationId xmlns:a16="http://schemas.microsoft.com/office/drawing/2014/main" id="{90311EEF-6837-4BD2-A7A5-9CC956C7214B}"/>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Oval 19">
                  <a:extLst>
                    <a:ext uri="{FF2B5EF4-FFF2-40B4-BE49-F238E27FC236}">
                      <a16:creationId xmlns:a16="http://schemas.microsoft.com/office/drawing/2014/main" id="{B4690362-541A-4717-B599-960951AB7DB5}"/>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0">
                  <a:extLst>
                    <a:ext uri="{FF2B5EF4-FFF2-40B4-BE49-F238E27FC236}">
                      <a16:creationId xmlns:a16="http://schemas.microsoft.com/office/drawing/2014/main" id="{A0B70C60-4F77-4FD8-A709-6DCCCD2F9F6F}"/>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Line 21">
                  <a:extLst>
                    <a:ext uri="{FF2B5EF4-FFF2-40B4-BE49-F238E27FC236}">
                      <a16:creationId xmlns:a16="http://schemas.microsoft.com/office/drawing/2014/main" id="{756F5521-6968-479D-8DDC-CD195498064B}"/>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Line 22">
                  <a:extLst>
                    <a:ext uri="{FF2B5EF4-FFF2-40B4-BE49-F238E27FC236}">
                      <a16:creationId xmlns:a16="http://schemas.microsoft.com/office/drawing/2014/main" id="{A5959137-D2BA-42CA-B1BA-0D9C838CE386}"/>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23">
                  <a:extLst>
                    <a:ext uri="{FF2B5EF4-FFF2-40B4-BE49-F238E27FC236}">
                      <a16:creationId xmlns:a16="http://schemas.microsoft.com/office/drawing/2014/main" id="{DA167D15-500D-4031-89F0-8E2468EF86D9}"/>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4">
                  <a:extLst>
                    <a:ext uri="{FF2B5EF4-FFF2-40B4-BE49-F238E27FC236}">
                      <a16:creationId xmlns:a16="http://schemas.microsoft.com/office/drawing/2014/main" id="{30E0DCF8-D83B-4858-B156-A2AB11E38DDF}"/>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25">
                  <a:extLst>
                    <a:ext uri="{FF2B5EF4-FFF2-40B4-BE49-F238E27FC236}">
                      <a16:creationId xmlns:a16="http://schemas.microsoft.com/office/drawing/2014/main" id="{73587EA2-A991-42FC-ABC6-D8CAF0745AB4}"/>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26">
                  <a:extLst>
                    <a:ext uri="{FF2B5EF4-FFF2-40B4-BE49-F238E27FC236}">
                      <a16:creationId xmlns:a16="http://schemas.microsoft.com/office/drawing/2014/main" id="{34CAE249-751C-4CC7-B278-476E3516ABD2}"/>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27">
                  <a:extLst>
                    <a:ext uri="{FF2B5EF4-FFF2-40B4-BE49-F238E27FC236}">
                      <a16:creationId xmlns:a16="http://schemas.microsoft.com/office/drawing/2014/main" id="{33E81CB3-FCD5-433B-8BEC-B1E508978EE2}"/>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Line 28">
                  <a:extLst>
                    <a:ext uri="{FF2B5EF4-FFF2-40B4-BE49-F238E27FC236}">
                      <a16:creationId xmlns:a16="http://schemas.microsoft.com/office/drawing/2014/main" id="{6D45F6BE-AFD4-44D2-BAD0-DD89DCEAC1C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Line 29">
                  <a:extLst>
                    <a:ext uri="{FF2B5EF4-FFF2-40B4-BE49-F238E27FC236}">
                      <a16:creationId xmlns:a16="http://schemas.microsoft.com/office/drawing/2014/main" id="{07F42FFD-FAC3-483A-8663-ADAB827394AA}"/>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Line 30">
                  <a:extLst>
                    <a:ext uri="{FF2B5EF4-FFF2-40B4-BE49-F238E27FC236}">
                      <a16:creationId xmlns:a16="http://schemas.microsoft.com/office/drawing/2014/main" id="{79D755EE-E57C-405B-9EF3-E5D00F36E240}"/>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7" name="Group 116">
              <a:extLst>
                <a:ext uri="{FF2B5EF4-FFF2-40B4-BE49-F238E27FC236}">
                  <a16:creationId xmlns:a16="http://schemas.microsoft.com/office/drawing/2014/main" id="{0FEDA7AF-D4ED-43A5-B60D-3C866B05A60E}"/>
                </a:ext>
              </a:extLst>
            </p:cNvPr>
            <p:cNvGrpSpPr/>
            <p:nvPr/>
          </p:nvGrpSpPr>
          <p:grpSpPr>
            <a:xfrm>
              <a:off x="7245779" y="4156500"/>
              <a:ext cx="663574" cy="663574"/>
              <a:chOff x="7245779" y="4420270"/>
              <a:chExt cx="663574" cy="663574"/>
            </a:xfrm>
          </p:grpSpPr>
          <p:sp>
            <p:nvSpPr>
              <p:cNvPr id="118" name="Oval 117">
                <a:extLst>
                  <a:ext uri="{FF2B5EF4-FFF2-40B4-BE49-F238E27FC236}">
                    <a16:creationId xmlns:a16="http://schemas.microsoft.com/office/drawing/2014/main" id="{F276E840-B8AA-41F0-8765-A87BB557B8A3}"/>
                  </a:ext>
                </a:extLst>
              </p:cNvPr>
              <p:cNvSpPr/>
              <p:nvPr/>
            </p:nvSpPr>
            <p:spPr bwMode="auto">
              <a:xfrm rot="16200000">
                <a:off x="7245779" y="4420270"/>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119" name="Group 118">
                <a:extLst>
                  <a:ext uri="{FF2B5EF4-FFF2-40B4-BE49-F238E27FC236}">
                    <a16:creationId xmlns:a16="http://schemas.microsoft.com/office/drawing/2014/main" id="{38965043-5C63-40BF-87BE-43375EF5C1E7}"/>
                  </a:ext>
                </a:extLst>
              </p:cNvPr>
              <p:cNvGrpSpPr/>
              <p:nvPr/>
            </p:nvGrpSpPr>
            <p:grpSpPr>
              <a:xfrm>
                <a:off x="7400015" y="4574506"/>
                <a:ext cx="355101" cy="355101"/>
                <a:chOff x="5775325" y="6122988"/>
                <a:chExt cx="436563" cy="436563"/>
              </a:xfrm>
            </p:grpSpPr>
            <p:sp>
              <p:nvSpPr>
                <p:cNvPr id="120" name="Freeform 34">
                  <a:extLst>
                    <a:ext uri="{FF2B5EF4-FFF2-40B4-BE49-F238E27FC236}">
                      <a16:creationId xmlns:a16="http://schemas.microsoft.com/office/drawing/2014/main" id="{2CE9A780-1A88-4552-8FB2-EC5614E1A0AC}"/>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35">
                  <a:extLst>
                    <a:ext uri="{FF2B5EF4-FFF2-40B4-BE49-F238E27FC236}">
                      <a16:creationId xmlns:a16="http://schemas.microsoft.com/office/drawing/2014/main" id="{1BBE8B2D-396F-4C65-BE00-80436DE39AE2}"/>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Line 36">
                  <a:extLst>
                    <a:ext uri="{FF2B5EF4-FFF2-40B4-BE49-F238E27FC236}">
                      <a16:creationId xmlns:a16="http://schemas.microsoft.com/office/drawing/2014/main" id="{DE94218B-1B61-4FFD-B738-290C030FD195}"/>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23" name="Group 122">
              <a:extLst>
                <a:ext uri="{FF2B5EF4-FFF2-40B4-BE49-F238E27FC236}">
                  <a16:creationId xmlns:a16="http://schemas.microsoft.com/office/drawing/2014/main" id="{B9D657CC-262C-4282-8478-73498C0A9F89}"/>
                </a:ext>
              </a:extLst>
            </p:cNvPr>
            <p:cNvGrpSpPr/>
            <p:nvPr/>
          </p:nvGrpSpPr>
          <p:grpSpPr>
            <a:xfrm>
              <a:off x="9964433" y="4156500"/>
              <a:ext cx="663574" cy="663574"/>
              <a:chOff x="9964433" y="4420270"/>
              <a:chExt cx="663574" cy="663574"/>
            </a:xfrm>
          </p:grpSpPr>
          <p:sp>
            <p:nvSpPr>
              <p:cNvPr id="124" name="Oval 123">
                <a:extLst>
                  <a:ext uri="{FF2B5EF4-FFF2-40B4-BE49-F238E27FC236}">
                    <a16:creationId xmlns:a16="http://schemas.microsoft.com/office/drawing/2014/main" id="{6AD38193-B331-41EE-B8A8-DE5E274A7777}"/>
                  </a:ext>
                </a:extLst>
              </p:cNvPr>
              <p:cNvSpPr/>
              <p:nvPr/>
            </p:nvSpPr>
            <p:spPr bwMode="auto">
              <a:xfrm rot="16200000">
                <a:off x="9964433" y="4420270"/>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125" name="Group 124">
                <a:extLst>
                  <a:ext uri="{FF2B5EF4-FFF2-40B4-BE49-F238E27FC236}">
                    <a16:creationId xmlns:a16="http://schemas.microsoft.com/office/drawing/2014/main" id="{6F942D92-DAE1-42D0-A8AF-56DC91B82180}"/>
                  </a:ext>
                </a:extLst>
              </p:cNvPr>
              <p:cNvGrpSpPr/>
              <p:nvPr/>
            </p:nvGrpSpPr>
            <p:grpSpPr>
              <a:xfrm>
                <a:off x="10109185" y="4604869"/>
                <a:ext cx="374079" cy="294377"/>
                <a:chOff x="6515100" y="6343650"/>
                <a:chExt cx="461963" cy="363537"/>
              </a:xfrm>
            </p:grpSpPr>
            <p:sp>
              <p:nvSpPr>
                <p:cNvPr id="130" name="Freeform 40">
                  <a:extLst>
                    <a:ext uri="{FF2B5EF4-FFF2-40B4-BE49-F238E27FC236}">
                      <a16:creationId xmlns:a16="http://schemas.microsoft.com/office/drawing/2014/main" id="{895AEEE8-B6E9-4A42-991D-A8EF6367686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Line 41">
                  <a:extLst>
                    <a:ext uri="{FF2B5EF4-FFF2-40B4-BE49-F238E27FC236}">
                      <a16:creationId xmlns:a16="http://schemas.microsoft.com/office/drawing/2014/main" id="{F0509547-A8A1-4F05-955C-01B19F721B35}"/>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Line 45">
                  <a:extLst>
                    <a:ext uri="{FF2B5EF4-FFF2-40B4-BE49-F238E27FC236}">
                      <a16:creationId xmlns:a16="http://schemas.microsoft.com/office/drawing/2014/main" id="{B272833B-140E-4909-91FB-1CD4971CE924}"/>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EB660A2E-7251-43F8-B2B2-23F18139A2E1}"/>
                  </a:ext>
                </a:extLst>
              </p:cNvPr>
              <p:cNvGrpSpPr/>
              <p:nvPr/>
            </p:nvGrpSpPr>
            <p:grpSpPr>
              <a:xfrm flipV="1">
                <a:off x="10237557" y="4729950"/>
                <a:ext cx="117335" cy="109913"/>
                <a:chOff x="10860573" y="4995622"/>
                <a:chExt cx="119693" cy="151971"/>
              </a:xfrm>
            </p:grpSpPr>
            <p:sp>
              <p:nvSpPr>
                <p:cNvPr id="127" name="Line 7">
                  <a:extLst>
                    <a:ext uri="{FF2B5EF4-FFF2-40B4-BE49-F238E27FC236}">
                      <a16:creationId xmlns:a16="http://schemas.microsoft.com/office/drawing/2014/main" id="{E1699966-3A3B-4DF9-AE24-DF7C6741CC6D}"/>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Line 8">
                  <a:extLst>
                    <a:ext uri="{FF2B5EF4-FFF2-40B4-BE49-F238E27FC236}">
                      <a16:creationId xmlns:a16="http://schemas.microsoft.com/office/drawing/2014/main" id="{9A9D8992-00C4-4E28-B48D-9066C5D77EE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Line 9">
                  <a:extLst>
                    <a:ext uri="{FF2B5EF4-FFF2-40B4-BE49-F238E27FC236}">
                      <a16:creationId xmlns:a16="http://schemas.microsoft.com/office/drawing/2014/main" id="{63F8FDF3-E16E-4AC2-9E30-7F41BA9CEDBD}"/>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33" name="Group 132">
              <a:extLst>
                <a:ext uri="{FF2B5EF4-FFF2-40B4-BE49-F238E27FC236}">
                  <a16:creationId xmlns:a16="http://schemas.microsoft.com/office/drawing/2014/main" id="{F4C81B05-9540-427A-BE21-035C1C07133A}"/>
                </a:ext>
              </a:extLst>
            </p:cNvPr>
            <p:cNvGrpSpPr/>
            <p:nvPr/>
          </p:nvGrpSpPr>
          <p:grpSpPr>
            <a:xfrm>
              <a:off x="4527124" y="2070434"/>
              <a:ext cx="663574" cy="663574"/>
              <a:chOff x="4527124" y="2334204"/>
              <a:chExt cx="663574" cy="663574"/>
            </a:xfrm>
          </p:grpSpPr>
          <p:sp>
            <p:nvSpPr>
              <p:cNvPr id="134" name="Oval 133">
                <a:extLst>
                  <a:ext uri="{FF2B5EF4-FFF2-40B4-BE49-F238E27FC236}">
                    <a16:creationId xmlns:a16="http://schemas.microsoft.com/office/drawing/2014/main" id="{CD0B40DD-F263-41A6-9F35-66614806AB93}"/>
                  </a:ext>
                </a:extLst>
              </p:cNvPr>
              <p:cNvSpPr/>
              <p:nvPr/>
            </p:nvSpPr>
            <p:spPr bwMode="auto">
              <a:xfrm rot="16200000">
                <a:off x="4527124" y="2334204"/>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135" name="Group 134">
                <a:extLst>
                  <a:ext uri="{FF2B5EF4-FFF2-40B4-BE49-F238E27FC236}">
                    <a16:creationId xmlns:a16="http://schemas.microsoft.com/office/drawing/2014/main" id="{827A0421-95CD-49CB-A60A-75CA3C82F4C9}"/>
                  </a:ext>
                </a:extLst>
              </p:cNvPr>
              <p:cNvGrpSpPr/>
              <p:nvPr/>
            </p:nvGrpSpPr>
            <p:grpSpPr>
              <a:xfrm>
                <a:off x="4677196" y="2485020"/>
                <a:ext cx="363431" cy="361942"/>
                <a:chOff x="255588" y="3119438"/>
                <a:chExt cx="387350" cy="385763"/>
              </a:xfrm>
            </p:grpSpPr>
            <p:sp>
              <p:nvSpPr>
                <p:cNvPr id="136" name="Oval 49">
                  <a:extLst>
                    <a:ext uri="{FF2B5EF4-FFF2-40B4-BE49-F238E27FC236}">
                      <a16:creationId xmlns:a16="http://schemas.microsoft.com/office/drawing/2014/main" id="{5E41825E-7E8F-4D92-BC8B-B7E3661D22E3}"/>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50">
                  <a:extLst>
                    <a:ext uri="{FF2B5EF4-FFF2-40B4-BE49-F238E27FC236}">
                      <a16:creationId xmlns:a16="http://schemas.microsoft.com/office/drawing/2014/main" id="{8F4E8FD0-C865-4946-A159-E820FA44260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51">
                  <a:extLst>
                    <a:ext uri="{FF2B5EF4-FFF2-40B4-BE49-F238E27FC236}">
                      <a16:creationId xmlns:a16="http://schemas.microsoft.com/office/drawing/2014/main" id="{4C6AB54E-2419-45C0-927C-3E827DDEED50}"/>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368188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a:t>Kubernetes momentum</a:t>
            </a:r>
          </a:p>
        </p:txBody>
      </p:sp>
    </p:spTree>
    <p:extLst>
      <p:ext uri="{BB962C8B-B14F-4D97-AF65-F5344CB8AC3E}">
        <p14:creationId xmlns:p14="http://schemas.microsoft.com/office/powerpoint/2010/main" val="26080589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descr="By 2022, more than 75% of global organizations will be running containerized applications in production&#10;">
            <a:extLst>
              <a:ext uri="{FF2B5EF4-FFF2-40B4-BE49-F238E27FC236}">
                <a16:creationId xmlns:a16="http://schemas.microsoft.com/office/drawing/2014/main" id="{8E4509AF-DEA3-4020-99E6-AD785781D0B4}"/>
              </a:ext>
            </a:extLst>
          </p:cNvPr>
          <p:cNvGrpSpPr/>
          <p:nvPr/>
        </p:nvGrpSpPr>
        <p:grpSpPr>
          <a:xfrm>
            <a:off x="3383938" y="694626"/>
            <a:ext cx="8896104" cy="6156514"/>
            <a:chOff x="3383938" y="694626"/>
            <a:chExt cx="8896104" cy="6156514"/>
          </a:xfrm>
        </p:grpSpPr>
        <p:sp>
          <p:nvSpPr>
            <p:cNvPr id="12" name="TextBox 11">
              <a:extLst>
                <a:ext uri="{FF2B5EF4-FFF2-40B4-BE49-F238E27FC236}">
                  <a16:creationId xmlns:a16="http://schemas.microsoft.com/office/drawing/2014/main" id="{3BA59B95-5DC8-421D-AF41-653D3B623FE0}"/>
                </a:ext>
              </a:extLst>
            </p:cNvPr>
            <p:cNvSpPr txBox="1"/>
            <p:nvPr/>
          </p:nvSpPr>
          <p:spPr>
            <a:xfrm>
              <a:off x="7144527" y="6697252"/>
              <a:ext cx="5135515" cy="153888"/>
            </a:xfrm>
            <a:prstGeom prst="rect">
              <a:avLst/>
            </a:prstGeom>
            <a:noFill/>
          </p:spPr>
          <p:txBody>
            <a:bodyPr wrap="square" lIns="0" tIns="0" rIns="0" bIns="0" rtlCol="0" anchor="t">
              <a:spAutoFit/>
            </a:bodyPr>
            <a:lstStyle/>
            <a:p>
              <a:pPr algn="r" defTabSz="932509">
                <a:spcAft>
                  <a:spcPts val="600"/>
                </a:spcAft>
                <a:defRPr/>
              </a:pPr>
              <a:r>
                <a:rPr lang="en-US" sz="1000" baseline="30000">
                  <a:solidFill>
                    <a:srgbClr val="3C3C41"/>
                  </a:solidFill>
                  <a:cs typeface="Segoe UI Light" panose="020B0502040204020203" pitchFamily="34" charset="0"/>
                </a:rPr>
                <a:t>1</a:t>
              </a:r>
              <a:r>
                <a:rPr lang="en-US" sz="1000">
                  <a:solidFill>
                    <a:srgbClr val="3C3C41"/>
                  </a:solidFill>
                  <a:cs typeface="Segoe UI Light" panose="020B0502040204020203" pitchFamily="34" charset="0"/>
                </a:rPr>
                <a:t>Gartner.</a:t>
              </a:r>
            </a:p>
          </p:txBody>
        </p:sp>
        <p:sp>
          <p:nvSpPr>
            <p:cNvPr id="8" name="Rectangle 7">
              <a:extLst>
                <a:ext uri="{FF2B5EF4-FFF2-40B4-BE49-F238E27FC236}">
                  <a16:creationId xmlns:a16="http://schemas.microsoft.com/office/drawing/2014/main" id="{248D7835-EC5C-4C04-A80E-FCE56DECF21B}"/>
                </a:ext>
              </a:extLst>
            </p:cNvPr>
            <p:cNvSpPr/>
            <p:nvPr/>
          </p:nvSpPr>
          <p:spPr>
            <a:xfrm>
              <a:off x="4430562" y="3693933"/>
              <a:ext cx="3512025" cy="1035882"/>
            </a:xfrm>
            <a:prstGeom prst="rect">
              <a:avLst/>
            </a:prstGeom>
          </p:spPr>
          <p:txBody>
            <a:bodyPr wrap="square">
              <a:spAutoFit/>
            </a:bodyPr>
            <a:lstStyle/>
            <a:p>
              <a:pPr algn="ctr" defTabSz="914224">
                <a:defRPr/>
              </a:pPr>
              <a:r>
                <a:rPr lang="en-US" sz="2000" dirty="0">
                  <a:solidFill>
                    <a:prstClr val="black"/>
                  </a:solidFill>
                  <a:latin typeface="Segoe UI" panose="020B0502040204020203" pitchFamily="34" charset="0"/>
                  <a:cs typeface="Segoe UI" panose="020B0502040204020203" pitchFamily="34" charset="0"/>
                </a:rPr>
                <a:t>of global organizations will be </a:t>
              </a:r>
              <a:r>
                <a:rPr lang="en-US" sz="2000" dirty="0">
                  <a:solidFill>
                    <a:srgbClr val="0078D3"/>
                  </a:solidFill>
                  <a:latin typeface="Segoe UI Semibold" panose="020B0702040204020203" pitchFamily="34" charset="0"/>
                  <a:cs typeface="Segoe UI Semibold" panose="020B0702040204020203" pitchFamily="34" charset="0"/>
                </a:rPr>
                <a:t>running containerized applications</a:t>
              </a:r>
              <a:r>
                <a:rPr lang="en-US" sz="2000" dirty="0">
                  <a:solidFill>
                    <a:prstClr val="black"/>
                  </a:solidFill>
                  <a:latin typeface="Segoe UI" panose="020B0502040204020203" pitchFamily="34" charset="0"/>
                  <a:cs typeface="Segoe UI" panose="020B0502040204020203" pitchFamily="34" charset="0"/>
                </a:rPr>
                <a:t> in production</a:t>
              </a:r>
              <a:r>
                <a:rPr lang="en-US" sz="2000" baseline="30000" dirty="0">
                  <a:solidFill>
                    <a:prstClr val="black"/>
                  </a:solidFill>
                  <a:latin typeface="Segoe UI" panose="020B0502040204020203" pitchFamily="34" charset="0"/>
                  <a:cs typeface="Segoe UI" panose="020B0502040204020203" pitchFamily="34" charset="0"/>
                </a:rPr>
                <a:t>1</a:t>
              </a:r>
            </a:p>
          </p:txBody>
        </p:sp>
        <p:grpSp>
          <p:nvGrpSpPr>
            <p:cNvPr id="2" name="Group 1">
              <a:extLst>
                <a:ext uri="{FF2B5EF4-FFF2-40B4-BE49-F238E27FC236}">
                  <a16:creationId xmlns:a16="http://schemas.microsoft.com/office/drawing/2014/main" id="{5306984C-C87A-4386-9DC4-885E8E1B8277}"/>
                </a:ext>
              </a:extLst>
            </p:cNvPr>
            <p:cNvGrpSpPr/>
            <p:nvPr/>
          </p:nvGrpSpPr>
          <p:grpSpPr>
            <a:xfrm>
              <a:off x="4261586" y="1736994"/>
              <a:ext cx="3849976" cy="1898659"/>
              <a:chOff x="782750" y="2478211"/>
              <a:chExt cx="3850522" cy="1898929"/>
            </a:xfrm>
          </p:grpSpPr>
          <p:sp>
            <p:nvSpPr>
              <p:cNvPr id="10" name="TextBox 9">
                <a:extLst>
                  <a:ext uri="{FF2B5EF4-FFF2-40B4-BE49-F238E27FC236}">
                    <a16:creationId xmlns:a16="http://schemas.microsoft.com/office/drawing/2014/main" id="{60E672F9-B320-452D-823A-55A25CB46B1E}"/>
                  </a:ext>
                </a:extLst>
              </p:cNvPr>
              <p:cNvSpPr txBox="1"/>
              <p:nvPr/>
            </p:nvSpPr>
            <p:spPr>
              <a:xfrm>
                <a:off x="1113975" y="2478211"/>
                <a:ext cx="2994212" cy="1898929"/>
              </a:xfrm>
              <a:prstGeom prst="rect">
                <a:avLst/>
              </a:prstGeom>
              <a:noFill/>
            </p:spPr>
            <p:txBody>
              <a:bodyPr wrap="square" rtlCol="0">
                <a:spAutoFit/>
              </a:bodyPr>
              <a:lstStyle/>
              <a:p>
                <a:pPr algn="ctr" defTabSz="914224">
                  <a:defRPr/>
                </a:pPr>
                <a:r>
                  <a:rPr lang="en-US" sz="11497" dirty="0">
                    <a:solidFill>
                      <a:srgbClr val="0078D3"/>
                    </a:solidFill>
                    <a:latin typeface="Segoe UI Semibold" panose="020B0702040204020203" pitchFamily="34" charset="0"/>
                    <a:cs typeface="Segoe UI Semibold" panose="020B0702040204020203" pitchFamily="34" charset="0"/>
                  </a:rPr>
                  <a:t>75</a:t>
                </a:r>
              </a:p>
            </p:txBody>
          </p:sp>
          <p:sp>
            <p:nvSpPr>
              <p:cNvPr id="11" name="TextBox 10">
                <a:extLst>
                  <a:ext uri="{FF2B5EF4-FFF2-40B4-BE49-F238E27FC236}">
                    <a16:creationId xmlns:a16="http://schemas.microsoft.com/office/drawing/2014/main" id="{F14EB7B4-10E4-4E5C-84FC-FA1694D56711}"/>
                  </a:ext>
                </a:extLst>
              </p:cNvPr>
              <p:cNvSpPr txBox="1"/>
              <p:nvPr/>
            </p:nvSpPr>
            <p:spPr>
              <a:xfrm>
                <a:off x="3066893" y="2903985"/>
                <a:ext cx="1566379" cy="1349650"/>
              </a:xfrm>
              <a:prstGeom prst="rect">
                <a:avLst/>
              </a:prstGeom>
              <a:noFill/>
            </p:spPr>
            <p:txBody>
              <a:bodyPr wrap="square" rtlCol="0">
                <a:spAutoFit/>
              </a:bodyPr>
              <a:lstStyle/>
              <a:p>
                <a:pPr algn="ctr" defTabSz="914224">
                  <a:defRPr/>
                </a:pPr>
                <a:r>
                  <a:rPr lang="en-US" sz="7998" dirty="0">
                    <a:solidFill>
                      <a:srgbClr val="0078D3"/>
                    </a:solidFill>
                    <a:latin typeface="Segoe UI Semibold" panose="020B0702040204020203" pitchFamily="34" charset="0"/>
                    <a:cs typeface="Segoe UI Semibold" panose="020B0702040204020203" pitchFamily="34" charset="0"/>
                  </a:rPr>
                  <a:t>%</a:t>
                </a:r>
                <a:endParaRPr lang="en-US" sz="11497" dirty="0">
                  <a:solidFill>
                    <a:srgbClr val="0078D3"/>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753A45F0-FC8E-49C7-8DB6-E9239F244CE5}"/>
                  </a:ext>
                </a:extLst>
              </p:cNvPr>
              <p:cNvSpPr txBox="1"/>
              <p:nvPr/>
            </p:nvSpPr>
            <p:spPr>
              <a:xfrm>
                <a:off x="782750" y="2903985"/>
                <a:ext cx="1566379" cy="1349650"/>
              </a:xfrm>
              <a:prstGeom prst="rect">
                <a:avLst/>
              </a:prstGeom>
              <a:noFill/>
            </p:spPr>
            <p:txBody>
              <a:bodyPr wrap="square" rtlCol="0">
                <a:spAutoFit/>
              </a:bodyPr>
              <a:lstStyle/>
              <a:p>
                <a:pPr algn="ctr" defTabSz="914224">
                  <a:defRPr/>
                </a:pPr>
                <a:r>
                  <a:rPr lang="en-US" sz="7998">
                    <a:solidFill>
                      <a:srgbClr val="0078D3"/>
                    </a:solidFill>
                    <a:latin typeface="Segoe UI Semibold" panose="020B0702040204020203" pitchFamily="34" charset="0"/>
                    <a:cs typeface="Segoe UI Semibold" panose="020B0702040204020203" pitchFamily="34" charset="0"/>
                  </a:rPr>
                  <a:t>&gt;</a:t>
                </a:r>
                <a:endParaRPr lang="en-US" sz="11497">
                  <a:solidFill>
                    <a:srgbClr val="0078D3"/>
                  </a:solidFill>
                  <a:latin typeface="Segoe UI Semibold" panose="020B0702040204020203" pitchFamily="34" charset="0"/>
                  <a:cs typeface="Segoe UI Semibold" panose="020B0702040204020203" pitchFamily="34" charset="0"/>
                </a:endParaRPr>
              </a:p>
            </p:txBody>
          </p:sp>
        </p:grpSp>
        <p:sp>
          <p:nvSpPr>
            <p:cNvPr id="56" name="TextBox 55">
              <a:extLst>
                <a:ext uri="{FF2B5EF4-FFF2-40B4-BE49-F238E27FC236}">
                  <a16:creationId xmlns:a16="http://schemas.microsoft.com/office/drawing/2014/main" id="{C4CF5899-B135-4EE7-8588-6CD284F998CE}"/>
                </a:ext>
              </a:extLst>
            </p:cNvPr>
            <p:cNvSpPr txBox="1"/>
            <p:nvPr/>
          </p:nvSpPr>
          <p:spPr>
            <a:xfrm rot="2577468">
              <a:off x="7671412" y="1051607"/>
              <a:ext cx="1381124" cy="572383"/>
            </a:xfrm>
            <a:prstGeom prst="rect">
              <a:avLst/>
            </a:prstGeom>
            <a:solidFill>
              <a:schemeClr val="bg1"/>
            </a:solidFill>
          </p:spPr>
          <p:txBody>
            <a:bodyPr wrap="square" lIns="182854" tIns="146283" rIns="182854" bIns="146283"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By 2022</a:t>
              </a:r>
            </a:p>
          </p:txBody>
        </p:sp>
        <p:grpSp>
          <p:nvGrpSpPr>
            <p:cNvPr id="3" name="Group 2">
              <a:extLst>
                <a:ext uri="{FF2B5EF4-FFF2-40B4-BE49-F238E27FC236}">
                  <a16:creationId xmlns:a16="http://schemas.microsoft.com/office/drawing/2014/main" id="{41A2B3C9-CF75-4F90-A789-164EA386DA9F}"/>
                </a:ext>
                <a:ext uri="{C183D7F6-B498-43B3-948B-1728B52AA6E4}">
                  <adec:decorative xmlns:adec="http://schemas.microsoft.com/office/drawing/2017/decorative" val="1"/>
                </a:ext>
              </a:extLst>
            </p:cNvPr>
            <p:cNvGrpSpPr/>
            <p:nvPr/>
          </p:nvGrpSpPr>
          <p:grpSpPr>
            <a:xfrm>
              <a:off x="3383938" y="694626"/>
              <a:ext cx="5605272" cy="5605272"/>
              <a:chOff x="3383938" y="694626"/>
              <a:chExt cx="5605272" cy="5605272"/>
            </a:xfrm>
          </p:grpSpPr>
          <p:sp>
            <p:nvSpPr>
              <p:cNvPr id="4" name="Oval 3">
                <a:extLst>
                  <a:ext uri="{FF2B5EF4-FFF2-40B4-BE49-F238E27FC236}">
                    <a16:creationId xmlns:a16="http://schemas.microsoft.com/office/drawing/2014/main" id="{842A7B19-E5E6-49CD-8095-C0B3C6292098}"/>
                  </a:ext>
                </a:extLst>
              </p:cNvPr>
              <p:cNvSpPr/>
              <p:nvPr/>
            </p:nvSpPr>
            <p:spPr bwMode="auto">
              <a:xfrm>
                <a:off x="3383938" y="694626"/>
                <a:ext cx="5605272" cy="5605272"/>
              </a:xfrm>
              <a:prstGeom prst="ellipse">
                <a:avLst/>
              </a:prstGeom>
              <a:noFill/>
              <a:ln w="28575">
                <a:solidFill>
                  <a:srgbClr val="75757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c 4">
                <a:extLst>
                  <a:ext uri="{FF2B5EF4-FFF2-40B4-BE49-F238E27FC236}">
                    <a16:creationId xmlns:a16="http://schemas.microsoft.com/office/drawing/2014/main" id="{0A29A54A-EAC6-43EC-9D88-3E7496BB8EBC}"/>
                  </a:ext>
                </a:extLst>
              </p:cNvPr>
              <p:cNvSpPr/>
              <p:nvPr/>
            </p:nvSpPr>
            <p:spPr>
              <a:xfrm>
                <a:off x="3383938" y="694626"/>
                <a:ext cx="5605272" cy="5605272"/>
              </a:xfrm>
              <a:prstGeom prst="arc">
                <a:avLst/>
              </a:prstGeom>
              <a:ln w="76200">
                <a:solidFill>
                  <a:srgbClr val="0078D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3317122924"/>
      </p:ext>
    </p:extLst>
  </p:cSld>
  <p:clrMapOvr>
    <a:masterClrMapping/>
  </p:clrMapOvr>
  <p:transition>
    <p:fade/>
  </p:transition>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5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b3bc04a5-d503-43b1-b98c-a8cf663329d9" xsi:nil="true"/>
    <MediaServiceAutoTags xmlns="b3bc04a5-d503-43b1-b98c-a8cf663329d9" xsi:nil="true"/>
    <DocumentDescription xmlns="230e9df3-be65-4c73-a93b-d1236ebd677e">Overview of Kubernetes on Azure. Covers Azure Kubernetes Service (AKS), Azure Container Instances (ACI) and Azure Container Registry.</DocumentDescription>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checklists</TermName>
          <TermId xmlns="http://schemas.microsoft.com/office/infopath/2007/PartnerControls">cdc11282-7b54-4f27-8efc-d0abec78257b</TermId>
        </TermInfo>
        <TermInfo xmlns="http://schemas.microsoft.com/office/infopath/2007/PartnerControls">
          <TermName xmlns="http://schemas.microsoft.com/office/infopath/2007/PartnerControls">competitive materials</TermName>
          <TermId xmlns="http://schemas.microsoft.com/office/infopath/2007/PartnerControls">1ffc6641-18be-4106-8f07-4ff1b8feb957</TermId>
        </TermInfo>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hd9637eefc984b85b6097c6374e15725>
    <Owner xmlns="230e9df3-be65-4c73-a93b-d1236ebd677e">
      <UserInfo>
        <DisplayName>Lisa Gardner</DisplayName>
        <AccountId>24516</AccountId>
        <AccountType/>
      </UserInfo>
    </Owner>
    <PublishDate xmlns="230E9DF3-BE65-4C73-A93B-D1236EBD677E">2020-09-21T07:00:00+00:00</PublishDate>
    <lbla xmlns="b3bc04a5-d503-43b1-b98c-a8cf663329d9">
      <UserInfo>
        <DisplayName/>
        <AccountId xsi:nil="true"/>
        <AccountType/>
      </UserInfo>
    </lbla>
    <GenericHTML1 xmlns="230e9df3-be65-4c73-a93b-d1236ebd677e" xsi:nil="true"/>
    <k21a64daf20d4502b2796a1c6b8ce6c8 xmlns="230e9df3-be65-4c73-a93b-d1236ebd677e">
      <Terms xmlns="http://schemas.microsoft.com/office/infopath/2007/PartnerControls"/>
    </k21a64daf20d4502b2796a1c6b8ce6c8>
    <OwnersManager xmlns="230e9df3-be65-4c73-a93b-d1236ebd677e">
      <UserInfo>
        <DisplayName>Chris Shaffer</DisplayName>
        <AccountId>90873</AccountId>
        <AccountType/>
      </UserInfo>
    </OwnersManager>
    <Expire_x0020_Review xmlns="230e9df3-be65-4c73-a93b-d1236ebd677e">2021-09-21T07:00:00+00:00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Gear Up</TermName>
          <TermId xmlns="http://schemas.microsoft.com/office/infopath/2007/PartnerControls">5bd03d8b-c198-4367-bd72-be9dad12d703</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i:0#.f|membership|v-khah@microsoft.com</DisplayName>
        <AccountId>157981</AccountId>
        <AccountType/>
      </UserInfo>
      <UserInfo>
        <DisplayName>i:0#.f|membership|v-anmarv@microsoft.com</DisplayName>
        <AccountId>45</AccountId>
        <AccountType/>
      </UserInfo>
    </Coowner>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Sales</TermName>
          <TermId xmlns="http://schemas.microsoft.com/office/infopath/2007/PartnerControls">72627068-acd7-4c1a-8b95-a0256be5dc9f</TermId>
        </TermInfo>
        <TermInfo xmlns="http://schemas.microsoft.com/office/infopath/2007/PartnerControls">
          <TermName xmlns="http://schemas.microsoft.com/office/infopath/2007/PartnerControls">Marketing</TermName>
          <TermId xmlns="http://schemas.microsoft.com/office/infopath/2007/PartnerControls">6bac43fe-835f-4207-8dba-9b6899aa3139</TermId>
        </TermInfo>
        <TermInfo xmlns="http://schemas.microsoft.com/office/infopath/2007/PartnerControls">
          <TermName xmlns="http://schemas.microsoft.com/office/infopath/2007/PartnerControls">Services</TermName>
          <TermId xmlns="http://schemas.microsoft.com/office/infopath/2007/PartnerControls">31216a1b-ed7a-4548-8e47-1aa2e6048472</TermId>
        </TermInfo>
      </Terms>
    </mafbf0bb15774bf782b6f7937f17c8ce>
    <IconOverlay xmlns="http://schemas.microsoft.com/sharepoint/v4" xsi:nil="true"/>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Azure Container Service</TermName>
          <TermId xmlns="http://schemas.microsoft.com/office/infopath/2007/PartnerControls">da55d66e-fdf8-469d-bdcd-bf23a5f5b4b3</TermId>
        </TermInfo>
        <TermInfo xmlns="http://schemas.microsoft.com/office/infopath/2007/PartnerControls">
          <TermName xmlns="http://schemas.microsoft.com/office/infopath/2007/PartnerControls">Azure Kubernetes Service</TermName>
          <TermId xmlns="http://schemas.microsoft.com/office/infopath/2007/PartnerControls">8613eadf-04d1-44ae-bd4e-24a6f3fb4a02</TermId>
        </TermInfo>
      </Terms>
    </bf80e81150e248c48aa8cffdf0021a1f>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 (intermediate)</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Technology Solutions Professional</TermName>
          <TermId xmlns="http://schemas.microsoft.com/office/infopath/2007/PartnerControls">18ae106e-2924-4f2d-83ba-9b3af46c5a31</TermId>
        </TermInfo>
        <TermInfo xmlns="http://schemas.microsoft.com/office/infopath/2007/PartnerControls">
          <TermName xmlns="http://schemas.microsoft.com/office/infopath/2007/PartnerControls">Solution Sales</TermName>
          <TermId xmlns="http://schemas.microsoft.com/office/infopath/2007/PartnerControls">170353c6-5135-48bf-b60a-c3b55ac67d1c</TermId>
        </TermInfo>
        <TermInfo xmlns="http://schemas.microsoft.com/office/infopath/2007/PartnerControls">
          <TermName xmlns="http://schemas.microsoft.com/office/infopath/2007/PartnerControls">Sales</TermName>
          <TermId xmlns="http://schemas.microsoft.com/office/infopath/2007/PartnerControls">72627068-acd7-4c1a-8b95-a0256be5dc9f</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Info xmlns="http://schemas.microsoft.com/office/infopath/2007/PartnerControls">
          <TermName xmlns="http://schemas.microsoft.com/office/infopath/2007/PartnerControls">Marketi</TermName>
          <TermId xmlns="http://schemas.microsoft.com/office/infopath/2007/PartnerControls">6bac43fe-835f-4207-8dba-9b6899aa3139</TermId>
        </TermInfo>
      </Term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dkll xmlns="b3bc04a5-d503-43b1-b98c-a8cf663329d9"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Info xmlns="http://schemas.microsoft.com/office/infopath/2007/PartnerControls">
          <TermName xmlns="http://schemas.microsoft.com/office/infopath/2007/PartnerControls">Go To Market</TermName>
          <TermId xmlns="http://schemas.microsoft.com/office/infopath/2007/PartnerControls">f4d86be9-ad6a-4150-b338-918959af159e</TermId>
        </TermInfo>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s>
    </i1b478372f814787abd313030b81fcb2>
    <b4224c12c78d42ea9b214de0badf8358 xmlns="230e9df3-be65-4c73-a93b-d1236ebd677e">
      <Terms xmlns="http://schemas.microsoft.com/office/infopath/2007/PartnerControls"/>
    </b4224c12c78d42ea9b214de0badf8358>
    <Update_x0020_Expiration_x0020_Date_x0020_For_x0020_Docset xmlns="b3bc04a5-d503-43b1-b98c-a8cf663329d9">
      <Url xsi:nil="true"/>
      <Description xsi:nil="true"/>
    </Update_x0020_Expiration_x0020_Date_x0020_For_x0020_Docset>
    <TaxCatchAll xmlns="230e9df3-be65-4c73-a93b-d1236ebd677e">
      <Value>354</Value>
      <Value>31</Value>
      <Value>80</Value>
      <Value>1947</Value>
      <Value>3100</Value>
      <Value>3098</Value>
      <Value>3094</Value>
      <Value>957</Value>
      <Value>3091</Value>
      <Value>417</Value>
      <Value>2546</Value>
      <Value>3476</Value>
      <Value>3075</Value>
      <Value>221</Value>
      <Value>3067</Value>
      <Value>3431</Value>
      <Value>656</Value>
      <Value>1455</Value>
      <Value>30</Value>
      <Value>29</Value>
      <Value>14</Value>
      <Value>1628</Value>
      <Value>21</Value>
      <Value>20</Value>
      <Value>1975</Value>
      <Value>2595</Value>
      <Value>361</Value>
      <Value>1872</Value>
    </TaxCatchAll>
    <ParentID1 xmlns="230e9df3-be65-4c73-a93b-d1236ebd677e">G01KC-1-35037</ParentID1>
    <mb88723863e1404388ba3733387d48df xmlns="230e9df3-be65-4c73-a93b-d1236ebd677e">
      <Terms xmlns="http://schemas.microsoft.com/office/infopath/2007/PartnerControls"/>
    </mb88723863e1404388ba3733387d48df>
    <vubf xmlns="b3bc04a5-d503-43b1-b98c-a8cf663329d9" xsi:nil="true"/>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m6c7b4717b6346e6a075a59dd47eac69>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k8073fd852084ec1ba6e2c8d5ade6bf8>
    <_dlc_ExpireDate xmlns="http://schemas.microsoft.com/sharepoint/v3">2021-09-21T07:00:00+00:00</_dlc_ExpireDate>
    <_dlc_DocIdUrl xmlns="230e9df3-be65-4c73-a93b-d1236ebd677e">
      <Url>https://microsoft.sharepoint.com/sites/Infopedia_G01KC/_layouts/15/DocIdRedir.aspx?ID=G01KC-99682991-36095</Url>
      <Description>G01KC-99682991-36095</Description>
    </_dlc_DocIdUrl>
    <_dlc_DocId xmlns="230e9df3-be65-4c73-a93b-d1236ebd677e">G01KC-99682991-36095</_dlc_DocId>
    <_dlc_ExpireDateSaved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6" ma:contentTypeDescription="" ma:contentTypeScope="" ma:versionID="e71cf603fc378aae2533d70bd8e2fca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http://schemas.microsoft.com/sharepoint/v4" targetNamespace="http://schemas.microsoft.com/office/2006/metadata/properties" ma:root="true" ma:fieldsID="b7ecdef4346dde04f7a8046b36e0580c" ns1:_="" ns2:_="" ns3:_="" ns4:_="" ns5:_="">
    <xsd:import namespace="http://schemas.microsoft.com/sharepoint/v3"/>
    <xsd:import namespace="230e9df3-be65-4c73-a93b-d1236ebd677e"/>
    <xsd:import namespace="230E9DF3-BE65-4C73-A93B-D1236EBD677E"/>
    <xsd:import namespace="b3bc04a5-d503-43b1-b98c-a8cf663329d9"/>
    <xsd:import namespace="http://schemas.microsoft.com/sharepoint/v4"/>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element ref="ns5:IconOverlay" minOccurs="0"/>
                <xsd:element ref="ns4:vub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dexed="true"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vubf" ma:index="94" nillable="true" ma:displayName="Date and Time" ma:internalName="vubf">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93"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6.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F4AAFD41-CAD9-424B-99E2-9808A1F68749}">
  <ds:schemaRefs>
    <ds:schemaRef ds:uri="http://schemas.microsoft.com/sharepoint/events"/>
  </ds:schemaRefs>
</ds:datastoreItem>
</file>

<file path=customXml/itemProps2.xml><?xml version="1.0" encoding="utf-8"?>
<ds:datastoreItem xmlns:ds="http://schemas.openxmlformats.org/officeDocument/2006/customXml" ds:itemID="{26A98862-5FBE-46A2-8166-5D40E5585333}">
  <ds:schemaRef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schemas.microsoft.com/sharepoint/v4"/>
    <ds:schemaRef ds:uri="230E9DF3-BE65-4C73-A93B-D1236EBD677E"/>
    <ds:schemaRef ds:uri="b3bc04a5-d503-43b1-b98c-a8cf663329d9"/>
    <ds:schemaRef ds:uri="http://purl.org/dc/terms/"/>
    <ds:schemaRef ds:uri="http://www.w3.org/XML/1998/namespace"/>
    <ds:schemaRef ds:uri="230e9df3-be65-4c73-a93b-d1236ebd677e"/>
    <ds:schemaRef ds:uri="http://schemas.microsoft.com/sharepoint/v3"/>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3E59D9C-8002-4846-8617-7CED7FF0F9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F35B5D8E-0E7A-40AA-BDF8-29A7C4CAE70E}">
  <ds:schemaRefs>
    <ds:schemaRef ds:uri="http://schemas.microsoft.com/sharepoint/v3/contenttype/forms"/>
  </ds:schemaRefs>
</ds:datastoreItem>
</file>

<file path=customXml/itemProps5.xml><?xml version="1.0" encoding="utf-8"?>
<ds:datastoreItem xmlns:ds="http://schemas.openxmlformats.org/officeDocument/2006/customXml" ds:itemID="{2BC7863A-3961-4138-B421-124BA7110CD7}">
  <ds:schemaRefs>
    <ds:schemaRef ds:uri="office.server.policy"/>
  </ds:schemaRefs>
</ds:datastoreItem>
</file>

<file path=customXml/itemProps6.xml><?xml version="1.0" encoding="utf-8"?>
<ds:datastoreItem xmlns:ds="http://schemas.openxmlformats.org/officeDocument/2006/customXml" ds:itemID="{D099EBB0-F622-478A-BF8C-EB8E3AD90D4D}">
  <ds:schemaRefs>
    <ds:schemaRef ds:uri="Microsoft.SharePoint.Taxonomy.ContentTypeSync"/>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Azure_PowerPoint_Template_Sept2018</Template>
  <TotalTime>0</TotalTime>
  <Words>5000</Words>
  <Application>Microsoft Office PowerPoint</Application>
  <PresentationFormat>Custom</PresentationFormat>
  <Paragraphs>1130</Paragraphs>
  <Slides>45</Slides>
  <Notes>33</Notes>
  <HiddenSlides>0</HiddenSlides>
  <MMClips>0</MMClips>
  <ScaleCrop>false</ScaleCrop>
  <HeadingPairs>
    <vt:vector size="4" baseType="variant">
      <vt:variant>
        <vt:lpstr>Theme</vt:lpstr>
      </vt:variant>
      <vt:variant>
        <vt:i4>6</vt:i4>
      </vt:variant>
      <vt:variant>
        <vt:lpstr>Slide Titles</vt:lpstr>
      </vt:variant>
      <vt:variant>
        <vt:i4>45</vt:i4>
      </vt:variant>
    </vt:vector>
  </HeadingPairs>
  <TitlesOfParts>
    <vt:vector size="51" baseType="lpstr">
      <vt:lpstr>Dynamics 365</vt:lpstr>
      <vt:lpstr>Reinventing Productivity</vt:lpstr>
      <vt:lpstr>Black Template</vt:lpstr>
      <vt:lpstr>5_Dynamics 365</vt:lpstr>
      <vt:lpstr>2_Office Theme</vt:lpstr>
      <vt:lpstr>1_Office Theme</vt:lpstr>
      <vt:lpstr>Kubernetes on Azure </vt:lpstr>
      <vt:lpstr>Agenda </vt:lpstr>
      <vt:lpstr>What is a container?</vt:lpstr>
      <vt:lpstr>Traditional virtualized environment</vt:lpstr>
      <vt:lpstr>Advantages of a containerized environment</vt:lpstr>
      <vt:lpstr>The benefits of using containers</vt:lpstr>
      <vt:lpstr>The elements of orchestration</vt:lpstr>
      <vt:lpstr>Kubernetes momentum</vt:lpstr>
      <vt:lpstr>PowerPoint Presentation</vt:lpstr>
      <vt:lpstr>Kubernetes on its own is not enough</vt:lpstr>
      <vt:lpstr>PowerPoint Presentation</vt:lpstr>
      <vt:lpstr>Kubernetes on Azure | Enterprise-grade by design</vt:lpstr>
      <vt:lpstr>Azure Kubernetes Service momentum</vt:lpstr>
      <vt:lpstr>Top scenarios</vt:lpstr>
      <vt:lpstr>Top scenarios for Kubernetes on Azure</vt:lpstr>
      <vt:lpstr>App modernization without code changes</vt:lpstr>
      <vt:lpstr>Microservices: for faster app development</vt:lpstr>
      <vt:lpstr>Microservices for faster app development</vt:lpstr>
      <vt:lpstr>Secure DevOps</vt:lpstr>
      <vt:lpstr>Data scientist in a box</vt:lpstr>
      <vt:lpstr>Scalable Internet of Things solutions</vt:lpstr>
      <vt:lpstr>Data streaming</vt:lpstr>
      <vt:lpstr>Kubernetes is built and maintained by the community</vt:lpstr>
      <vt:lpstr>Microsoft contributions to the community</vt:lpstr>
      <vt:lpstr>Resources</vt:lpstr>
      <vt:lpstr>Best support for your enterprise need </vt:lpstr>
      <vt:lpstr>   Backup</vt:lpstr>
      <vt:lpstr>Increase operational efficiency</vt:lpstr>
      <vt:lpstr>Serverless Kubernetes using AKS virtual nodes</vt:lpstr>
      <vt:lpstr>Horizontal Pod Autoscaler</vt:lpstr>
      <vt:lpstr>Cluster Autoscaler</vt:lpstr>
      <vt:lpstr>Service Mesh Interface (SMI)</vt:lpstr>
      <vt:lpstr>Build on an enterprise-grade, secure platform</vt:lpstr>
      <vt:lpstr>Identity</vt:lpstr>
      <vt:lpstr>Image Security</vt:lpstr>
      <vt:lpstr>Networking</vt:lpstr>
      <vt:lpstr>Governance</vt:lpstr>
      <vt:lpstr>Azure Pipelines build audit &amp; enforcement using Azure Policy</vt:lpstr>
      <vt:lpstr>Azure Policy for clusters</vt:lpstr>
      <vt:lpstr>Threat protection Automated threat detection and best practices recommendation for Kubernetes clusters using advanced analytics from Azure Security Center</vt:lpstr>
      <vt:lpstr>AKS Support in Azure Security Center</vt:lpstr>
      <vt:lpstr>Security summary</vt:lpstr>
      <vt:lpstr>Run anything, anywhere</vt:lpstr>
      <vt:lpstr>Azure Kubernetes Service (AKS) support for Windows Server Containers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on Azure Pitch Deck</dc:title>
  <dc:subject/>
  <dc:creator/>
  <cp:keywords/>
  <dc:description/>
  <cp:lastModifiedBy/>
  <cp:revision>18</cp:revision>
  <dcterms:created xsi:type="dcterms:W3CDTF">2019-10-30T21:27:18Z</dcterms:created>
  <dcterms:modified xsi:type="dcterms:W3CDTF">2021-09-06T12:53:22Z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ewsType">
    <vt:lpwstr/>
  </property>
  <property fmtid="{D5CDD505-2E9C-101B-9397-08002B2CF9AE}" pid="3" name="TaxKeyword">
    <vt:lpwstr/>
  </property>
  <property fmtid="{D5CDD505-2E9C-101B-9397-08002B2CF9AE}" pid="4" name="LastSharedByUser">
    <vt:lpwstr>joobrie@microsoft.com</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Confidentiality">
    <vt:lpwstr>14;#customer ready|8986c41d-21c5-4f8f-8a12-ea4625b46858</vt:lpwstr>
  </property>
  <property fmtid="{D5CDD505-2E9C-101B-9397-08002B2CF9AE}" pid="8" name="MSIP_Label_f42aa342-8706-4288-bd11-ebb85995028c_Enabled">
    <vt:lpwstr>True</vt:lpwstr>
  </property>
  <property fmtid="{D5CDD505-2E9C-101B-9397-08002B2CF9AE}" pid="9" name="xd_ProgID">
    <vt:lpwstr/>
  </property>
  <property fmtid="{D5CDD505-2E9C-101B-9397-08002B2CF9AE}" pid="10" name="ItemType">
    <vt:lpwstr>1975;#checklists|cdc11282-7b54-4f27-8efc-d0abec78257b;#417;#competitive materials|1ffc6641-18be-4106-8f07-4ff1b8feb957;#3075;#documents|e037ed84-7d8e-4cbb-9c8f-61e80301a44f</vt:lpwstr>
  </property>
  <property fmtid="{D5CDD505-2E9C-101B-9397-08002B2CF9AE}" pid="11" name="ContentTypeId">
    <vt:lpwstr>0x0101000E4CB7077FEE4FF7AE86D4A500EEC780030016C849C62B10EB41ACA8C7EEDEF40BB20099ECF64382448D48A56095091C66B1A9</vt:lpwstr>
  </property>
  <property fmtid="{D5CDD505-2E9C-101B-9397-08002B2CF9AE}" pid="12" name="Industries">
    <vt:lpwstr/>
  </property>
  <property fmtid="{D5CDD505-2E9C-101B-9397-08002B2CF9AE}" pid="13" name="MSProducts">
    <vt:lpwstr/>
  </property>
  <property fmtid="{D5CDD505-2E9C-101B-9397-08002B2CF9AE}" pid="14" name="Audience">
    <vt:lpwstr/>
  </property>
  <property fmtid="{D5CDD505-2E9C-101B-9397-08002B2CF9AE}" pid="15" name="Competitors">
    <vt:lpwstr/>
  </property>
  <property fmtid="{D5CDD505-2E9C-101B-9397-08002B2CF9AE}" pid="16" name="ComplianceAssetId">
    <vt:lpwstr/>
  </property>
  <property fmtid="{D5CDD505-2E9C-101B-9397-08002B2CF9AE}" pid="17" name="ExperienceContentType">
    <vt:lpwstr/>
  </property>
  <property fmtid="{D5CDD505-2E9C-101B-9397-08002B2CF9AE}" pid="18" name="TemplateUrl">
    <vt:lpwstr/>
  </property>
  <property fmtid="{D5CDD505-2E9C-101B-9397-08002B2CF9AE}" pid="19" name="SMSGDomain">
    <vt:lpwstr>1628;#Gear Up|5bd03d8b-c198-4367-bd72-be9dad12d703;#20;#Microsoft Azure Domain|d600a391-d529-4311-892b-2c05c1ab2538;#21;#Intelligent Cloud|adc2fe87-c79a-4ded-a449-3f86b954069d</vt:lpwstr>
  </property>
  <property fmtid="{D5CDD505-2E9C-101B-9397-08002B2CF9AE}" pid="20" name="LastSharedByTime">
    <vt:filetime>2018-08-03T17:17:54Z</vt:filetime>
  </property>
  <property fmtid="{D5CDD505-2E9C-101B-9397-08002B2CF9AE}" pid="21" name="BusinessArchitecture">
    <vt:lpwstr>2546;#Applications and Infrastructure|f69679d5-ce87-4413-9040-82ea79c5c527</vt:lpwstr>
  </property>
  <property fmtid="{D5CDD505-2E9C-101B-9397-08002B2CF9AE}" pid="22" name="MSIP_Label_f42aa342-8706-4288-bd11-ebb85995028c_SetDate">
    <vt:lpwstr>2019-05-03T22:12:17.6612022Z</vt:lpwstr>
  </property>
  <property fmtid="{D5CDD505-2E9C-101B-9397-08002B2CF9AE}" pid="23" name="Products">
    <vt:lpwstr>80;#Azure platform|df6aaec2-d07c-4319-b510-15a691aea35b;#2595;#Azure Container Service|da55d66e-fdf8-469d-bdcd-bf23a5f5b4b3;#3431;#Azure Kubernetes Service|8613eadf-04d1-44ae-bd4e-24a6f3fb4a02</vt:lpwstr>
  </property>
  <property fmtid="{D5CDD505-2E9C-101B-9397-08002B2CF9AE}" pid="24" name="MSIP_Label_f42aa342-8706-4288-bd11-ebb85995028c_SiteId">
    <vt:lpwstr>72f988bf-86f1-41af-91ab-2d7cd011db47</vt:lpwstr>
  </property>
  <property fmtid="{D5CDD505-2E9C-101B-9397-08002B2CF9AE}" pid="25" name="MSIP_Label_f42aa342-8706-4288-bd11-ebb85995028c_Name">
    <vt:lpwstr>General</vt:lpwstr>
  </property>
  <property fmtid="{D5CDD505-2E9C-101B-9397-08002B2CF9AE}" pid="26" name="MSIP_Label_f42aa342-8706-4288-bd11-ebb85995028c_Extended_MSFT_Method">
    <vt:lpwstr>Automatic</vt:lpwstr>
  </property>
  <property fmtid="{D5CDD505-2E9C-101B-9397-08002B2CF9AE}" pid="27" name="l6f004f21209409da86a713c0f24627d">
    <vt:lpwstr/>
  </property>
  <property fmtid="{D5CDD505-2E9C-101B-9397-08002B2CF9AE}" pid="28" name="MSProductsTaxHTField0">
    <vt:lpwstr/>
  </property>
  <property fmtid="{D5CDD505-2E9C-101B-9397-08002B2CF9AE}" pid="29" name="MSIP_Label_f42aa342-8706-4288-bd11-ebb85995028c_Owner">
    <vt:lpwstr>v-mohsk@microsoft.com</vt:lpwstr>
  </property>
  <property fmtid="{D5CDD505-2E9C-101B-9397-08002B2CF9AE}" pid="30" name="_docset_NoMedatataSyncRequired">
    <vt:lpwstr>False</vt:lpwstr>
  </property>
  <property fmtid="{D5CDD505-2E9C-101B-9397-08002B2CF9AE}" pid="31" name="e8080b0481964c759b2c36ae49591b31">
    <vt:lpwstr/>
  </property>
  <property fmtid="{D5CDD505-2E9C-101B-9397-08002B2CF9AE}" pid="32" name="TechnicalLevel">
    <vt:lpwstr>3067;#200 (intermediate)|855c9113-a119-44e7-b3de-bccffe25ed46</vt:lpwstr>
  </property>
  <property fmtid="{D5CDD505-2E9C-101B-9397-08002B2CF9AE}" pid="33" name="display_urn">
    <vt:lpwstr>Aanand Ramachandran;Josh Schnell;Jason Hansen;Chad Ray;Lachie Evenson;Joe Kavanaugh (Cadence Preferred);Gabe Monroy;Tammy Smith Monnot;Sunita Yadav;Tim Meyer;Roiy Zysman;Ali Vira</vt:lpwstr>
  </property>
  <property fmtid="{D5CDD505-2E9C-101B-9397-08002B2CF9AE}" pid="34" name="Audiences">
    <vt:lpwstr/>
  </property>
  <property fmtid="{D5CDD505-2E9C-101B-9397-08002B2CF9AE}" pid="35" name="IsMyDocuments">
    <vt:bool>true</vt:bool>
  </property>
  <property fmtid="{D5CDD505-2E9C-101B-9397-08002B2CF9AE}" pid="36" name="SMSG Items">
    <vt:lpwstr>3091;#documents|e037ed84-7d8e-4cbb-9c8f-61e80301a44f</vt:lpwstr>
  </property>
  <property fmtid="{D5CDD505-2E9C-101B-9397-08002B2CF9AE}" pid="37" name="Solution Areas">
    <vt:lpwstr>3476;#Applications and Infrastructure|f69679d5-ce87-4413-9040-82ea79c5c527</vt:lpwstr>
  </property>
  <property fmtid="{D5CDD505-2E9C-101B-9397-08002B2CF9AE}" pid="38" name="Sensitivity">
    <vt:lpwstr>General</vt:lpwstr>
  </property>
  <property fmtid="{D5CDD505-2E9C-101B-9397-08002B2CF9AE}" pid="39" name="ldac8aee9d1f469e8cd8c3f8d6a615f2">
    <vt:lpwstr/>
  </property>
  <property fmtid="{D5CDD505-2E9C-101B-9397-08002B2CF9AE}" pid="40" name="xd_Signature">
    <vt:bool>false</vt:bool>
  </property>
  <property fmtid="{D5CDD505-2E9C-101B-9397-08002B2CF9AE}" pid="41" name="EmployeeRole">
    <vt:lpwstr/>
  </property>
  <property fmtid="{D5CDD505-2E9C-101B-9397-08002B2CF9AE}" pid="42" name="SharedWithUsers">
    <vt:lpwstr>136442;#Chakir Kamkam;#160397;#Ishan Jain;#149940;#John O'Brien;#7892;#Fares Zekri;#7367;#Zoran Jankovic;#190303;#Pablo Araya;#200797;#Anthony Rugama</vt:lpwstr>
  </property>
  <property fmtid="{D5CDD505-2E9C-101B-9397-08002B2CF9AE}" pid="43" name="NewsTopic">
    <vt:lpwstr/>
  </property>
  <property fmtid="{D5CDD505-2E9C-101B-9397-08002B2CF9AE}" pid="44" name="Product">
    <vt:lpwstr/>
  </property>
  <property fmtid="{D5CDD505-2E9C-101B-9397-08002B2CF9AE}" pid="45" name="Roles">
    <vt:lpwstr>354;#Technology Solutions Professional|18ae106e-2924-4f2d-83ba-9b3af46c5a31;#221;#Solution Sales|170353c6-5135-48bf-b60a-c3b55ac67d1c;#656;#Sales|72627068-acd7-4c1a-8b95-a0256be5dc9f;#361;#Technical Sales|831f7989-43a4-4e48-852a-a5355978f47f;#957;#Marketi</vt:lpwstr>
  </property>
  <property fmtid="{D5CDD505-2E9C-101B-9397-08002B2CF9AE}" pid="46" name="Event Location">
    <vt:lpwstr/>
  </property>
  <property fmtid="{D5CDD505-2E9C-101B-9397-08002B2CF9AE}" pid="47" name="Event1">
    <vt:lpwstr>622;#Unassigned|2c8af875-f38a-40b8-a0a9-056aed3fc8c0</vt:lpwstr>
  </property>
  <property fmtid="{D5CDD505-2E9C-101B-9397-08002B2CF9AE}" pid="4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9" name="NewsSource">
    <vt:lpwstr/>
  </property>
  <property fmtid="{D5CDD505-2E9C-101B-9397-08002B2CF9AE}" pid="50" name="MSProfessions">
    <vt:lpwstr>3094;#Sales|72627068-acd7-4c1a-8b95-a0256be5dc9f;#3100;#Marketing|6bac43fe-835f-4207-8dba-9b6899aa3139;#3098;#Services|31216a1b-ed7a-4548-8e47-1aa2e6048472</vt:lpwstr>
  </property>
  <property fmtid="{D5CDD505-2E9C-101B-9397-08002B2CF9AE}" pid="51" name="SMSGTags">
    <vt:lpwstr/>
  </property>
  <property fmtid="{D5CDD505-2E9C-101B-9397-08002B2CF9AE}" pid="52" name="_dlc_DocIdItemGuid">
    <vt:lpwstr>38135e9c-5fe0-4ff4-8599-3815af7ccd48</vt:lpwstr>
  </property>
  <property fmtid="{D5CDD505-2E9C-101B-9397-08002B2CF9AE}" pid="53" name="MSPhysicalGeography">
    <vt:lpwstr/>
  </property>
  <property fmtid="{D5CDD505-2E9C-101B-9397-08002B2CF9AE}" pid="54" name="j3562c58ee414e028925bc902cfc01a1">
    <vt:lpwstr/>
  </property>
  <property fmtid="{D5CDD505-2E9C-101B-9397-08002B2CF9AE}" pid="55" name="EnterpriseDomainTags">
    <vt:lpwstr/>
  </property>
  <property fmtid="{D5CDD505-2E9C-101B-9397-08002B2CF9AE}" pid="56" name="Campaign">
    <vt:lpwstr/>
  </property>
  <property fmtid="{D5CDD505-2E9C-101B-9397-08002B2CF9AE}" pid="57" name="Segments">
    <vt:lpwstr/>
  </property>
  <property fmtid="{D5CDD505-2E9C-101B-9397-08002B2CF9AE}" pid="58" name="la4444b61d19467597d63190b69ac227">
    <vt:lpwstr/>
  </property>
  <property fmtid="{D5CDD505-2E9C-101B-9397-08002B2CF9AE}" pid="59" name="Partners">
    <vt:lpwstr/>
  </property>
  <property fmtid="{D5CDD505-2E9C-101B-9397-08002B2CF9AE}" pid="60" name="ActivitiesAndPrograms">
    <vt:lpwstr>1947;#Priority Solution Areas|c23d8183-ce20-44cd-b13b-640d45c2d6c2;#1455;#Go To Market|f4d86be9-ad6a-4150-b338-918959af159e;#1872;#Cloud Application Development|3a7aceec-a821-419b-a538-072d1024ae27</vt:lpwstr>
  </property>
  <property fmtid="{D5CDD505-2E9C-101B-9397-08002B2CF9AE}" pid="61" name="MSIP_Label_f42aa342-8706-4288-bd11-ebb85995028c_ActionId">
    <vt:lpwstr>e0f45bc1-ad8a-4d46-9c7a-173c3db7e72c</vt:lpwstr>
  </property>
  <property fmtid="{D5CDD505-2E9C-101B-9397-08002B2CF9AE}" pid="62" name="Topics">
    <vt:lpwstr>29;#features|94b87768-f145-4764-adbd-fec700e47348;#30;#hub subset|c6bfd112-b986-4a0a-aa8d-90e767bfdfa6</vt:lpwstr>
  </property>
  <property fmtid="{D5CDD505-2E9C-101B-9397-08002B2CF9AE}" pid="63" name="Groups">
    <vt:lpwstr>31;#Azure Marketing|0958c357-5252-473f-8b4e-42f27525a99d</vt:lpwstr>
  </property>
  <property fmtid="{D5CDD505-2E9C-101B-9397-08002B2CF9AE}" pid="64" name="Track">
    <vt:lpwstr/>
  </property>
  <property fmtid="{D5CDD505-2E9C-101B-9397-08002B2CF9AE}" pid="65" name="Event Venue">
    <vt:lpwstr/>
  </property>
  <property fmtid="{D5CDD505-2E9C-101B-9397-08002B2CF9AE}" pid="66" name="Languages">
    <vt:lpwstr/>
  </property>
  <property fmtid="{D5CDD505-2E9C-101B-9397-08002B2CF9AE}" pid="67" name="of67e5d4b76f4a9db8769983fda9cec0">
    <vt:lpwstr/>
  </property>
  <property fmtid="{D5CDD505-2E9C-101B-9397-08002B2CF9AE}" pid="68" name="MSIP_Label_f42aa342-8706-4288-bd11-ebb85995028c_Application">
    <vt:lpwstr>Microsoft Azure Information Protection</vt:lpwstr>
  </property>
</Properties>
</file>